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18"/>
  </p:notesMasterIdLst>
  <p:handoutMasterIdLst>
    <p:handoutMasterId r:id="rId119"/>
  </p:handoutMasterIdLst>
  <p:sldIdLst>
    <p:sldId id="3333" r:id="rId2"/>
    <p:sldId id="3534" r:id="rId3"/>
    <p:sldId id="3533" r:id="rId4"/>
    <p:sldId id="3339" r:id="rId5"/>
    <p:sldId id="3650" r:id="rId6"/>
    <p:sldId id="3522" r:id="rId7"/>
    <p:sldId id="3649" r:id="rId8"/>
    <p:sldId id="3648" r:id="rId9"/>
    <p:sldId id="3651" r:id="rId10"/>
    <p:sldId id="3583" r:id="rId11"/>
    <p:sldId id="3584" r:id="rId12"/>
    <p:sldId id="1585" r:id="rId13"/>
    <p:sldId id="1586" r:id="rId14"/>
    <p:sldId id="1587" r:id="rId15"/>
    <p:sldId id="1625" r:id="rId16"/>
    <p:sldId id="1629" r:id="rId17"/>
    <p:sldId id="1626" r:id="rId18"/>
    <p:sldId id="1630" r:id="rId19"/>
    <p:sldId id="1627" r:id="rId20"/>
    <p:sldId id="1631" r:id="rId21"/>
    <p:sldId id="1593" r:id="rId22"/>
    <p:sldId id="1597" r:id="rId23"/>
    <p:sldId id="1598" r:id="rId24"/>
    <p:sldId id="1588" r:id="rId25"/>
    <p:sldId id="1646" r:id="rId26"/>
    <p:sldId id="3537" r:id="rId27"/>
    <p:sldId id="3467" r:id="rId28"/>
    <p:sldId id="3353" r:id="rId29"/>
    <p:sldId id="3652" r:id="rId30"/>
    <p:sldId id="3354" r:id="rId31"/>
    <p:sldId id="3355" r:id="rId32"/>
    <p:sldId id="3588" r:id="rId33"/>
    <p:sldId id="3587" r:id="rId34"/>
    <p:sldId id="3357" r:id="rId35"/>
    <p:sldId id="3585" r:id="rId36"/>
    <p:sldId id="3359" r:id="rId37"/>
    <p:sldId id="3653" r:id="rId38"/>
    <p:sldId id="3596" r:id="rId39"/>
    <p:sldId id="3599" r:id="rId40"/>
    <p:sldId id="3600" r:id="rId41"/>
    <p:sldId id="3597" r:id="rId42"/>
    <p:sldId id="3598" r:id="rId43"/>
    <p:sldId id="3364" r:id="rId44"/>
    <p:sldId id="3520" r:id="rId45"/>
    <p:sldId id="3521" r:id="rId46"/>
    <p:sldId id="3362" r:id="rId47"/>
    <p:sldId id="3519" r:id="rId48"/>
    <p:sldId id="3361" r:id="rId49"/>
    <p:sldId id="3656" r:id="rId50"/>
    <p:sldId id="3363" r:id="rId51"/>
    <p:sldId id="3604" r:id="rId52"/>
    <p:sldId id="3605" r:id="rId53"/>
    <p:sldId id="3606" r:id="rId54"/>
    <p:sldId id="3607" r:id="rId55"/>
    <p:sldId id="3608" r:id="rId56"/>
    <p:sldId id="3609" r:id="rId57"/>
    <p:sldId id="3610" r:id="rId58"/>
    <p:sldId id="3611" r:id="rId59"/>
    <p:sldId id="3612" r:id="rId60"/>
    <p:sldId id="3613" r:id="rId61"/>
    <p:sldId id="3614" r:id="rId62"/>
    <p:sldId id="3615" r:id="rId63"/>
    <p:sldId id="3616" r:id="rId64"/>
    <p:sldId id="3617" r:id="rId65"/>
    <p:sldId id="3618" r:id="rId66"/>
    <p:sldId id="3655" r:id="rId67"/>
    <p:sldId id="3619" r:id="rId68"/>
    <p:sldId id="3620" r:id="rId69"/>
    <p:sldId id="3622" r:id="rId70"/>
    <p:sldId id="3623" r:id="rId71"/>
    <p:sldId id="3621" r:id="rId72"/>
    <p:sldId id="3624" r:id="rId73"/>
    <p:sldId id="3625" r:id="rId74"/>
    <p:sldId id="3626" r:id="rId75"/>
    <p:sldId id="3638" r:id="rId76"/>
    <p:sldId id="3639" r:id="rId77"/>
    <p:sldId id="3640" r:id="rId78"/>
    <p:sldId id="3641" r:id="rId79"/>
    <p:sldId id="3642" r:id="rId80"/>
    <p:sldId id="3643" r:id="rId81"/>
    <p:sldId id="3644" r:id="rId82"/>
    <p:sldId id="3645" r:id="rId83"/>
    <p:sldId id="3646" r:id="rId84"/>
    <p:sldId id="3647" r:id="rId85"/>
    <p:sldId id="3627" r:id="rId86"/>
    <p:sldId id="3628" r:id="rId87"/>
    <p:sldId id="3629" r:id="rId88"/>
    <p:sldId id="3630" r:id="rId89"/>
    <p:sldId id="3631" r:id="rId90"/>
    <p:sldId id="3632" r:id="rId91"/>
    <p:sldId id="3633" r:id="rId92"/>
    <p:sldId id="3634" r:id="rId93"/>
    <p:sldId id="3635" r:id="rId94"/>
    <p:sldId id="3636" r:id="rId95"/>
    <p:sldId id="3637" r:id="rId96"/>
    <p:sldId id="3535" r:id="rId97"/>
    <p:sldId id="3340" r:id="rId98"/>
    <p:sldId id="3341" r:id="rId99"/>
    <p:sldId id="3342" r:id="rId100"/>
    <p:sldId id="3343" r:id="rId101"/>
    <p:sldId id="3344" r:id="rId102"/>
    <p:sldId id="3345" r:id="rId103"/>
    <p:sldId id="3523" r:id="rId104"/>
    <p:sldId id="3346" r:id="rId105"/>
    <p:sldId id="3347" r:id="rId106"/>
    <p:sldId id="3348" r:id="rId107"/>
    <p:sldId id="3349" r:id="rId108"/>
    <p:sldId id="3350" r:id="rId109"/>
    <p:sldId id="3351" r:id="rId110"/>
    <p:sldId id="3536" r:id="rId111"/>
    <p:sldId id="1745" r:id="rId112"/>
    <p:sldId id="1754" r:id="rId113"/>
    <p:sldId id="1755" r:id="rId114"/>
    <p:sldId id="1756" r:id="rId115"/>
    <p:sldId id="1757" r:id="rId116"/>
    <p:sldId id="1758" r:id="rId117"/>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294">
          <p15:clr>
            <a:srgbClr val="A4A3A4"/>
          </p15:clr>
        </p15:guide>
        <p15:guide id="2" orient="horz" pos="1151">
          <p15:clr>
            <a:srgbClr val="A4A3A4"/>
          </p15:clr>
        </p15:guide>
        <p15:guide id="3" orient="horz" pos="2018">
          <p15:clr>
            <a:srgbClr val="A4A3A4"/>
          </p15:clr>
        </p15:guide>
        <p15:guide id="4" orient="horz" pos="2652">
          <p15:clr>
            <a:srgbClr val="A4A3A4"/>
          </p15:clr>
        </p15:guide>
        <p15:guide id="5" pos="5579">
          <p15:clr>
            <a:srgbClr val="A4A3A4"/>
          </p15:clr>
        </p15:guide>
        <p15:guide id="6" pos="5266">
          <p15:clr>
            <a:srgbClr val="A4A3A4"/>
          </p15:clr>
        </p15:guide>
        <p15:guide id="7" pos="198">
          <p15:clr>
            <a:srgbClr val="A4A3A4"/>
          </p15:clr>
        </p15:guide>
        <p15:guide id="8" pos="3193">
          <p15:clr>
            <a:srgbClr val="A4A3A4"/>
          </p15:clr>
        </p15:guide>
        <p15:guide id="9" pos="493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1020" y="78"/>
      </p:cViewPr>
      <p:guideLst>
        <p:guide orient="horz" pos="2294"/>
        <p:guide orient="horz" pos="1151"/>
        <p:guide orient="horz" pos="2018"/>
        <p:guide orient="horz" pos="2652"/>
        <p:guide pos="5579"/>
        <p:guide pos="5266"/>
        <p:guide pos="198"/>
        <p:guide pos="3193"/>
        <p:guide pos="4934"/>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handoutMaster" Target="handoutMasters/handout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58CBDE-B37B-4096-BABE-3274AD6846A3}" type="doc">
      <dgm:prSet loTypeId="urn:microsoft.com/office/officeart/2005/8/layout/cycle4" loCatId="cycle" qsTypeId="urn:microsoft.com/office/officeart/2005/8/quickstyle/simple2" qsCatId="simple" csTypeId="urn:microsoft.com/office/officeart/2005/8/colors/accent2_1" csCatId="accent2" phldr="1"/>
      <dgm:spPr/>
      <dgm:t>
        <a:bodyPr/>
        <a:lstStyle/>
        <a:p>
          <a:endParaRPr lang="tr-TR"/>
        </a:p>
      </dgm:t>
    </dgm:pt>
    <dgm:pt modelId="{2C55E98B-068E-43E4-8FEE-EA4F2C629206}">
      <dgm:prSet phldrT="[Metin]"/>
      <dgm:spPr/>
      <dgm:t>
        <a:bodyPr/>
        <a:lstStyle/>
        <a:p>
          <a:r>
            <a:rPr lang="tr-TR" dirty="0"/>
            <a:t>P</a:t>
          </a:r>
        </a:p>
      </dgm:t>
    </dgm:pt>
    <dgm:pt modelId="{84081849-F84D-452B-A5DC-99794A0AE06F}" type="parTrans" cxnId="{CE009B9D-1439-4719-8DEB-5D84647F9E83}">
      <dgm:prSet/>
      <dgm:spPr/>
      <dgm:t>
        <a:bodyPr/>
        <a:lstStyle/>
        <a:p>
          <a:endParaRPr lang="tr-TR"/>
        </a:p>
      </dgm:t>
    </dgm:pt>
    <dgm:pt modelId="{0A720F60-6D2C-4DC7-90AE-BEEDFDBABC58}" type="sibTrans" cxnId="{CE009B9D-1439-4719-8DEB-5D84647F9E83}">
      <dgm:prSet/>
      <dgm:spPr/>
      <dgm:t>
        <a:bodyPr/>
        <a:lstStyle/>
        <a:p>
          <a:endParaRPr lang="tr-TR"/>
        </a:p>
      </dgm:t>
    </dgm:pt>
    <dgm:pt modelId="{9F8E2E85-6B2F-4BB8-835C-DF52AA8E5946}">
      <dgm:prSet phldrT="[Metin]"/>
      <dgm:spPr/>
      <dgm:t>
        <a:bodyPr/>
        <a:lstStyle/>
        <a:p>
          <a:endParaRPr lang="tr-TR" dirty="0"/>
        </a:p>
      </dgm:t>
    </dgm:pt>
    <dgm:pt modelId="{62BA28AF-1267-490F-9928-D78ADB2F1776}" type="parTrans" cxnId="{88EEAFF6-88B7-49FF-9BCA-2BC36C934DF3}">
      <dgm:prSet/>
      <dgm:spPr/>
      <dgm:t>
        <a:bodyPr/>
        <a:lstStyle/>
        <a:p>
          <a:endParaRPr lang="tr-TR"/>
        </a:p>
      </dgm:t>
    </dgm:pt>
    <dgm:pt modelId="{8AACBFFF-5C30-43DE-81E2-7A4EBD5CAC41}" type="sibTrans" cxnId="{88EEAFF6-88B7-49FF-9BCA-2BC36C934DF3}">
      <dgm:prSet/>
      <dgm:spPr/>
      <dgm:t>
        <a:bodyPr/>
        <a:lstStyle/>
        <a:p>
          <a:endParaRPr lang="tr-TR"/>
        </a:p>
      </dgm:t>
    </dgm:pt>
    <dgm:pt modelId="{BADCEF40-A17B-4D1A-8682-BCECB59D5D71}">
      <dgm:prSet phldrT="[Metin]"/>
      <dgm:spPr/>
      <dgm:t>
        <a:bodyPr/>
        <a:lstStyle/>
        <a:p>
          <a:r>
            <a:rPr lang="tr-TR" dirty="0"/>
            <a:t>U </a:t>
          </a:r>
        </a:p>
      </dgm:t>
    </dgm:pt>
    <dgm:pt modelId="{74F47BDE-4D5A-4A05-A372-84333B00F311}" type="parTrans" cxnId="{7DC8B722-5BE6-4689-8F4F-B3BDE60499E2}">
      <dgm:prSet/>
      <dgm:spPr/>
      <dgm:t>
        <a:bodyPr/>
        <a:lstStyle/>
        <a:p>
          <a:endParaRPr lang="tr-TR"/>
        </a:p>
      </dgm:t>
    </dgm:pt>
    <dgm:pt modelId="{D4436020-37AA-42C7-AC8C-24672BDE1D04}" type="sibTrans" cxnId="{7DC8B722-5BE6-4689-8F4F-B3BDE60499E2}">
      <dgm:prSet/>
      <dgm:spPr/>
      <dgm:t>
        <a:bodyPr/>
        <a:lstStyle/>
        <a:p>
          <a:endParaRPr lang="tr-TR"/>
        </a:p>
      </dgm:t>
    </dgm:pt>
    <dgm:pt modelId="{13747CBE-1FDF-4FE2-8442-9D3D1B267761}">
      <dgm:prSet phldrT="[Metin]"/>
      <dgm:spPr/>
      <dgm:t>
        <a:bodyPr/>
        <a:lstStyle/>
        <a:p>
          <a:endParaRPr lang="tr-TR" dirty="0"/>
        </a:p>
      </dgm:t>
    </dgm:pt>
    <dgm:pt modelId="{D4251C62-92E8-4BCE-A019-BBCD0896E416}" type="parTrans" cxnId="{4CB40C29-FF37-4C9B-BBAC-8F79040D9BCB}">
      <dgm:prSet/>
      <dgm:spPr/>
      <dgm:t>
        <a:bodyPr/>
        <a:lstStyle/>
        <a:p>
          <a:endParaRPr lang="tr-TR"/>
        </a:p>
      </dgm:t>
    </dgm:pt>
    <dgm:pt modelId="{BB5FED3B-FAFD-4B27-BA6B-C3C4D5C05488}" type="sibTrans" cxnId="{4CB40C29-FF37-4C9B-BBAC-8F79040D9BCB}">
      <dgm:prSet/>
      <dgm:spPr/>
      <dgm:t>
        <a:bodyPr/>
        <a:lstStyle/>
        <a:p>
          <a:endParaRPr lang="tr-TR"/>
        </a:p>
      </dgm:t>
    </dgm:pt>
    <dgm:pt modelId="{A53DE7D7-E79A-465D-9ED0-AA585C41748D}">
      <dgm:prSet phldrT="[Metin]"/>
      <dgm:spPr/>
      <dgm:t>
        <a:bodyPr/>
        <a:lstStyle/>
        <a:p>
          <a:r>
            <a:rPr lang="tr-TR"/>
            <a:t>K</a:t>
          </a:r>
          <a:endParaRPr lang="tr-TR" dirty="0"/>
        </a:p>
      </dgm:t>
    </dgm:pt>
    <dgm:pt modelId="{0C38B686-8C8D-4AC0-91E8-C4C94C63D75D}" type="parTrans" cxnId="{B9C9A559-ABE7-4C18-8215-78905BCE3D4E}">
      <dgm:prSet/>
      <dgm:spPr/>
      <dgm:t>
        <a:bodyPr/>
        <a:lstStyle/>
        <a:p>
          <a:endParaRPr lang="tr-TR"/>
        </a:p>
      </dgm:t>
    </dgm:pt>
    <dgm:pt modelId="{65FF50D4-3C23-4AF7-B8F7-B4DA2B678AC7}" type="sibTrans" cxnId="{B9C9A559-ABE7-4C18-8215-78905BCE3D4E}">
      <dgm:prSet/>
      <dgm:spPr/>
      <dgm:t>
        <a:bodyPr/>
        <a:lstStyle/>
        <a:p>
          <a:endParaRPr lang="tr-TR"/>
        </a:p>
      </dgm:t>
    </dgm:pt>
    <dgm:pt modelId="{C39F6FF9-3858-43ED-941A-C3E3A78541FF}">
      <dgm:prSet phldrT="[Metin]"/>
      <dgm:spPr/>
      <dgm:t>
        <a:bodyPr/>
        <a:lstStyle/>
        <a:p>
          <a:r>
            <a:rPr lang="tr-TR" dirty="0"/>
            <a:t>Ö</a:t>
          </a:r>
        </a:p>
      </dgm:t>
    </dgm:pt>
    <dgm:pt modelId="{B0F92260-E03E-4529-8AFA-B8B8119F6604}" type="parTrans" cxnId="{AE82D1D5-E984-49D0-94AA-FECA123015E3}">
      <dgm:prSet/>
      <dgm:spPr/>
      <dgm:t>
        <a:bodyPr/>
        <a:lstStyle/>
        <a:p>
          <a:endParaRPr lang="tr-TR"/>
        </a:p>
      </dgm:t>
    </dgm:pt>
    <dgm:pt modelId="{6DF644B7-3332-4A10-A56E-D0B872F4B158}" type="sibTrans" cxnId="{AE82D1D5-E984-49D0-94AA-FECA123015E3}">
      <dgm:prSet/>
      <dgm:spPr/>
      <dgm:t>
        <a:bodyPr/>
        <a:lstStyle/>
        <a:p>
          <a:endParaRPr lang="tr-TR"/>
        </a:p>
      </dgm:t>
    </dgm:pt>
    <dgm:pt modelId="{73D82780-A219-4CC8-9404-36218CB473F2}">
      <dgm:prSet phldrT="[Metin]"/>
      <dgm:spPr/>
      <dgm:t>
        <a:bodyPr/>
        <a:lstStyle/>
        <a:p>
          <a:endParaRPr lang="tr-TR" dirty="0"/>
        </a:p>
      </dgm:t>
    </dgm:pt>
    <dgm:pt modelId="{A1A43827-A929-4553-B150-BD8EEC5FD150}" type="sibTrans" cxnId="{901A0FCD-5A06-46AD-AC3D-BE8E596E7A44}">
      <dgm:prSet/>
      <dgm:spPr/>
      <dgm:t>
        <a:bodyPr/>
        <a:lstStyle/>
        <a:p>
          <a:endParaRPr lang="tr-TR"/>
        </a:p>
      </dgm:t>
    </dgm:pt>
    <dgm:pt modelId="{C8543E1A-8477-4A33-9168-F59AE430A072}" type="parTrans" cxnId="{901A0FCD-5A06-46AD-AC3D-BE8E596E7A44}">
      <dgm:prSet/>
      <dgm:spPr/>
      <dgm:t>
        <a:bodyPr/>
        <a:lstStyle/>
        <a:p>
          <a:endParaRPr lang="tr-TR"/>
        </a:p>
      </dgm:t>
    </dgm:pt>
    <dgm:pt modelId="{A5B08D4D-BD27-4560-8FC6-70512FDBB845}">
      <dgm:prSet phldrT="[Metin]"/>
      <dgm:spPr/>
      <dgm:t>
        <a:bodyPr/>
        <a:lstStyle/>
        <a:p>
          <a:endParaRPr lang="tr-TR" dirty="0"/>
        </a:p>
      </dgm:t>
    </dgm:pt>
    <dgm:pt modelId="{62D6D916-D153-4C21-B07D-597741B26274}" type="sibTrans" cxnId="{BA808601-B0D7-4E57-A9E6-F1321E0E2305}">
      <dgm:prSet/>
      <dgm:spPr/>
      <dgm:t>
        <a:bodyPr/>
        <a:lstStyle/>
        <a:p>
          <a:endParaRPr lang="tr-TR"/>
        </a:p>
      </dgm:t>
    </dgm:pt>
    <dgm:pt modelId="{F9D5DE61-A0BF-4B3A-AE26-1C5709F7C37B}" type="parTrans" cxnId="{BA808601-B0D7-4E57-A9E6-F1321E0E2305}">
      <dgm:prSet/>
      <dgm:spPr/>
      <dgm:t>
        <a:bodyPr/>
        <a:lstStyle/>
        <a:p>
          <a:endParaRPr lang="tr-TR"/>
        </a:p>
      </dgm:t>
    </dgm:pt>
    <dgm:pt modelId="{66313422-9340-47D9-8EBC-9DFBD81A5FAA}" type="pres">
      <dgm:prSet presAssocID="{6158CBDE-B37B-4096-BABE-3274AD6846A3}" presName="cycleMatrixDiagram" presStyleCnt="0">
        <dgm:presLayoutVars>
          <dgm:chMax val="1"/>
          <dgm:dir/>
          <dgm:animLvl val="lvl"/>
          <dgm:resizeHandles val="exact"/>
        </dgm:presLayoutVars>
      </dgm:prSet>
      <dgm:spPr/>
      <dgm:t>
        <a:bodyPr/>
        <a:lstStyle/>
        <a:p>
          <a:endParaRPr lang="tr-TR"/>
        </a:p>
      </dgm:t>
    </dgm:pt>
    <dgm:pt modelId="{74EA1748-4C9C-4DCD-BA67-3270E9DA05F8}" type="pres">
      <dgm:prSet presAssocID="{6158CBDE-B37B-4096-BABE-3274AD6846A3}" presName="children" presStyleCnt="0"/>
      <dgm:spPr/>
    </dgm:pt>
    <dgm:pt modelId="{4F736F61-37CD-43CD-9176-C2AB03F3B1D4}" type="pres">
      <dgm:prSet presAssocID="{6158CBDE-B37B-4096-BABE-3274AD6846A3}" presName="child1group" presStyleCnt="0"/>
      <dgm:spPr/>
    </dgm:pt>
    <dgm:pt modelId="{7180D29A-19C9-4233-9B9E-9958EDD6EADF}" type="pres">
      <dgm:prSet presAssocID="{6158CBDE-B37B-4096-BABE-3274AD6846A3}" presName="child1" presStyleLbl="bgAcc1" presStyleIdx="0" presStyleCnt="4"/>
      <dgm:spPr/>
      <dgm:t>
        <a:bodyPr/>
        <a:lstStyle/>
        <a:p>
          <a:endParaRPr lang="tr-TR"/>
        </a:p>
      </dgm:t>
    </dgm:pt>
    <dgm:pt modelId="{857B896C-8EDD-4F57-AB84-B6F7264D6DC0}" type="pres">
      <dgm:prSet presAssocID="{6158CBDE-B37B-4096-BABE-3274AD6846A3}" presName="child1Text" presStyleLbl="bgAcc1" presStyleIdx="0" presStyleCnt="4">
        <dgm:presLayoutVars>
          <dgm:bulletEnabled val="1"/>
        </dgm:presLayoutVars>
      </dgm:prSet>
      <dgm:spPr/>
      <dgm:t>
        <a:bodyPr/>
        <a:lstStyle/>
        <a:p>
          <a:endParaRPr lang="tr-TR"/>
        </a:p>
      </dgm:t>
    </dgm:pt>
    <dgm:pt modelId="{8E7C0E24-E1F4-4444-8AF8-E52F0CF68828}" type="pres">
      <dgm:prSet presAssocID="{6158CBDE-B37B-4096-BABE-3274AD6846A3}" presName="child2group" presStyleCnt="0"/>
      <dgm:spPr/>
    </dgm:pt>
    <dgm:pt modelId="{9BF8914B-4B68-47E5-B05E-E29D6A1DA190}" type="pres">
      <dgm:prSet presAssocID="{6158CBDE-B37B-4096-BABE-3274AD6846A3}" presName="child2" presStyleLbl="bgAcc1" presStyleIdx="1" presStyleCnt="4"/>
      <dgm:spPr/>
      <dgm:t>
        <a:bodyPr/>
        <a:lstStyle/>
        <a:p>
          <a:endParaRPr lang="tr-TR"/>
        </a:p>
      </dgm:t>
    </dgm:pt>
    <dgm:pt modelId="{F2256B73-FF01-489A-A41F-64677378E941}" type="pres">
      <dgm:prSet presAssocID="{6158CBDE-B37B-4096-BABE-3274AD6846A3}" presName="child2Text" presStyleLbl="bgAcc1" presStyleIdx="1" presStyleCnt="4">
        <dgm:presLayoutVars>
          <dgm:bulletEnabled val="1"/>
        </dgm:presLayoutVars>
      </dgm:prSet>
      <dgm:spPr/>
      <dgm:t>
        <a:bodyPr/>
        <a:lstStyle/>
        <a:p>
          <a:endParaRPr lang="tr-TR"/>
        </a:p>
      </dgm:t>
    </dgm:pt>
    <dgm:pt modelId="{40618EE8-B4C5-45B3-850D-E0185B0B4230}" type="pres">
      <dgm:prSet presAssocID="{6158CBDE-B37B-4096-BABE-3274AD6846A3}" presName="child3group" presStyleCnt="0"/>
      <dgm:spPr/>
    </dgm:pt>
    <dgm:pt modelId="{3D1D4EB0-5A8F-4715-A3F9-53EE6DF87BA1}" type="pres">
      <dgm:prSet presAssocID="{6158CBDE-B37B-4096-BABE-3274AD6846A3}" presName="child3" presStyleLbl="bgAcc1" presStyleIdx="2" presStyleCnt="4"/>
      <dgm:spPr/>
      <dgm:t>
        <a:bodyPr/>
        <a:lstStyle/>
        <a:p>
          <a:endParaRPr lang="tr-TR"/>
        </a:p>
      </dgm:t>
    </dgm:pt>
    <dgm:pt modelId="{90FDF3F6-B1DD-4394-BE8D-20BD1C6C73BC}" type="pres">
      <dgm:prSet presAssocID="{6158CBDE-B37B-4096-BABE-3274AD6846A3}" presName="child3Text" presStyleLbl="bgAcc1" presStyleIdx="2" presStyleCnt="4">
        <dgm:presLayoutVars>
          <dgm:bulletEnabled val="1"/>
        </dgm:presLayoutVars>
      </dgm:prSet>
      <dgm:spPr/>
      <dgm:t>
        <a:bodyPr/>
        <a:lstStyle/>
        <a:p>
          <a:endParaRPr lang="tr-TR"/>
        </a:p>
      </dgm:t>
    </dgm:pt>
    <dgm:pt modelId="{E8596F34-4184-4614-94F3-A646785966F8}" type="pres">
      <dgm:prSet presAssocID="{6158CBDE-B37B-4096-BABE-3274AD6846A3}" presName="child4group" presStyleCnt="0"/>
      <dgm:spPr/>
    </dgm:pt>
    <dgm:pt modelId="{2AA85F57-38C1-4BEF-A4E6-D33FE923B698}" type="pres">
      <dgm:prSet presAssocID="{6158CBDE-B37B-4096-BABE-3274AD6846A3}" presName="child4" presStyleLbl="bgAcc1" presStyleIdx="3" presStyleCnt="4"/>
      <dgm:spPr/>
      <dgm:t>
        <a:bodyPr/>
        <a:lstStyle/>
        <a:p>
          <a:endParaRPr lang="tr-TR"/>
        </a:p>
      </dgm:t>
    </dgm:pt>
    <dgm:pt modelId="{CB915FAE-02CE-45BD-BCD7-959D3134B722}" type="pres">
      <dgm:prSet presAssocID="{6158CBDE-B37B-4096-BABE-3274AD6846A3}" presName="child4Text" presStyleLbl="bgAcc1" presStyleIdx="3" presStyleCnt="4">
        <dgm:presLayoutVars>
          <dgm:bulletEnabled val="1"/>
        </dgm:presLayoutVars>
      </dgm:prSet>
      <dgm:spPr/>
      <dgm:t>
        <a:bodyPr/>
        <a:lstStyle/>
        <a:p>
          <a:endParaRPr lang="tr-TR"/>
        </a:p>
      </dgm:t>
    </dgm:pt>
    <dgm:pt modelId="{25E5CAD5-8F80-4217-BC92-C039B039D628}" type="pres">
      <dgm:prSet presAssocID="{6158CBDE-B37B-4096-BABE-3274AD6846A3}" presName="childPlaceholder" presStyleCnt="0"/>
      <dgm:spPr/>
    </dgm:pt>
    <dgm:pt modelId="{F63DD908-1D32-4BA5-B58A-A06A55FEE064}" type="pres">
      <dgm:prSet presAssocID="{6158CBDE-B37B-4096-BABE-3274AD6846A3}" presName="circle" presStyleCnt="0"/>
      <dgm:spPr/>
    </dgm:pt>
    <dgm:pt modelId="{5EBF7C00-75FA-48B0-A386-CB1CEC17B005}" type="pres">
      <dgm:prSet presAssocID="{6158CBDE-B37B-4096-BABE-3274AD6846A3}" presName="quadrant1" presStyleLbl="node1" presStyleIdx="0" presStyleCnt="4">
        <dgm:presLayoutVars>
          <dgm:chMax val="1"/>
          <dgm:bulletEnabled val="1"/>
        </dgm:presLayoutVars>
      </dgm:prSet>
      <dgm:spPr/>
      <dgm:t>
        <a:bodyPr/>
        <a:lstStyle/>
        <a:p>
          <a:endParaRPr lang="tr-TR"/>
        </a:p>
      </dgm:t>
    </dgm:pt>
    <dgm:pt modelId="{3C456A31-8822-4669-9CCE-E2AECE825BEB}" type="pres">
      <dgm:prSet presAssocID="{6158CBDE-B37B-4096-BABE-3274AD6846A3}" presName="quadrant2" presStyleLbl="node1" presStyleIdx="1" presStyleCnt="4">
        <dgm:presLayoutVars>
          <dgm:chMax val="1"/>
          <dgm:bulletEnabled val="1"/>
        </dgm:presLayoutVars>
      </dgm:prSet>
      <dgm:spPr/>
      <dgm:t>
        <a:bodyPr/>
        <a:lstStyle/>
        <a:p>
          <a:endParaRPr lang="tr-TR"/>
        </a:p>
      </dgm:t>
    </dgm:pt>
    <dgm:pt modelId="{8089496F-73D5-411C-854A-C540DC91337B}" type="pres">
      <dgm:prSet presAssocID="{6158CBDE-B37B-4096-BABE-3274AD6846A3}" presName="quadrant3" presStyleLbl="node1" presStyleIdx="2" presStyleCnt="4">
        <dgm:presLayoutVars>
          <dgm:chMax val="1"/>
          <dgm:bulletEnabled val="1"/>
        </dgm:presLayoutVars>
      </dgm:prSet>
      <dgm:spPr/>
      <dgm:t>
        <a:bodyPr/>
        <a:lstStyle/>
        <a:p>
          <a:endParaRPr lang="tr-TR"/>
        </a:p>
      </dgm:t>
    </dgm:pt>
    <dgm:pt modelId="{AAC84143-8A19-4390-A2DD-B87A4ECFF2CB}" type="pres">
      <dgm:prSet presAssocID="{6158CBDE-B37B-4096-BABE-3274AD6846A3}" presName="quadrant4" presStyleLbl="node1" presStyleIdx="3" presStyleCnt="4">
        <dgm:presLayoutVars>
          <dgm:chMax val="1"/>
          <dgm:bulletEnabled val="1"/>
        </dgm:presLayoutVars>
      </dgm:prSet>
      <dgm:spPr/>
      <dgm:t>
        <a:bodyPr/>
        <a:lstStyle/>
        <a:p>
          <a:endParaRPr lang="tr-TR"/>
        </a:p>
      </dgm:t>
    </dgm:pt>
    <dgm:pt modelId="{5687C19C-BEBF-4992-AC06-9BEC82509628}" type="pres">
      <dgm:prSet presAssocID="{6158CBDE-B37B-4096-BABE-3274AD6846A3}" presName="quadrantPlaceholder" presStyleCnt="0"/>
      <dgm:spPr/>
    </dgm:pt>
    <dgm:pt modelId="{BE5CDB45-DD13-4A61-88B3-0F2082DDE34A}" type="pres">
      <dgm:prSet presAssocID="{6158CBDE-B37B-4096-BABE-3274AD6846A3}" presName="center1" presStyleLbl="fgShp" presStyleIdx="0" presStyleCnt="2"/>
      <dgm:spPr/>
    </dgm:pt>
    <dgm:pt modelId="{B6DC692E-C5F7-4D03-8924-B79B254EEE10}" type="pres">
      <dgm:prSet presAssocID="{6158CBDE-B37B-4096-BABE-3274AD6846A3}" presName="center2" presStyleLbl="fgShp" presStyleIdx="1" presStyleCnt="2"/>
      <dgm:spPr/>
    </dgm:pt>
  </dgm:ptLst>
  <dgm:cxnLst>
    <dgm:cxn modelId="{4CB40C29-FF37-4C9B-BBAC-8F79040D9BCB}" srcId="{BADCEF40-A17B-4D1A-8682-BCECB59D5D71}" destId="{13747CBE-1FDF-4FE2-8442-9D3D1B267761}" srcOrd="0" destOrd="0" parTransId="{D4251C62-92E8-4BCE-A019-BBCD0896E416}" sibTransId="{BB5FED3B-FAFD-4B27-BA6B-C3C4D5C05488}"/>
    <dgm:cxn modelId="{0DD7528C-1ECF-40C3-AC61-B140C227B61F}" type="presOf" srcId="{6158CBDE-B37B-4096-BABE-3274AD6846A3}" destId="{66313422-9340-47D9-8EBC-9DFBD81A5FAA}" srcOrd="0" destOrd="0" presId="urn:microsoft.com/office/officeart/2005/8/layout/cycle4"/>
    <dgm:cxn modelId="{C6BFCD1B-C004-4340-B8BE-1E8F2C0A4CDD}" type="presOf" srcId="{A5B08D4D-BD27-4560-8FC6-70512FDBB845}" destId="{2AA85F57-38C1-4BEF-A4E6-D33FE923B698}" srcOrd="0" destOrd="0" presId="urn:microsoft.com/office/officeart/2005/8/layout/cycle4"/>
    <dgm:cxn modelId="{BA808601-B0D7-4E57-A9E6-F1321E0E2305}" srcId="{C39F6FF9-3858-43ED-941A-C3E3A78541FF}" destId="{A5B08D4D-BD27-4560-8FC6-70512FDBB845}" srcOrd="0" destOrd="0" parTransId="{F9D5DE61-A0BF-4B3A-AE26-1C5709F7C37B}" sibTransId="{62D6D916-D153-4C21-B07D-597741B26274}"/>
    <dgm:cxn modelId="{1FFC6CBF-E8D9-4B7B-A156-4D1234EEE20D}" type="presOf" srcId="{73D82780-A219-4CC8-9404-36218CB473F2}" destId="{90FDF3F6-B1DD-4394-BE8D-20BD1C6C73BC}" srcOrd="1" destOrd="0" presId="urn:microsoft.com/office/officeart/2005/8/layout/cycle4"/>
    <dgm:cxn modelId="{CE009B9D-1439-4719-8DEB-5D84647F9E83}" srcId="{6158CBDE-B37B-4096-BABE-3274AD6846A3}" destId="{2C55E98B-068E-43E4-8FEE-EA4F2C629206}" srcOrd="0" destOrd="0" parTransId="{84081849-F84D-452B-A5DC-99794A0AE06F}" sibTransId="{0A720F60-6D2C-4DC7-90AE-BEEDFDBABC58}"/>
    <dgm:cxn modelId="{99FBFD01-E670-4948-97D2-0FE447F34C52}" type="presOf" srcId="{BADCEF40-A17B-4D1A-8682-BCECB59D5D71}" destId="{3C456A31-8822-4669-9CCE-E2AECE825BEB}" srcOrd="0" destOrd="0" presId="urn:microsoft.com/office/officeart/2005/8/layout/cycle4"/>
    <dgm:cxn modelId="{30226F03-357A-41F7-B0A6-B28D1DDEB1F1}" type="presOf" srcId="{13747CBE-1FDF-4FE2-8442-9D3D1B267761}" destId="{F2256B73-FF01-489A-A41F-64677378E941}" srcOrd="1" destOrd="0" presId="urn:microsoft.com/office/officeart/2005/8/layout/cycle4"/>
    <dgm:cxn modelId="{DEA09DD9-AC68-4748-8212-48D047B64E15}" type="presOf" srcId="{9F8E2E85-6B2F-4BB8-835C-DF52AA8E5946}" destId="{7180D29A-19C9-4233-9B9E-9958EDD6EADF}" srcOrd="0" destOrd="0" presId="urn:microsoft.com/office/officeart/2005/8/layout/cycle4"/>
    <dgm:cxn modelId="{583B1D9A-5EF8-4BF6-BA9B-A3558342149A}" type="presOf" srcId="{A5B08D4D-BD27-4560-8FC6-70512FDBB845}" destId="{CB915FAE-02CE-45BD-BCD7-959D3134B722}" srcOrd="1" destOrd="0" presId="urn:microsoft.com/office/officeart/2005/8/layout/cycle4"/>
    <dgm:cxn modelId="{BAB28AFB-5D77-4B46-A1BF-0C37CA71F0D9}" type="presOf" srcId="{73D82780-A219-4CC8-9404-36218CB473F2}" destId="{3D1D4EB0-5A8F-4715-A3F9-53EE6DF87BA1}" srcOrd="0" destOrd="0" presId="urn:microsoft.com/office/officeart/2005/8/layout/cycle4"/>
    <dgm:cxn modelId="{88EEAFF6-88B7-49FF-9BCA-2BC36C934DF3}" srcId="{2C55E98B-068E-43E4-8FEE-EA4F2C629206}" destId="{9F8E2E85-6B2F-4BB8-835C-DF52AA8E5946}" srcOrd="0" destOrd="0" parTransId="{62BA28AF-1267-490F-9928-D78ADB2F1776}" sibTransId="{8AACBFFF-5C30-43DE-81E2-7A4EBD5CAC41}"/>
    <dgm:cxn modelId="{889E8B99-0022-4EBA-8246-F7122AF8AC44}" type="presOf" srcId="{2C55E98B-068E-43E4-8FEE-EA4F2C629206}" destId="{5EBF7C00-75FA-48B0-A386-CB1CEC17B005}" srcOrd="0" destOrd="0" presId="urn:microsoft.com/office/officeart/2005/8/layout/cycle4"/>
    <dgm:cxn modelId="{379454FE-EC9F-44E7-B39B-5D64E3205E5A}" type="presOf" srcId="{C39F6FF9-3858-43ED-941A-C3E3A78541FF}" destId="{AAC84143-8A19-4390-A2DD-B87A4ECFF2CB}" srcOrd="0" destOrd="0" presId="urn:microsoft.com/office/officeart/2005/8/layout/cycle4"/>
    <dgm:cxn modelId="{0353C3ED-98AA-491B-B08E-6B55BADBA249}" type="presOf" srcId="{13747CBE-1FDF-4FE2-8442-9D3D1B267761}" destId="{9BF8914B-4B68-47E5-B05E-E29D6A1DA190}" srcOrd="0" destOrd="0" presId="urn:microsoft.com/office/officeart/2005/8/layout/cycle4"/>
    <dgm:cxn modelId="{06F7DCD6-5422-4C1D-A392-A901109B1CA6}" type="presOf" srcId="{A53DE7D7-E79A-465D-9ED0-AA585C41748D}" destId="{8089496F-73D5-411C-854A-C540DC91337B}" srcOrd="0" destOrd="0" presId="urn:microsoft.com/office/officeart/2005/8/layout/cycle4"/>
    <dgm:cxn modelId="{7DC8B722-5BE6-4689-8F4F-B3BDE60499E2}" srcId="{6158CBDE-B37B-4096-BABE-3274AD6846A3}" destId="{BADCEF40-A17B-4D1A-8682-BCECB59D5D71}" srcOrd="1" destOrd="0" parTransId="{74F47BDE-4D5A-4A05-A372-84333B00F311}" sibTransId="{D4436020-37AA-42C7-AC8C-24672BDE1D04}"/>
    <dgm:cxn modelId="{B9C9A559-ABE7-4C18-8215-78905BCE3D4E}" srcId="{6158CBDE-B37B-4096-BABE-3274AD6846A3}" destId="{A53DE7D7-E79A-465D-9ED0-AA585C41748D}" srcOrd="2" destOrd="0" parTransId="{0C38B686-8C8D-4AC0-91E8-C4C94C63D75D}" sibTransId="{65FF50D4-3C23-4AF7-B8F7-B4DA2B678AC7}"/>
    <dgm:cxn modelId="{901A0FCD-5A06-46AD-AC3D-BE8E596E7A44}" srcId="{A53DE7D7-E79A-465D-9ED0-AA585C41748D}" destId="{73D82780-A219-4CC8-9404-36218CB473F2}" srcOrd="0" destOrd="0" parTransId="{C8543E1A-8477-4A33-9168-F59AE430A072}" sibTransId="{A1A43827-A929-4553-B150-BD8EEC5FD150}"/>
    <dgm:cxn modelId="{AE82D1D5-E984-49D0-94AA-FECA123015E3}" srcId="{6158CBDE-B37B-4096-BABE-3274AD6846A3}" destId="{C39F6FF9-3858-43ED-941A-C3E3A78541FF}" srcOrd="3" destOrd="0" parTransId="{B0F92260-E03E-4529-8AFA-B8B8119F6604}" sibTransId="{6DF644B7-3332-4A10-A56E-D0B872F4B158}"/>
    <dgm:cxn modelId="{ECE3CEE5-934D-43FC-AE88-3868350332DC}" type="presOf" srcId="{9F8E2E85-6B2F-4BB8-835C-DF52AA8E5946}" destId="{857B896C-8EDD-4F57-AB84-B6F7264D6DC0}" srcOrd="1" destOrd="0" presId="urn:microsoft.com/office/officeart/2005/8/layout/cycle4"/>
    <dgm:cxn modelId="{D6FBB7CA-3CC3-4A23-A7FC-FC955478F7AD}" type="presParOf" srcId="{66313422-9340-47D9-8EBC-9DFBD81A5FAA}" destId="{74EA1748-4C9C-4DCD-BA67-3270E9DA05F8}" srcOrd="0" destOrd="0" presId="urn:microsoft.com/office/officeart/2005/8/layout/cycle4"/>
    <dgm:cxn modelId="{1A4A91ED-B370-4912-8D26-2E6073E3A59A}" type="presParOf" srcId="{74EA1748-4C9C-4DCD-BA67-3270E9DA05F8}" destId="{4F736F61-37CD-43CD-9176-C2AB03F3B1D4}" srcOrd="0" destOrd="0" presId="urn:microsoft.com/office/officeart/2005/8/layout/cycle4"/>
    <dgm:cxn modelId="{1269075E-DD36-458F-9DB2-C4DA0BEDFB07}" type="presParOf" srcId="{4F736F61-37CD-43CD-9176-C2AB03F3B1D4}" destId="{7180D29A-19C9-4233-9B9E-9958EDD6EADF}" srcOrd="0" destOrd="0" presId="urn:microsoft.com/office/officeart/2005/8/layout/cycle4"/>
    <dgm:cxn modelId="{3FAE46BD-195D-488B-AD12-1E87BF2718A2}" type="presParOf" srcId="{4F736F61-37CD-43CD-9176-C2AB03F3B1D4}" destId="{857B896C-8EDD-4F57-AB84-B6F7264D6DC0}" srcOrd="1" destOrd="0" presId="urn:microsoft.com/office/officeart/2005/8/layout/cycle4"/>
    <dgm:cxn modelId="{61A99A43-C02F-4862-9216-618E50713A22}" type="presParOf" srcId="{74EA1748-4C9C-4DCD-BA67-3270E9DA05F8}" destId="{8E7C0E24-E1F4-4444-8AF8-E52F0CF68828}" srcOrd="1" destOrd="0" presId="urn:microsoft.com/office/officeart/2005/8/layout/cycle4"/>
    <dgm:cxn modelId="{9E08A8B4-33A3-4FB2-AF6A-0253C6A059D1}" type="presParOf" srcId="{8E7C0E24-E1F4-4444-8AF8-E52F0CF68828}" destId="{9BF8914B-4B68-47E5-B05E-E29D6A1DA190}" srcOrd="0" destOrd="0" presId="urn:microsoft.com/office/officeart/2005/8/layout/cycle4"/>
    <dgm:cxn modelId="{AAE0DFFA-9FFF-403F-B3C4-D764E9F617E5}" type="presParOf" srcId="{8E7C0E24-E1F4-4444-8AF8-E52F0CF68828}" destId="{F2256B73-FF01-489A-A41F-64677378E941}" srcOrd="1" destOrd="0" presId="urn:microsoft.com/office/officeart/2005/8/layout/cycle4"/>
    <dgm:cxn modelId="{8BCF79E3-3552-4D65-A812-ABB0D0E852A0}" type="presParOf" srcId="{74EA1748-4C9C-4DCD-BA67-3270E9DA05F8}" destId="{40618EE8-B4C5-45B3-850D-E0185B0B4230}" srcOrd="2" destOrd="0" presId="urn:microsoft.com/office/officeart/2005/8/layout/cycle4"/>
    <dgm:cxn modelId="{FCD35B74-1F92-4870-94B4-EC200BB13991}" type="presParOf" srcId="{40618EE8-B4C5-45B3-850D-E0185B0B4230}" destId="{3D1D4EB0-5A8F-4715-A3F9-53EE6DF87BA1}" srcOrd="0" destOrd="0" presId="urn:microsoft.com/office/officeart/2005/8/layout/cycle4"/>
    <dgm:cxn modelId="{34F316FF-4C47-458C-91BB-A89F9DCBEA89}" type="presParOf" srcId="{40618EE8-B4C5-45B3-850D-E0185B0B4230}" destId="{90FDF3F6-B1DD-4394-BE8D-20BD1C6C73BC}" srcOrd="1" destOrd="0" presId="urn:microsoft.com/office/officeart/2005/8/layout/cycle4"/>
    <dgm:cxn modelId="{BFE73BC6-199C-4295-9448-8849925BF805}" type="presParOf" srcId="{74EA1748-4C9C-4DCD-BA67-3270E9DA05F8}" destId="{E8596F34-4184-4614-94F3-A646785966F8}" srcOrd="3" destOrd="0" presId="urn:microsoft.com/office/officeart/2005/8/layout/cycle4"/>
    <dgm:cxn modelId="{D96AC035-CF33-4243-88AD-86D3017A0CD6}" type="presParOf" srcId="{E8596F34-4184-4614-94F3-A646785966F8}" destId="{2AA85F57-38C1-4BEF-A4E6-D33FE923B698}" srcOrd="0" destOrd="0" presId="urn:microsoft.com/office/officeart/2005/8/layout/cycle4"/>
    <dgm:cxn modelId="{2092FCA9-B4EC-45B7-8D03-1E51FAE3D511}" type="presParOf" srcId="{E8596F34-4184-4614-94F3-A646785966F8}" destId="{CB915FAE-02CE-45BD-BCD7-959D3134B722}" srcOrd="1" destOrd="0" presId="urn:microsoft.com/office/officeart/2005/8/layout/cycle4"/>
    <dgm:cxn modelId="{02E8F9CE-BD8B-4001-B7F3-89EC205E6541}" type="presParOf" srcId="{74EA1748-4C9C-4DCD-BA67-3270E9DA05F8}" destId="{25E5CAD5-8F80-4217-BC92-C039B039D628}" srcOrd="4" destOrd="0" presId="urn:microsoft.com/office/officeart/2005/8/layout/cycle4"/>
    <dgm:cxn modelId="{10BBE260-A02E-444F-9619-6112A5FC77CB}" type="presParOf" srcId="{66313422-9340-47D9-8EBC-9DFBD81A5FAA}" destId="{F63DD908-1D32-4BA5-B58A-A06A55FEE064}" srcOrd="1" destOrd="0" presId="urn:microsoft.com/office/officeart/2005/8/layout/cycle4"/>
    <dgm:cxn modelId="{95F68228-F12C-40BC-B97B-038E63CC43F8}" type="presParOf" srcId="{F63DD908-1D32-4BA5-B58A-A06A55FEE064}" destId="{5EBF7C00-75FA-48B0-A386-CB1CEC17B005}" srcOrd="0" destOrd="0" presId="urn:microsoft.com/office/officeart/2005/8/layout/cycle4"/>
    <dgm:cxn modelId="{CD83EC3C-0C53-4ECA-A4DF-6AB990D626D9}" type="presParOf" srcId="{F63DD908-1D32-4BA5-B58A-A06A55FEE064}" destId="{3C456A31-8822-4669-9CCE-E2AECE825BEB}" srcOrd="1" destOrd="0" presId="urn:microsoft.com/office/officeart/2005/8/layout/cycle4"/>
    <dgm:cxn modelId="{1A4D4A8E-2F61-472F-BA0C-6732649F3323}" type="presParOf" srcId="{F63DD908-1D32-4BA5-B58A-A06A55FEE064}" destId="{8089496F-73D5-411C-854A-C540DC91337B}" srcOrd="2" destOrd="0" presId="urn:microsoft.com/office/officeart/2005/8/layout/cycle4"/>
    <dgm:cxn modelId="{771E1DA4-F446-4E36-93C7-C22D8EC8E1D1}" type="presParOf" srcId="{F63DD908-1D32-4BA5-B58A-A06A55FEE064}" destId="{AAC84143-8A19-4390-A2DD-B87A4ECFF2CB}" srcOrd="3" destOrd="0" presId="urn:microsoft.com/office/officeart/2005/8/layout/cycle4"/>
    <dgm:cxn modelId="{111578FA-41A4-42F0-9AD3-BF6FB8556AE3}" type="presParOf" srcId="{F63DD908-1D32-4BA5-B58A-A06A55FEE064}" destId="{5687C19C-BEBF-4992-AC06-9BEC82509628}" srcOrd="4" destOrd="0" presId="urn:microsoft.com/office/officeart/2005/8/layout/cycle4"/>
    <dgm:cxn modelId="{B0570C51-AA5C-4C20-9CE1-B859FF32E149}" type="presParOf" srcId="{66313422-9340-47D9-8EBC-9DFBD81A5FAA}" destId="{BE5CDB45-DD13-4A61-88B3-0F2082DDE34A}" srcOrd="2" destOrd="0" presId="urn:microsoft.com/office/officeart/2005/8/layout/cycle4"/>
    <dgm:cxn modelId="{8F152CB5-307F-4372-8FF6-7980CFA64727}" type="presParOf" srcId="{66313422-9340-47D9-8EBC-9DFBD81A5FAA}" destId="{B6DC692E-C5F7-4D03-8924-B79B254EEE1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58CBDE-B37B-4096-BABE-3274AD6846A3}" type="doc">
      <dgm:prSet loTypeId="urn:microsoft.com/office/officeart/2005/8/layout/cycle4" loCatId="cycle" qsTypeId="urn:microsoft.com/office/officeart/2005/8/quickstyle/simple2" qsCatId="simple" csTypeId="urn:microsoft.com/office/officeart/2005/8/colors/accent0_2" csCatId="mainScheme" phldr="1"/>
      <dgm:spPr/>
      <dgm:t>
        <a:bodyPr/>
        <a:lstStyle/>
        <a:p>
          <a:endParaRPr lang="tr-TR"/>
        </a:p>
      </dgm:t>
    </dgm:pt>
    <dgm:pt modelId="{2C55E98B-068E-43E4-8FEE-EA4F2C629206}">
      <dgm:prSet phldrT="[Metin]"/>
      <dgm:spPr/>
      <dgm:t>
        <a:bodyPr/>
        <a:lstStyle/>
        <a:p>
          <a:r>
            <a:rPr lang="tr-TR" dirty="0"/>
            <a:t>P</a:t>
          </a:r>
        </a:p>
      </dgm:t>
    </dgm:pt>
    <dgm:pt modelId="{84081849-F84D-452B-A5DC-99794A0AE06F}" type="parTrans" cxnId="{CE009B9D-1439-4719-8DEB-5D84647F9E83}">
      <dgm:prSet/>
      <dgm:spPr/>
      <dgm:t>
        <a:bodyPr/>
        <a:lstStyle/>
        <a:p>
          <a:endParaRPr lang="tr-TR"/>
        </a:p>
      </dgm:t>
    </dgm:pt>
    <dgm:pt modelId="{0A720F60-6D2C-4DC7-90AE-BEEDFDBABC58}" type="sibTrans" cxnId="{CE009B9D-1439-4719-8DEB-5D84647F9E83}">
      <dgm:prSet/>
      <dgm:spPr/>
      <dgm:t>
        <a:bodyPr/>
        <a:lstStyle/>
        <a:p>
          <a:endParaRPr lang="tr-TR"/>
        </a:p>
      </dgm:t>
    </dgm:pt>
    <dgm:pt modelId="{9F8E2E85-6B2F-4BB8-835C-DF52AA8E5946}">
      <dgm:prSet phldrT="[Metin]"/>
      <dgm:spPr/>
      <dgm:t>
        <a:bodyPr/>
        <a:lstStyle/>
        <a:p>
          <a:endParaRPr lang="tr-TR" dirty="0"/>
        </a:p>
      </dgm:t>
    </dgm:pt>
    <dgm:pt modelId="{62BA28AF-1267-490F-9928-D78ADB2F1776}" type="parTrans" cxnId="{88EEAFF6-88B7-49FF-9BCA-2BC36C934DF3}">
      <dgm:prSet/>
      <dgm:spPr/>
      <dgm:t>
        <a:bodyPr/>
        <a:lstStyle/>
        <a:p>
          <a:endParaRPr lang="tr-TR"/>
        </a:p>
      </dgm:t>
    </dgm:pt>
    <dgm:pt modelId="{8AACBFFF-5C30-43DE-81E2-7A4EBD5CAC41}" type="sibTrans" cxnId="{88EEAFF6-88B7-49FF-9BCA-2BC36C934DF3}">
      <dgm:prSet/>
      <dgm:spPr/>
      <dgm:t>
        <a:bodyPr/>
        <a:lstStyle/>
        <a:p>
          <a:endParaRPr lang="tr-TR"/>
        </a:p>
      </dgm:t>
    </dgm:pt>
    <dgm:pt modelId="{BADCEF40-A17B-4D1A-8682-BCECB59D5D71}">
      <dgm:prSet phldrT="[Metin]"/>
      <dgm:spPr/>
      <dgm:t>
        <a:bodyPr/>
        <a:lstStyle/>
        <a:p>
          <a:r>
            <a:rPr lang="tr-TR" dirty="0"/>
            <a:t>U</a:t>
          </a:r>
        </a:p>
      </dgm:t>
    </dgm:pt>
    <dgm:pt modelId="{74F47BDE-4D5A-4A05-A372-84333B00F311}" type="parTrans" cxnId="{7DC8B722-5BE6-4689-8F4F-B3BDE60499E2}">
      <dgm:prSet/>
      <dgm:spPr/>
      <dgm:t>
        <a:bodyPr/>
        <a:lstStyle/>
        <a:p>
          <a:endParaRPr lang="tr-TR"/>
        </a:p>
      </dgm:t>
    </dgm:pt>
    <dgm:pt modelId="{D4436020-37AA-42C7-AC8C-24672BDE1D04}" type="sibTrans" cxnId="{7DC8B722-5BE6-4689-8F4F-B3BDE60499E2}">
      <dgm:prSet/>
      <dgm:spPr/>
      <dgm:t>
        <a:bodyPr/>
        <a:lstStyle/>
        <a:p>
          <a:endParaRPr lang="tr-TR"/>
        </a:p>
      </dgm:t>
    </dgm:pt>
    <dgm:pt modelId="{13747CBE-1FDF-4FE2-8442-9D3D1B267761}">
      <dgm:prSet phldrT="[Metin]"/>
      <dgm:spPr/>
      <dgm:t>
        <a:bodyPr/>
        <a:lstStyle/>
        <a:p>
          <a:endParaRPr lang="tr-TR" dirty="0"/>
        </a:p>
      </dgm:t>
    </dgm:pt>
    <dgm:pt modelId="{D4251C62-92E8-4BCE-A019-BBCD0896E416}" type="parTrans" cxnId="{4CB40C29-FF37-4C9B-BBAC-8F79040D9BCB}">
      <dgm:prSet/>
      <dgm:spPr/>
      <dgm:t>
        <a:bodyPr/>
        <a:lstStyle/>
        <a:p>
          <a:endParaRPr lang="tr-TR"/>
        </a:p>
      </dgm:t>
    </dgm:pt>
    <dgm:pt modelId="{BB5FED3B-FAFD-4B27-BA6B-C3C4D5C05488}" type="sibTrans" cxnId="{4CB40C29-FF37-4C9B-BBAC-8F79040D9BCB}">
      <dgm:prSet/>
      <dgm:spPr/>
      <dgm:t>
        <a:bodyPr/>
        <a:lstStyle/>
        <a:p>
          <a:endParaRPr lang="tr-TR"/>
        </a:p>
      </dgm:t>
    </dgm:pt>
    <dgm:pt modelId="{A53DE7D7-E79A-465D-9ED0-AA585C41748D}">
      <dgm:prSet phldrT="[Metin]"/>
      <dgm:spPr/>
      <dgm:t>
        <a:bodyPr/>
        <a:lstStyle/>
        <a:p>
          <a:r>
            <a:rPr lang="tr-TR"/>
            <a:t>K</a:t>
          </a:r>
          <a:endParaRPr lang="tr-TR" dirty="0"/>
        </a:p>
      </dgm:t>
    </dgm:pt>
    <dgm:pt modelId="{0C38B686-8C8D-4AC0-91E8-C4C94C63D75D}" type="parTrans" cxnId="{B9C9A559-ABE7-4C18-8215-78905BCE3D4E}">
      <dgm:prSet/>
      <dgm:spPr/>
      <dgm:t>
        <a:bodyPr/>
        <a:lstStyle/>
        <a:p>
          <a:endParaRPr lang="tr-TR"/>
        </a:p>
      </dgm:t>
    </dgm:pt>
    <dgm:pt modelId="{65FF50D4-3C23-4AF7-B8F7-B4DA2B678AC7}" type="sibTrans" cxnId="{B9C9A559-ABE7-4C18-8215-78905BCE3D4E}">
      <dgm:prSet/>
      <dgm:spPr/>
      <dgm:t>
        <a:bodyPr/>
        <a:lstStyle/>
        <a:p>
          <a:endParaRPr lang="tr-TR"/>
        </a:p>
      </dgm:t>
    </dgm:pt>
    <dgm:pt modelId="{C39F6FF9-3858-43ED-941A-C3E3A78541FF}">
      <dgm:prSet phldrT="[Metin]"/>
      <dgm:spPr/>
      <dgm:t>
        <a:bodyPr/>
        <a:lstStyle/>
        <a:p>
          <a:r>
            <a:rPr lang="tr-TR" dirty="0"/>
            <a:t>Ö</a:t>
          </a:r>
        </a:p>
      </dgm:t>
    </dgm:pt>
    <dgm:pt modelId="{B0F92260-E03E-4529-8AFA-B8B8119F6604}" type="parTrans" cxnId="{AE82D1D5-E984-49D0-94AA-FECA123015E3}">
      <dgm:prSet/>
      <dgm:spPr/>
      <dgm:t>
        <a:bodyPr/>
        <a:lstStyle/>
        <a:p>
          <a:endParaRPr lang="tr-TR"/>
        </a:p>
      </dgm:t>
    </dgm:pt>
    <dgm:pt modelId="{6DF644B7-3332-4A10-A56E-D0B872F4B158}" type="sibTrans" cxnId="{AE82D1D5-E984-49D0-94AA-FECA123015E3}">
      <dgm:prSet/>
      <dgm:spPr/>
      <dgm:t>
        <a:bodyPr/>
        <a:lstStyle/>
        <a:p>
          <a:endParaRPr lang="tr-TR"/>
        </a:p>
      </dgm:t>
    </dgm:pt>
    <dgm:pt modelId="{73D82780-A219-4CC8-9404-36218CB473F2}">
      <dgm:prSet phldrT="[Metin]"/>
      <dgm:spPr/>
      <dgm:t>
        <a:bodyPr/>
        <a:lstStyle/>
        <a:p>
          <a:endParaRPr lang="tr-TR" dirty="0"/>
        </a:p>
      </dgm:t>
    </dgm:pt>
    <dgm:pt modelId="{A1A43827-A929-4553-B150-BD8EEC5FD150}" type="sibTrans" cxnId="{901A0FCD-5A06-46AD-AC3D-BE8E596E7A44}">
      <dgm:prSet/>
      <dgm:spPr/>
      <dgm:t>
        <a:bodyPr/>
        <a:lstStyle/>
        <a:p>
          <a:endParaRPr lang="tr-TR"/>
        </a:p>
      </dgm:t>
    </dgm:pt>
    <dgm:pt modelId="{C8543E1A-8477-4A33-9168-F59AE430A072}" type="parTrans" cxnId="{901A0FCD-5A06-46AD-AC3D-BE8E596E7A44}">
      <dgm:prSet/>
      <dgm:spPr/>
      <dgm:t>
        <a:bodyPr/>
        <a:lstStyle/>
        <a:p>
          <a:endParaRPr lang="tr-TR"/>
        </a:p>
      </dgm:t>
    </dgm:pt>
    <dgm:pt modelId="{A5B08D4D-BD27-4560-8FC6-70512FDBB845}">
      <dgm:prSet phldrT="[Metin]"/>
      <dgm:spPr/>
      <dgm:t>
        <a:bodyPr/>
        <a:lstStyle/>
        <a:p>
          <a:endParaRPr lang="tr-TR" dirty="0"/>
        </a:p>
      </dgm:t>
    </dgm:pt>
    <dgm:pt modelId="{62D6D916-D153-4C21-B07D-597741B26274}" type="sibTrans" cxnId="{BA808601-B0D7-4E57-A9E6-F1321E0E2305}">
      <dgm:prSet/>
      <dgm:spPr/>
      <dgm:t>
        <a:bodyPr/>
        <a:lstStyle/>
        <a:p>
          <a:endParaRPr lang="tr-TR"/>
        </a:p>
      </dgm:t>
    </dgm:pt>
    <dgm:pt modelId="{F9D5DE61-A0BF-4B3A-AE26-1C5709F7C37B}" type="parTrans" cxnId="{BA808601-B0D7-4E57-A9E6-F1321E0E2305}">
      <dgm:prSet/>
      <dgm:spPr/>
      <dgm:t>
        <a:bodyPr/>
        <a:lstStyle/>
        <a:p>
          <a:endParaRPr lang="tr-TR"/>
        </a:p>
      </dgm:t>
    </dgm:pt>
    <dgm:pt modelId="{66313422-9340-47D9-8EBC-9DFBD81A5FAA}" type="pres">
      <dgm:prSet presAssocID="{6158CBDE-B37B-4096-BABE-3274AD6846A3}" presName="cycleMatrixDiagram" presStyleCnt="0">
        <dgm:presLayoutVars>
          <dgm:chMax val="1"/>
          <dgm:dir/>
          <dgm:animLvl val="lvl"/>
          <dgm:resizeHandles val="exact"/>
        </dgm:presLayoutVars>
      </dgm:prSet>
      <dgm:spPr/>
      <dgm:t>
        <a:bodyPr/>
        <a:lstStyle/>
        <a:p>
          <a:endParaRPr lang="tr-TR"/>
        </a:p>
      </dgm:t>
    </dgm:pt>
    <dgm:pt modelId="{74EA1748-4C9C-4DCD-BA67-3270E9DA05F8}" type="pres">
      <dgm:prSet presAssocID="{6158CBDE-B37B-4096-BABE-3274AD6846A3}" presName="children" presStyleCnt="0"/>
      <dgm:spPr/>
    </dgm:pt>
    <dgm:pt modelId="{4F736F61-37CD-43CD-9176-C2AB03F3B1D4}" type="pres">
      <dgm:prSet presAssocID="{6158CBDE-B37B-4096-BABE-3274AD6846A3}" presName="child1group" presStyleCnt="0"/>
      <dgm:spPr/>
    </dgm:pt>
    <dgm:pt modelId="{7180D29A-19C9-4233-9B9E-9958EDD6EADF}" type="pres">
      <dgm:prSet presAssocID="{6158CBDE-B37B-4096-BABE-3274AD6846A3}" presName="child1" presStyleLbl="bgAcc1" presStyleIdx="0" presStyleCnt="4"/>
      <dgm:spPr/>
      <dgm:t>
        <a:bodyPr/>
        <a:lstStyle/>
        <a:p>
          <a:endParaRPr lang="tr-TR"/>
        </a:p>
      </dgm:t>
    </dgm:pt>
    <dgm:pt modelId="{857B896C-8EDD-4F57-AB84-B6F7264D6DC0}" type="pres">
      <dgm:prSet presAssocID="{6158CBDE-B37B-4096-BABE-3274AD6846A3}" presName="child1Text" presStyleLbl="bgAcc1" presStyleIdx="0" presStyleCnt="4">
        <dgm:presLayoutVars>
          <dgm:bulletEnabled val="1"/>
        </dgm:presLayoutVars>
      </dgm:prSet>
      <dgm:spPr/>
      <dgm:t>
        <a:bodyPr/>
        <a:lstStyle/>
        <a:p>
          <a:endParaRPr lang="tr-TR"/>
        </a:p>
      </dgm:t>
    </dgm:pt>
    <dgm:pt modelId="{8E7C0E24-E1F4-4444-8AF8-E52F0CF68828}" type="pres">
      <dgm:prSet presAssocID="{6158CBDE-B37B-4096-BABE-3274AD6846A3}" presName="child2group" presStyleCnt="0"/>
      <dgm:spPr/>
    </dgm:pt>
    <dgm:pt modelId="{9BF8914B-4B68-47E5-B05E-E29D6A1DA190}" type="pres">
      <dgm:prSet presAssocID="{6158CBDE-B37B-4096-BABE-3274AD6846A3}" presName="child2" presStyleLbl="bgAcc1" presStyleIdx="1" presStyleCnt="4"/>
      <dgm:spPr/>
      <dgm:t>
        <a:bodyPr/>
        <a:lstStyle/>
        <a:p>
          <a:endParaRPr lang="tr-TR"/>
        </a:p>
      </dgm:t>
    </dgm:pt>
    <dgm:pt modelId="{F2256B73-FF01-489A-A41F-64677378E941}" type="pres">
      <dgm:prSet presAssocID="{6158CBDE-B37B-4096-BABE-3274AD6846A3}" presName="child2Text" presStyleLbl="bgAcc1" presStyleIdx="1" presStyleCnt="4">
        <dgm:presLayoutVars>
          <dgm:bulletEnabled val="1"/>
        </dgm:presLayoutVars>
      </dgm:prSet>
      <dgm:spPr/>
      <dgm:t>
        <a:bodyPr/>
        <a:lstStyle/>
        <a:p>
          <a:endParaRPr lang="tr-TR"/>
        </a:p>
      </dgm:t>
    </dgm:pt>
    <dgm:pt modelId="{40618EE8-B4C5-45B3-850D-E0185B0B4230}" type="pres">
      <dgm:prSet presAssocID="{6158CBDE-B37B-4096-BABE-3274AD6846A3}" presName="child3group" presStyleCnt="0"/>
      <dgm:spPr/>
    </dgm:pt>
    <dgm:pt modelId="{3D1D4EB0-5A8F-4715-A3F9-53EE6DF87BA1}" type="pres">
      <dgm:prSet presAssocID="{6158CBDE-B37B-4096-BABE-3274AD6846A3}" presName="child3" presStyleLbl="bgAcc1" presStyleIdx="2" presStyleCnt="4"/>
      <dgm:spPr/>
      <dgm:t>
        <a:bodyPr/>
        <a:lstStyle/>
        <a:p>
          <a:endParaRPr lang="tr-TR"/>
        </a:p>
      </dgm:t>
    </dgm:pt>
    <dgm:pt modelId="{90FDF3F6-B1DD-4394-BE8D-20BD1C6C73BC}" type="pres">
      <dgm:prSet presAssocID="{6158CBDE-B37B-4096-BABE-3274AD6846A3}" presName="child3Text" presStyleLbl="bgAcc1" presStyleIdx="2" presStyleCnt="4">
        <dgm:presLayoutVars>
          <dgm:bulletEnabled val="1"/>
        </dgm:presLayoutVars>
      </dgm:prSet>
      <dgm:spPr/>
      <dgm:t>
        <a:bodyPr/>
        <a:lstStyle/>
        <a:p>
          <a:endParaRPr lang="tr-TR"/>
        </a:p>
      </dgm:t>
    </dgm:pt>
    <dgm:pt modelId="{E8596F34-4184-4614-94F3-A646785966F8}" type="pres">
      <dgm:prSet presAssocID="{6158CBDE-B37B-4096-BABE-3274AD6846A3}" presName="child4group" presStyleCnt="0"/>
      <dgm:spPr/>
    </dgm:pt>
    <dgm:pt modelId="{2AA85F57-38C1-4BEF-A4E6-D33FE923B698}" type="pres">
      <dgm:prSet presAssocID="{6158CBDE-B37B-4096-BABE-3274AD6846A3}" presName="child4" presStyleLbl="bgAcc1" presStyleIdx="3" presStyleCnt="4"/>
      <dgm:spPr/>
      <dgm:t>
        <a:bodyPr/>
        <a:lstStyle/>
        <a:p>
          <a:endParaRPr lang="tr-TR"/>
        </a:p>
      </dgm:t>
    </dgm:pt>
    <dgm:pt modelId="{CB915FAE-02CE-45BD-BCD7-959D3134B722}" type="pres">
      <dgm:prSet presAssocID="{6158CBDE-B37B-4096-BABE-3274AD6846A3}" presName="child4Text" presStyleLbl="bgAcc1" presStyleIdx="3" presStyleCnt="4">
        <dgm:presLayoutVars>
          <dgm:bulletEnabled val="1"/>
        </dgm:presLayoutVars>
      </dgm:prSet>
      <dgm:spPr/>
      <dgm:t>
        <a:bodyPr/>
        <a:lstStyle/>
        <a:p>
          <a:endParaRPr lang="tr-TR"/>
        </a:p>
      </dgm:t>
    </dgm:pt>
    <dgm:pt modelId="{25E5CAD5-8F80-4217-BC92-C039B039D628}" type="pres">
      <dgm:prSet presAssocID="{6158CBDE-B37B-4096-BABE-3274AD6846A3}" presName="childPlaceholder" presStyleCnt="0"/>
      <dgm:spPr/>
    </dgm:pt>
    <dgm:pt modelId="{F63DD908-1D32-4BA5-B58A-A06A55FEE064}" type="pres">
      <dgm:prSet presAssocID="{6158CBDE-B37B-4096-BABE-3274AD6846A3}" presName="circle" presStyleCnt="0"/>
      <dgm:spPr/>
    </dgm:pt>
    <dgm:pt modelId="{5EBF7C00-75FA-48B0-A386-CB1CEC17B005}" type="pres">
      <dgm:prSet presAssocID="{6158CBDE-B37B-4096-BABE-3274AD6846A3}" presName="quadrant1" presStyleLbl="node1" presStyleIdx="0" presStyleCnt="4">
        <dgm:presLayoutVars>
          <dgm:chMax val="1"/>
          <dgm:bulletEnabled val="1"/>
        </dgm:presLayoutVars>
      </dgm:prSet>
      <dgm:spPr/>
      <dgm:t>
        <a:bodyPr/>
        <a:lstStyle/>
        <a:p>
          <a:endParaRPr lang="tr-TR"/>
        </a:p>
      </dgm:t>
    </dgm:pt>
    <dgm:pt modelId="{3C456A31-8822-4669-9CCE-E2AECE825BEB}" type="pres">
      <dgm:prSet presAssocID="{6158CBDE-B37B-4096-BABE-3274AD6846A3}" presName="quadrant2" presStyleLbl="node1" presStyleIdx="1" presStyleCnt="4">
        <dgm:presLayoutVars>
          <dgm:chMax val="1"/>
          <dgm:bulletEnabled val="1"/>
        </dgm:presLayoutVars>
      </dgm:prSet>
      <dgm:spPr/>
      <dgm:t>
        <a:bodyPr/>
        <a:lstStyle/>
        <a:p>
          <a:endParaRPr lang="tr-TR"/>
        </a:p>
      </dgm:t>
    </dgm:pt>
    <dgm:pt modelId="{8089496F-73D5-411C-854A-C540DC91337B}" type="pres">
      <dgm:prSet presAssocID="{6158CBDE-B37B-4096-BABE-3274AD6846A3}" presName="quadrant3" presStyleLbl="node1" presStyleIdx="2" presStyleCnt="4">
        <dgm:presLayoutVars>
          <dgm:chMax val="1"/>
          <dgm:bulletEnabled val="1"/>
        </dgm:presLayoutVars>
      </dgm:prSet>
      <dgm:spPr/>
      <dgm:t>
        <a:bodyPr/>
        <a:lstStyle/>
        <a:p>
          <a:endParaRPr lang="tr-TR"/>
        </a:p>
      </dgm:t>
    </dgm:pt>
    <dgm:pt modelId="{AAC84143-8A19-4390-A2DD-B87A4ECFF2CB}" type="pres">
      <dgm:prSet presAssocID="{6158CBDE-B37B-4096-BABE-3274AD6846A3}" presName="quadrant4" presStyleLbl="node1" presStyleIdx="3" presStyleCnt="4">
        <dgm:presLayoutVars>
          <dgm:chMax val="1"/>
          <dgm:bulletEnabled val="1"/>
        </dgm:presLayoutVars>
      </dgm:prSet>
      <dgm:spPr/>
      <dgm:t>
        <a:bodyPr/>
        <a:lstStyle/>
        <a:p>
          <a:endParaRPr lang="tr-TR"/>
        </a:p>
      </dgm:t>
    </dgm:pt>
    <dgm:pt modelId="{5687C19C-BEBF-4992-AC06-9BEC82509628}" type="pres">
      <dgm:prSet presAssocID="{6158CBDE-B37B-4096-BABE-3274AD6846A3}" presName="quadrantPlaceholder" presStyleCnt="0"/>
      <dgm:spPr/>
    </dgm:pt>
    <dgm:pt modelId="{BE5CDB45-DD13-4A61-88B3-0F2082DDE34A}" type="pres">
      <dgm:prSet presAssocID="{6158CBDE-B37B-4096-BABE-3274AD6846A3}" presName="center1" presStyleLbl="fgShp" presStyleIdx="0" presStyleCnt="2"/>
      <dgm:spPr>
        <a:solidFill>
          <a:schemeClr val="bg1"/>
        </a:solidFill>
        <a:ln>
          <a:solidFill>
            <a:schemeClr val="bg1">
              <a:lumMod val="50000"/>
            </a:schemeClr>
          </a:solidFill>
        </a:ln>
      </dgm:spPr>
    </dgm:pt>
    <dgm:pt modelId="{B6DC692E-C5F7-4D03-8924-B79B254EEE10}" type="pres">
      <dgm:prSet presAssocID="{6158CBDE-B37B-4096-BABE-3274AD6846A3}" presName="center2" presStyleLbl="fgShp" presStyleIdx="1" presStyleCnt="2"/>
      <dgm:spPr>
        <a:ln>
          <a:solidFill>
            <a:schemeClr val="bg1">
              <a:lumMod val="50000"/>
            </a:schemeClr>
          </a:solidFill>
        </a:ln>
      </dgm:spPr>
    </dgm:pt>
  </dgm:ptLst>
  <dgm:cxnLst>
    <dgm:cxn modelId="{81ED3843-BD39-4BE8-861C-6D7FE3BDAB21}" type="presOf" srcId="{9F8E2E85-6B2F-4BB8-835C-DF52AA8E5946}" destId="{857B896C-8EDD-4F57-AB84-B6F7264D6DC0}" srcOrd="1" destOrd="0" presId="urn:microsoft.com/office/officeart/2005/8/layout/cycle4"/>
    <dgm:cxn modelId="{4CB40C29-FF37-4C9B-BBAC-8F79040D9BCB}" srcId="{BADCEF40-A17B-4D1A-8682-BCECB59D5D71}" destId="{13747CBE-1FDF-4FE2-8442-9D3D1B267761}" srcOrd="0" destOrd="0" parTransId="{D4251C62-92E8-4BCE-A019-BBCD0896E416}" sibTransId="{BB5FED3B-FAFD-4B27-BA6B-C3C4D5C05488}"/>
    <dgm:cxn modelId="{E5017989-2CA2-4F52-899F-5B764B607F58}" type="presOf" srcId="{A5B08D4D-BD27-4560-8FC6-70512FDBB845}" destId="{CB915FAE-02CE-45BD-BCD7-959D3134B722}" srcOrd="1" destOrd="0" presId="urn:microsoft.com/office/officeart/2005/8/layout/cycle4"/>
    <dgm:cxn modelId="{BA808601-B0D7-4E57-A9E6-F1321E0E2305}" srcId="{C39F6FF9-3858-43ED-941A-C3E3A78541FF}" destId="{A5B08D4D-BD27-4560-8FC6-70512FDBB845}" srcOrd="0" destOrd="0" parTransId="{F9D5DE61-A0BF-4B3A-AE26-1C5709F7C37B}" sibTransId="{62D6D916-D153-4C21-B07D-597741B26274}"/>
    <dgm:cxn modelId="{57AE48C0-09AC-4282-BB19-A6278F025D4B}" type="presOf" srcId="{9F8E2E85-6B2F-4BB8-835C-DF52AA8E5946}" destId="{7180D29A-19C9-4233-9B9E-9958EDD6EADF}" srcOrd="0" destOrd="0" presId="urn:microsoft.com/office/officeart/2005/8/layout/cycle4"/>
    <dgm:cxn modelId="{CE009B9D-1439-4719-8DEB-5D84647F9E83}" srcId="{6158CBDE-B37B-4096-BABE-3274AD6846A3}" destId="{2C55E98B-068E-43E4-8FEE-EA4F2C629206}" srcOrd="0" destOrd="0" parTransId="{84081849-F84D-452B-A5DC-99794A0AE06F}" sibTransId="{0A720F60-6D2C-4DC7-90AE-BEEDFDBABC58}"/>
    <dgm:cxn modelId="{2E4BF5B0-179D-4014-A389-AE2F11B991BC}" type="presOf" srcId="{BADCEF40-A17B-4D1A-8682-BCECB59D5D71}" destId="{3C456A31-8822-4669-9CCE-E2AECE825BEB}" srcOrd="0" destOrd="0" presId="urn:microsoft.com/office/officeart/2005/8/layout/cycle4"/>
    <dgm:cxn modelId="{59E13DC6-E7DD-4D2C-88D7-A987BD97FB6D}" type="presOf" srcId="{6158CBDE-B37B-4096-BABE-3274AD6846A3}" destId="{66313422-9340-47D9-8EBC-9DFBD81A5FAA}" srcOrd="0" destOrd="0" presId="urn:microsoft.com/office/officeart/2005/8/layout/cycle4"/>
    <dgm:cxn modelId="{ADCE948E-C904-4AF6-98CD-B79AB5B47A69}" type="presOf" srcId="{2C55E98B-068E-43E4-8FEE-EA4F2C629206}" destId="{5EBF7C00-75FA-48B0-A386-CB1CEC17B005}" srcOrd="0" destOrd="0" presId="urn:microsoft.com/office/officeart/2005/8/layout/cycle4"/>
    <dgm:cxn modelId="{88EEAFF6-88B7-49FF-9BCA-2BC36C934DF3}" srcId="{2C55E98B-068E-43E4-8FEE-EA4F2C629206}" destId="{9F8E2E85-6B2F-4BB8-835C-DF52AA8E5946}" srcOrd="0" destOrd="0" parTransId="{62BA28AF-1267-490F-9928-D78ADB2F1776}" sibTransId="{8AACBFFF-5C30-43DE-81E2-7A4EBD5CAC41}"/>
    <dgm:cxn modelId="{B47844D5-28AF-459A-A665-A181AF2FF121}" type="presOf" srcId="{A5B08D4D-BD27-4560-8FC6-70512FDBB845}" destId="{2AA85F57-38C1-4BEF-A4E6-D33FE923B698}" srcOrd="0" destOrd="0" presId="urn:microsoft.com/office/officeart/2005/8/layout/cycle4"/>
    <dgm:cxn modelId="{82E89227-0DC9-4132-89C7-BCD3354CE7A8}" type="presOf" srcId="{73D82780-A219-4CC8-9404-36218CB473F2}" destId="{90FDF3F6-B1DD-4394-BE8D-20BD1C6C73BC}" srcOrd="1" destOrd="0" presId="urn:microsoft.com/office/officeart/2005/8/layout/cycle4"/>
    <dgm:cxn modelId="{EAC15F98-E2F8-4D4F-A51D-6A104DF1B78B}" type="presOf" srcId="{73D82780-A219-4CC8-9404-36218CB473F2}" destId="{3D1D4EB0-5A8F-4715-A3F9-53EE6DF87BA1}" srcOrd="0" destOrd="0" presId="urn:microsoft.com/office/officeart/2005/8/layout/cycle4"/>
    <dgm:cxn modelId="{6B05B4E8-38DC-45EB-B10E-1E4380345ECE}" type="presOf" srcId="{13747CBE-1FDF-4FE2-8442-9D3D1B267761}" destId="{9BF8914B-4B68-47E5-B05E-E29D6A1DA190}" srcOrd="0" destOrd="0" presId="urn:microsoft.com/office/officeart/2005/8/layout/cycle4"/>
    <dgm:cxn modelId="{7DC8B722-5BE6-4689-8F4F-B3BDE60499E2}" srcId="{6158CBDE-B37B-4096-BABE-3274AD6846A3}" destId="{BADCEF40-A17B-4D1A-8682-BCECB59D5D71}" srcOrd="1" destOrd="0" parTransId="{74F47BDE-4D5A-4A05-A372-84333B00F311}" sibTransId="{D4436020-37AA-42C7-AC8C-24672BDE1D04}"/>
    <dgm:cxn modelId="{B9C9A559-ABE7-4C18-8215-78905BCE3D4E}" srcId="{6158CBDE-B37B-4096-BABE-3274AD6846A3}" destId="{A53DE7D7-E79A-465D-9ED0-AA585C41748D}" srcOrd="2" destOrd="0" parTransId="{0C38B686-8C8D-4AC0-91E8-C4C94C63D75D}" sibTransId="{65FF50D4-3C23-4AF7-B8F7-B4DA2B678AC7}"/>
    <dgm:cxn modelId="{901A0FCD-5A06-46AD-AC3D-BE8E596E7A44}" srcId="{A53DE7D7-E79A-465D-9ED0-AA585C41748D}" destId="{73D82780-A219-4CC8-9404-36218CB473F2}" srcOrd="0" destOrd="0" parTransId="{C8543E1A-8477-4A33-9168-F59AE430A072}" sibTransId="{A1A43827-A929-4553-B150-BD8EEC5FD150}"/>
    <dgm:cxn modelId="{6986AF81-CDE7-4E0C-980D-2053118D1E0E}" type="presOf" srcId="{A53DE7D7-E79A-465D-9ED0-AA585C41748D}" destId="{8089496F-73D5-411C-854A-C540DC91337B}" srcOrd="0" destOrd="0" presId="urn:microsoft.com/office/officeart/2005/8/layout/cycle4"/>
    <dgm:cxn modelId="{FFF546F5-5368-4DCA-97BD-281BD39F58AD}" type="presOf" srcId="{C39F6FF9-3858-43ED-941A-C3E3A78541FF}" destId="{AAC84143-8A19-4390-A2DD-B87A4ECFF2CB}" srcOrd="0" destOrd="0" presId="urn:microsoft.com/office/officeart/2005/8/layout/cycle4"/>
    <dgm:cxn modelId="{60ECC0A2-DFBE-4E29-BE43-15891DD8F566}" type="presOf" srcId="{13747CBE-1FDF-4FE2-8442-9D3D1B267761}" destId="{F2256B73-FF01-489A-A41F-64677378E941}" srcOrd="1" destOrd="0" presId="urn:microsoft.com/office/officeart/2005/8/layout/cycle4"/>
    <dgm:cxn modelId="{AE82D1D5-E984-49D0-94AA-FECA123015E3}" srcId="{6158CBDE-B37B-4096-BABE-3274AD6846A3}" destId="{C39F6FF9-3858-43ED-941A-C3E3A78541FF}" srcOrd="3" destOrd="0" parTransId="{B0F92260-E03E-4529-8AFA-B8B8119F6604}" sibTransId="{6DF644B7-3332-4A10-A56E-D0B872F4B158}"/>
    <dgm:cxn modelId="{98F1BE50-FF04-4418-8923-C85021AF27ED}" type="presParOf" srcId="{66313422-9340-47D9-8EBC-9DFBD81A5FAA}" destId="{74EA1748-4C9C-4DCD-BA67-3270E9DA05F8}" srcOrd="0" destOrd="0" presId="urn:microsoft.com/office/officeart/2005/8/layout/cycle4"/>
    <dgm:cxn modelId="{10C5A38B-A594-4B6A-A520-E64DF0AC6DEC}" type="presParOf" srcId="{74EA1748-4C9C-4DCD-BA67-3270E9DA05F8}" destId="{4F736F61-37CD-43CD-9176-C2AB03F3B1D4}" srcOrd="0" destOrd="0" presId="urn:microsoft.com/office/officeart/2005/8/layout/cycle4"/>
    <dgm:cxn modelId="{6CDCF5AC-8314-464C-ABC2-8FEB3923F6A0}" type="presParOf" srcId="{4F736F61-37CD-43CD-9176-C2AB03F3B1D4}" destId="{7180D29A-19C9-4233-9B9E-9958EDD6EADF}" srcOrd="0" destOrd="0" presId="urn:microsoft.com/office/officeart/2005/8/layout/cycle4"/>
    <dgm:cxn modelId="{77C60104-AC49-4CEF-B03C-F6150F7BA47D}" type="presParOf" srcId="{4F736F61-37CD-43CD-9176-C2AB03F3B1D4}" destId="{857B896C-8EDD-4F57-AB84-B6F7264D6DC0}" srcOrd="1" destOrd="0" presId="urn:microsoft.com/office/officeart/2005/8/layout/cycle4"/>
    <dgm:cxn modelId="{1145ADDB-A5D8-415F-BB4A-84145FBE0399}" type="presParOf" srcId="{74EA1748-4C9C-4DCD-BA67-3270E9DA05F8}" destId="{8E7C0E24-E1F4-4444-8AF8-E52F0CF68828}" srcOrd="1" destOrd="0" presId="urn:microsoft.com/office/officeart/2005/8/layout/cycle4"/>
    <dgm:cxn modelId="{AAE5A2AF-920F-472E-967C-A6581528B220}" type="presParOf" srcId="{8E7C0E24-E1F4-4444-8AF8-E52F0CF68828}" destId="{9BF8914B-4B68-47E5-B05E-E29D6A1DA190}" srcOrd="0" destOrd="0" presId="urn:microsoft.com/office/officeart/2005/8/layout/cycle4"/>
    <dgm:cxn modelId="{E165A696-F80E-4F6B-A460-432B78DAF923}" type="presParOf" srcId="{8E7C0E24-E1F4-4444-8AF8-E52F0CF68828}" destId="{F2256B73-FF01-489A-A41F-64677378E941}" srcOrd="1" destOrd="0" presId="urn:microsoft.com/office/officeart/2005/8/layout/cycle4"/>
    <dgm:cxn modelId="{FC3A7DDA-6E39-4B48-AE75-33E138908CF5}" type="presParOf" srcId="{74EA1748-4C9C-4DCD-BA67-3270E9DA05F8}" destId="{40618EE8-B4C5-45B3-850D-E0185B0B4230}" srcOrd="2" destOrd="0" presId="urn:microsoft.com/office/officeart/2005/8/layout/cycle4"/>
    <dgm:cxn modelId="{82E00824-8B6D-4846-B354-F41CAEEF64E7}" type="presParOf" srcId="{40618EE8-B4C5-45B3-850D-E0185B0B4230}" destId="{3D1D4EB0-5A8F-4715-A3F9-53EE6DF87BA1}" srcOrd="0" destOrd="0" presId="urn:microsoft.com/office/officeart/2005/8/layout/cycle4"/>
    <dgm:cxn modelId="{E4CCADBF-61B2-4CC9-A00C-15977B182F54}" type="presParOf" srcId="{40618EE8-B4C5-45B3-850D-E0185B0B4230}" destId="{90FDF3F6-B1DD-4394-BE8D-20BD1C6C73BC}" srcOrd="1" destOrd="0" presId="urn:microsoft.com/office/officeart/2005/8/layout/cycle4"/>
    <dgm:cxn modelId="{E992DDE1-7790-49A8-882B-584D942791D7}" type="presParOf" srcId="{74EA1748-4C9C-4DCD-BA67-3270E9DA05F8}" destId="{E8596F34-4184-4614-94F3-A646785966F8}" srcOrd="3" destOrd="0" presId="urn:microsoft.com/office/officeart/2005/8/layout/cycle4"/>
    <dgm:cxn modelId="{EF59E181-2618-4274-AB17-439D66C7B051}" type="presParOf" srcId="{E8596F34-4184-4614-94F3-A646785966F8}" destId="{2AA85F57-38C1-4BEF-A4E6-D33FE923B698}" srcOrd="0" destOrd="0" presId="urn:microsoft.com/office/officeart/2005/8/layout/cycle4"/>
    <dgm:cxn modelId="{B86AB3DF-8B60-4812-B454-7EAB61AFBD91}" type="presParOf" srcId="{E8596F34-4184-4614-94F3-A646785966F8}" destId="{CB915FAE-02CE-45BD-BCD7-959D3134B722}" srcOrd="1" destOrd="0" presId="urn:microsoft.com/office/officeart/2005/8/layout/cycle4"/>
    <dgm:cxn modelId="{44813083-8715-4FBE-AFDF-605142136F67}" type="presParOf" srcId="{74EA1748-4C9C-4DCD-BA67-3270E9DA05F8}" destId="{25E5CAD5-8F80-4217-BC92-C039B039D628}" srcOrd="4" destOrd="0" presId="urn:microsoft.com/office/officeart/2005/8/layout/cycle4"/>
    <dgm:cxn modelId="{5FFF1584-DB1A-43F6-A950-EB9B6D1783E3}" type="presParOf" srcId="{66313422-9340-47D9-8EBC-9DFBD81A5FAA}" destId="{F63DD908-1D32-4BA5-B58A-A06A55FEE064}" srcOrd="1" destOrd="0" presId="urn:microsoft.com/office/officeart/2005/8/layout/cycle4"/>
    <dgm:cxn modelId="{3C598ED3-1966-480E-83B8-8FDF46CDE7BA}" type="presParOf" srcId="{F63DD908-1D32-4BA5-B58A-A06A55FEE064}" destId="{5EBF7C00-75FA-48B0-A386-CB1CEC17B005}" srcOrd="0" destOrd="0" presId="urn:microsoft.com/office/officeart/2005/8/layout/cycle4"/>
    <dgm:cxn modelId="{A0EC9F94-FA28-47B2-8B0C-491FD1770224}" type="presParOf" srcId="{F63DD908-1D32-4BA5-B58A-A06A55FEE064}" destId="{3C456A31-8822-4669-9CCE-E2AECE825BEB}" srcOrd="1" destOrd="0" presId="urn:microsoft.com/office/officeart/2005/8/layout/cycle4"/>
    <dgm:cxn modelId="{87818E1B-7183-41A5-876B-1941BBA521AF}" type="presParOf" srcId="{F63DD908-1D32-4BA5-B58A-A06A55FEE064}" destId="{8089496F-73D5-411C-854A-C540DC91337B}" srcOrd="2" destOrd="0" presId="urn:microsoft.com/office/officeart/2005/8/layout/cycle4"/>
    <dgm:cxn modelId="{A95DFE25-56B2-4BCD-BD12-CA3E91D21077}" type="presParOf" srcId="{F63DD908-1D32-4BA5-B58A-A06A55FEE064}" destId="{AAC84143-8A19-4390-A2DD-B87A4ECFF2CB}" srcOrd="3" destOrd="0" presId="urn:microsoft.com/office/officeart/2005/8/layout/cycle4"/>
    <dgm:cxn modelId="{8E662BC7-5EFA-43C8-A36E-CF37E6A440D8}" type="presParOf" srcId="{F63DD908-1D32-4BA5-B58A-A06A55FEE064}" destId="{5687C19C-BEBF-4992-AC06-9BEC82509628}" srcOrd="4" destOrd="0" presId="urn:microsoft.com/office/officeart/2005/8/layout/cycle4"/>
    <dgm:cxn modelId="{86EF770E-6CA4-4475-955B-9770C47AD4A4}" type="presParOf" srcId="{66313422-9340-47D9-8EBC-9DFBD81A5FAA}" destId="{BE5CDB45-DD13-4A61-88B3-0F2082DDE34A}" srcOrd="2" destOrd="0" presId="urn:microsoft.com/office/officeart/2005/8/layout/cycle4"/>
    <dgm:cxn modelId="{7073CB2B-B139-496D-ABD8-2A926C9DB507}" type="presParOf" srcId="{66313422-9340-47D9-8EBC-9DFBD81A5FAA}" destId="{B6DC692E-C5F7-4D03-8924-B79B254EEE1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D4EB0-5A8F-4715-A3F9-53EE6DF87BA1}">
      <dsp:nvSpPr>
        <dsp:cNvPr id="0" name=""/>
        <dsp:cNvSpPr/>
      </dsp:nvSpPr>
      <dsp:spPr>
        <a:xfrm>
          <a:off x="4967948" y="3069997"/>
          <a:ext cx="2230262" cy="144470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7170" tIns="217170" rIns="217170" bIns="217170" numCol="1" spcCol="1270" anchor="t" anchorCtr="0">
          <a:noAutofit/>
        </a:bodyPr>
        <a:lstStyle/>
        <a:p>
          <a:pPr marL="285750" lvl="1" indent="-285750" algn="l" defTabSz="1955800">
            <a:lnSpc>
              <a:spcPct val="90000"/>
            </a:lnSpc>
            <a:spcBef>
              <a:spcPct val="0"/>
            </a:spcBef>
            <a:spcAft>
              <a:spcPct val="15000"/>
            </a:spcAft>
            <a:buChar char="••"/>
          </a:pPr>
          <a:endParaRPr lang="tr-TR" sz="4400" kern="1200" dirty="0"/>
        </a:p>
      </dsp:txBody>
      <dsp:txXfrm>
        <a:off x="5668762" y="3462908"/>
        <a:ext cx="1497713" cy="1020058"/>
      </dsp:txXfrm>
    </dsp:sp>
    <dsp:sp modelId="{2AA85F57-38C1-4BEF-A4E6-D33FE923B698}">
      <dsp:nvSpPr>
        <dsp:cNvPr id="0" name=""/>
        <dsp:cNvSpPr/>
      </dsp:nvSpPr>
      <dsp:spPr>
        <a:xfrm>
          <a:off x="1329098" y="3069997"/>
          <a:ext cx="2230262" cy="144470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7170" tIns="217170" rIns="217170" bIns="217170" numCol="1" spcCol="1270" anchor="t" anchorCtr="0">
          <a:noAutofit/>
        </a:bodyPr>
        <a:lstStyle/>
        <a:p>
          <a:pPr marL="285750" lvl="1" indent="-285750" algn="l" defTabSz="1955800">
            <a:lnSpc>
              <a:spcPct val="90000"/>
            </a:lnSpc>
            <a:spcBef>
              <a:spcPct val="0"/>
            </a:spcBef>
            <a:spcAft>
              <a:spcPct val="15000"/>
            </a:spcAft>
            <a:buChar char="••"/>
          </a:pPr>
          <a:endParaRPr lang="tr-TR" sz="4400" kern="1200" dirty="0"/>
        </a:p>
      </dsp:txBody>
      <dsp:txXfrm>
        <a:off x="1360833" y="3462908"/>
        <a:ext cx="1497713" cy="1020058"/>
      </dsp:txXfrm>
    </dsp:sp>
    <dsp:sp modelId="{9BF8914B-4B68-47E5-B05E-E29D6A1DA190}">
      <dsp:nvSpPr>
        <dsp:cNvPr id="0" name=""/>
        <dsp:cNvSpPr/>
      </dsp:nvSpPr>
      <dsp:spPr>
        <a:xfrm>
          <a:off x="4967948" y="0"/>
          <a:ext cx="2230262" cy="144470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7170" tIns="217170" rIns="217170" bIns="217170" numCol="1" spcCol="1270" anchor="t" anchorCtr="0">
          <a:noAutofit/>
        </a:bodyPr>
        <a:lstStyle/>
        <a:p>
          <a:pPr marL="285750" lvl="1" indent="-285750" algn="l" defTabSz="1955800">
            <a:lnSpc>
              <a:spcPct val="90000"/>
            </a:lnSpc>
            <a:spcBef>
              <a:spcPct val="0"/>
            </a:spcBef>
            <a:spcAft>
              <a:spcPct val="15000"/>
            </a:spcAft>
            <a:buChar char="••"/>
          </a:pPr>
          <a:endParaRPr lang="tr-TR" sz="4400" kern="1200" dirty="0"/>
        </a:p>
      </dsp:txBody>
      <dsp:txXfrm>
        <a:off x="5668762" y="31735"/>
        <a:ext cx="1497713" cy="1020058"/>
      </dsp:txXfrm>
    </dsp:sp>
    <dsp:sp modelId="{7180D29A-19C9-4233-9B9E-9958EDD6EADF}">
      <dsp:nvSpPr>
        <dsp:cNvPr id="0" name=""/>
        <dsp:cNvSpPr/>
      </dsp:nvSpPr>
      <dsp:spPr>
        <a:xfrm>
          <a:off x="1329098" y="0"/>
          <a:ext cx="2230262" cy="144470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7170" tIns="217170" rIns="217170" bIns="217170" numCol="1" spcCol="1270" anchor="t" anchorCtr="0">
          <a:noAutofit/>
        </a:bodyPr>
        <a:lstStyle/>
        <a:p>
          <a:pPr marL="285750" lvl="1" indent="-285750" algn="l" defTabSz="1955800">
            <a:lnSpc>
              <a:spcPct val="90000"/>
            </a:lnSpc>
            <a:spcBef>
              <a:spcPct val="0"/>
            </a:spcBef>
            <a:spcAft>
              <a:spcPct val="15000"/>
            </a:spcAft>
            <a:buChar char="••"/>
          </a:pPr>
          <a:endParaRPr lang="tr-TR" sz="4400" kern="1200" dirty="0"/>
        </a:p>
      </dsp:txBody>
      <dsp:txXfrm>
        <a:off x="1360833" y="31735"/>
        <a:ext cx="1497713" cy="1020058"/>
      </dsp:txXfrm>
    </dsp:sp>
    <dsp:sp modelId="{5EBF7C00-75FA-48B0-A386-CB1CEC17B005}">
      <dsp:nvSpPr>
        <dsp:cNvPr id="0" name=""/>
        <dsp:cNvSpPr/>
      </dsp:nvSpPr>
      <dsp:spPr>
        <a:xfrm>
          <a:off x="2263642" y="257338"/>
          <a:ext cx="1954865" cy="1954865"/>
        </a:xfrm>
        <a:prstGeom prst="pieWedge">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0" tIns="355600" rIns="355600" bIns="355600" numCol="1" spcCol="1270" anchor="ctr" anchorCtr="0">
          <a:noAutofit/>
        </a:bodyPr>
        <a:lstStyle/>
        <a:p>
          <a:pPr lvl="0" algn="ctr" defTabSz="2222500">
            <a:lnSpc>
              <a:spcPct val="90000"/>
            </a:lnSpc>
            <a:spcBef>
              <a:spcPct val="0"/>
            </a:spcBef>
            <a:spcAft>
              <a:spcPct val="35000"/>
            </a:spcAft>
          </a:pPr>
          <a:r>
            <a:rPr lang="tr-TR" sz="5000" kern="1200" dirty="0"/>
            <a:t>P</a:t>
          </a:r>
        </a:p>
      </dsp:txBody>
      <dsp:txXfrm>
        <a:off x="2836209" y="829905"/>
        <a:ext cx="1382298" cy="1382298"/>
      </dsp:txXfrm>
    </dsp:sp>
    <dsp:sp modelId="{3C456A31-8822-4669-9CCE-E2AECE825BEB}">
      <dsp:nvSpPr>
        <dsp:cNvPr id="0" name=""/>
        <dsp:cNvSpPr/>
      </dsp:nvSpPr>
      <dsp:spPr>
        <a:xfrm rot="5400000">
          <a:off x="4308802" y="257338"/>
          <a:ext cx="1954865" cy="1954865"/>
        </a:xfrm>
        <a:prstGeom prst="pieWedge">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0" tIns="355600" rIns="355600" bIns="355600" numCol="1" spcCol="1270" anchor="ctr" anchorCtr="0">
          <a:noAutofit/>
        </a:bodyPr>
        <a:lstStyle/>
        <a:p>
          <a:pPr lvl="0" algn="ctr" defTabSz="2222500">
            <a:lnSpc>
              <a:spcPct val="90000"/>
            </a:lnSpc>
            <a:spcBef>
              <a:spcPct val="0"/>
            </a:spcBef>
            <a:spcAft>
              <a:spcPct val="35000"/>
            </a:spcAft>
          </a:pPr>
          <a:r>
            <a:rPr lang="tr-TR" sz="5000" kern="1200" dirty="0"/>
            <a:t>U </a:t>
          </a:r>
        </a:p>
      </dsp:txBody>
      <dsp:txXfrm rot="-5400000">
        <a:off x="4308802" y="829905"/>
        <a:ext cx="1382298" cy="1382298"/>
      </dsp:txXfrm>
    </dsp:sp>
    <dsp:sp modelId="{8089496F-73D5-411C-854A-C540DC91337B}">
      <dsp:nvSpPr>
        <dsp:cNvPr id="0" name=""/>
        <dsp:cNvSpPr/>
      </dsp:nvSpPr>
      <dsp:spPr>
        <a:xfrm rot="10800000">
          <a:off x="4308802" y="2302498"/>
          <a:ext cx="1954865" cy="1954865"/>
        </a:xfrm>
        <a:prstGeom prst="pieWedge">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0" tIns="355600" rIns="355600" bIns="355600" numCol="1" spcCol="1270" anchor="ctr" anchorCtr="0">
          <a:noAutofit/>
        </a:bodyPr>
        <a:lstStyle/>
        <a:p>
          <a:pPr lvl="0" algn="ctr" defTabSz="2222500">
            <a:lnSpc>
              <a:spcPct val="90000"/>
            </a:lnSpc>
            <a:spcBef>
              <a:spcPct val="0"/>
            </a:spcBef>
            <a:spcAft>
              <a:spcPct val="35000"/>
            </a:spcAft>
          </a:pPr>
          <a:r>
            <a:rPr lang="tr-TR" sz="5000" kern="1200"/>
            <a:t>K</a:t>
          </a:r>
          <a:endParaRPr lang="tr-TR" sz="5000" kern="1200" dirty="0"/>
        </a:p>
      </dsp:txBody>
      <dsp:txXfrm rot="10800000">
        <a:off x="4308802" y="2302498"/>
        <a:ext cx="1382298" cy="1382298"/>
      </dsp:txXfrm>
    </dsp:sp>
    <dsp:sp modelId="{AAC84143-8A19-4390-A2DD-B87A4ECFF2CB}">
      <dsp:nvSpPr>
        <dsp:cNvPr id="0" name=""/>
        <dsp:cNvSpPr/>
      </dsp:nvSpPr>
      <dsp:spPr>
        <a:xfrm rot="16200000">
          <a:off x="2263642" y="2302498"/>
          <a:ext cx="1954865" cy="1954865"/>
        </a:xfrm>
        <a:prstGeom prst="pieWedge">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0" tIns="355600" rIns="355600" bIns="355600" numCol="1" spcCol="1270" anchor="ctr" anchorCtr="0">
          <a:noAutofit/>
        </a:bodyPr>
        <a:lstStyle/>
        <a:p>
          <a:pPr lvl="0" algn="ctr" defTabSz="2222500">
            <a:lnSpc>
              <a:spcPct val="90000"/>
            </a:lnSpc>
            <a:spcBef>
              <a:spcPct val="0"/>
            </a:spcBef>
            <a:spcAft>
              <a:spcPct val="35000"/>
            </a:spcAft>
          </a:pPr>
          <a:r>
            <a:rPr lang="tr-TR" sz="5000" kern="1200" dirty="0"/>
            <a:t>Ö</a:t>
          </a:r>
        </a:p>
      </dsp:txBody>
      <dsp:txXfrm rot="5400000">
        <a:off x="2836209" y="2302498"/>
        <a:ext cx="1382298" cy="1382298"/>
      </dsp:txXfrm>
    </dsp:sp>
    <dsp:sp modelId="{BE5CDB45-DD13-4A61-88B3-0F2082DDE34A}">
      <dsp:nvSpPr>
        <dsp:cNvPr id="0" name=""/>
        <dsp:cNvSpPr/>
      </dsp:nvSpPr>
      <dsp:spPr>
        <a:xfrm>
          <a:off x="3926181" y="1851027"/>
          <a:ext cx="674947" cy="586911"/>
        </a:xfrm>
        <a:prstGeom prst="circularArrow">
          <a:avLst/>
        </a:prstGeom>
        <a:solidFill>
          <a:schemeClr val="accent2">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6DC692E-C5F7-4D03-8924-B79B254EEE10}">
      <dsp:nvSpPr>
        <dsp:cNvPr id="0" name=""/>
        <dsp:cNvSpPr/>
      </dsp:nvSpPr>
      <dsp:spPr>
        <a:xfrm rot="10800000">
          <a:off x="3926181" y="2076762"/>
          <a:ext cx="674947" cy="586911"/>
        </a:xfrm>
        <a:prstGeom prst="circularArrow">
          <a:avLst/>
        </a:prstGeom>
        <a:solidFill>
          <a:schemeClr val="accent2">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D4EB0-5A8F-4715-A3F9-53EE6DF87BA1}">
      <dsp:nvSpPr>
        <dsp:cNvPr id="0" name=""/>
        <dsp:cNvSpPr/>
      </dsp:nvSpPr>
      <dsp:spPr>
        <a:xfrm>
          <a:off x="2114044" y="1978139"/>
          <a:ext cx="1295705" cy="839323"/>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28600" lvl="1" indent="-228600" algn="l" defTabSz="1111250">
            <a:lnSpc>
              <a:spcPct val="90000"/>
            </a:lnSpc>
            <a:spcBef>
              <a:spcPct val="0"/>
            </a:spcBef>
            <a:spcAft>
              <a:spcPct val="15000"/>
            </a:spcAft>
            <a:buChar char="••"/>
          </a:pPr>
          <a:endParaRPr lang="tr-TR" sz="2500" kern="1200" dirty="0"/>
        </a:p>
      </dsp:txBody>
      <dsp:txXfrm>
        <a:off x="2521193" y="2206407"/>
        <a:ext cx="870119" cy="592618"/>
      </dsp:txXfrm>
    </dsp:sp>
    <dsp:sp modelId="{2AA85F57-38C1-4BEF-A4E6-D33FE923B698}">
      <dsp:nvSpPr>
        <dsp:cNvPr id="0" name=""/>
        <dsp:cNvSpPr/>
      </dsp:nvSpPr>
      <dsp:spPr>
        <a:xfrm>
          <a:off x="0" y="1978139"/>
          <a:ext cx="1295705" cy="839323"/>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28600" lvl="1" indent="-228600" algn="l" defTabSz="1111250">
            <a:lnSpc>
              <a:spcPct val="90000"/>
            </a:lnSpc>
            <a:spcBef>
              <a:spcPct val="0"/>
            </a:spcBef>
            <a:spcAft>
              <a:spcPct val="15000"/>
            </a:spcAft>
            <a:buChar char="••"/>
          </a:pPr>
          <a:endParaRPr lang="tr-TR" sz="2500" kern="1200" dirty="0"/>
        </a:p>
      </dsp:txBody>
      <dsp:txXfrm>
        <a:off x="18437" y="2206407"/>
        <a:ext cx="870119" cy="592618"/>
      </dsp:txXfrm>
    </dsp:sp>
    <dsp:sp modelId="{9BF8914B-4B68-47E5-B05E-E29D6A1DA190}">
      <dsp:nvSpPr>
        <dsp:cNvPr id="0" name=""/>
        <dsp:cNvSpPr/>
      </dsp:nvSpPr>
      <dsp:spPr>
        <a:xfrm>
          <a:off x="2114044" y="194578"/>
          <a:ext cx="1295705" cy="839323"/>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28600" lvl="1" indent="-228600" algn="l" defTabSz="1111250">
            <a:lnSpc>
              <a:spcPct val="90000"/>
            </a:lnSpc>
            <a:spcBef>
              <a:spcPct val="0"/>
            </a:spcBef>
            <a:spcAft>
              <a:spcPct val="15000"/>
            </a:spcAft>
            <a:buChar char="••"/>
          </a:pPr>
          <a:endParaRPr lang="tr-TR" sz="2500" kern="1200" dirty="0"/>
        </a:p>
      </dsp:txBody>
      <dsp:txXfrm>
        <a:off x="2521193" y="213015"/>
        <a:ext cx="870119" cy="592618"/>
      </dsp:txXfrm>
    </dsp:sp>
    <dsp:sp modelId="{7180D29A-19C9-4233-9B9E-9958EDD6EADF}">
      <dsp:nvSpPr>
        <dsp:cNvPr id="0" name=""/>
        <dsp:cNvSpPr/>
      </dsp:nvSpPr>
      <dsp:spPr>
        <a:xfrm>
          <a:off x="0" y="194578"/>
          <a:ext cx="1295705" cy="839323"/>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28600" lvl="1" indent="-228600" algn="l" defTabSz="1111250">
            <a:lnSpc>
              <a:spcPct val="90000"/>
            </a:lnSpc>
            <a:spcBef>
              <a:spcPct val="0"/>
            </a:spcBef>
            <a:spcAft>
              <a:spcPct val="15000"/>
            </a:spcAft>
            <a:buChar char="••"/>
          </a:pPr>
          <a:endParaRPr lang="tr-TR" sz="2500" kern="1200" dirty="0"/>
        </a:p>
      </dsp:txBody>
      <dsp:txXfrm>
        <a:off x="18437" y="213015"/>
        <a:ext cx="870119" cy="592618"/>
      </dsp:txXfrm>
    </dsp:sp>
    <dsp:sp modelId="{5EBF7C00-75FA-48B0-A386-CB1CEC17B005}">
      <dsp:nvSpPr>
        <dsp:cNvPr id="0" name=""/>
        <dsp:cNvSpPr/>
      </dsp:nvSpPr>
      <dsp:spPr>
        <a:xfrm>
          <a:off x="542937" y="344082"/>
          <a:ext cx="1135709" cy="1135709"/>
        </a:xfrm>
        <a:prstGeom prst="pieWedge">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tr-TR" sz="2900" kern="1200" dirty="0"/>
            <a:t>P</a:t>
          </a:r>
        </a:p>
      </dsp:txBody>
      <dsp:txXfrm>
        <a:off x="875578" y="676723"/>
        <a:ext cx="803068" cy="803068"/>
      </dsp:txXfrm>
    </dsp:sp>
    <dsp:sp modelId="{3C456A31-8822-4669-9CCE-E2AECE825BEB}">
      <dsp:nvSpPr>
        <dsp:cNvPr id="0" name=""/>
        <dsp:cNvSpPr/>
      </dsp:nvSpPr>
      <dsp:spPr>
        <a:xfrm rot="5400000">
          <a:off x="1731103" y="344082"/>
          <a:ext cx="1135709" cy="1135709"/>
        </a:xfrm>
        <a:prstGeom prst="pieWedge">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tr-TR" sz="2900" kern="1200" dirty="0"/>
            <a:t>U</a:t>
          </a:r>
        </a:p>
      </dsp:txBody>
      <dsp:txXfrm rot="-5400000">
        <a:off x="1731103" y="676723"/>
        <a:ext cx="803068" cy="803068"/>
      </dsp:txXfrm>
    </dsp:sp>
    <dsp:sp modelId="{8089496F-73D5-411C-854A-C540DC91337B}">
      <dsp:nvSpPr>
        <dsp:cNvPr id="0" name=""/>
        <dsp:cNvSpPr/>
      </dsp:nvSpPr>
      <dsp:spPr>
        <a:xfrm rot="10800000">
          <a:off x="1731103" y="1532249"/>
          <a:ext cx="1135709" cy="1135709"/>
        </a:xfrm>
        <a:prstGeom prst="pieWedge">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tr-TR" sz="2900" kern="1200"/>
            <a:t>K</a:t>
          </a:r>
          <a:endParaRPr lang="tr-TR" sz="2900" kern="1200" dirty="0"/>
        </a:p>
      </dsp:txBody>
      <dsp:txXfrm rot="10800000">
        <a:off x="1731103" y="1532249"/>
        <a:ext cx="803068" cy="803068"/>
      </dsp:txXfrm>
    </dsp:sp>
    <dsp:sp modelId="{AAC84143-8A19-4390-A2DD-B87A4ECFF2CB}">
      <dsp:nvSpPr>
        <dsp:cNvPr id="0" name=""/>
        <dsp:cNvSpPr/>
      </dsp:nvSpPr>
      <dsp:spPr>
        <a:xfrm rot="16200000">
          <a:off x="542937" y="1532249"/>
          <a:ext cx="1135709" cy="1135709"/>
        </a:xfrm>
        <a:prstGeom prst="pieWedge">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tr-TR" sz="2900" kern="1200" dirty="0"/>
            <a:t>Ö</a:t>
          </a:r>
        </a:p>
      </dsp:txBody>
      <dsp:txXfrm rot="5400000">
        <a:off x="875578" y="1532249"/>
        <a:ext cx="803068" cy="803068"/>
      </dsp:txXfrm>
    </dsp:sp>
    <dsp:sp modelId="{BE5CDB45-DD13-4A61-88B3-0F2082DDE34A}">
      <dsp:nvSpPr>
        <dsp:cNvPr id="0" name=""/>
        <dsp:cNvSpPr/>
      </dsp:nvSpPr>
      <dsp:spPr>
        <a:xfrm>
          <a:off x="1508814" y="1269960"/>
          <a:ext cx="392121" cy="340975"/>
        </a:xfrm>
        <a:prstGeom prst="circularArrow">
          <a:avLst/>
        </a:prstGeom>
        <a:solidFill>
          <a:schemeClr val="bg1"/>
        </a:solidFill>
        <a:ln w="38100" cap="flat" cmpd="sng" algn="ctr">
          <a:solidFill>
            <a:schemeClr val="bg1">
              <a:lumMod val="5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6DC692E-C5F7-4D03-8924-B79B254EEE10}">
      <dsp:nvSpPr>
        <dsp:cNvPr id="0" name=""/>
        <dsp:cNvSpPr/>
      </dsp:nvSpPr>
      <dsp:spPr>
        <a:xfrm rot="10800000">
          <a:off x="1508814" y="1401105"/>
          <a:ext cx="392121" cy="340975"/>
        </a:xfrm>
        <a:prstGeom prst="circularArrow">
          <a:avLst/>
        </a:prstGeom>
        <a:solidFill>
          <a:schemeClr val="dk2">
            <a:tint val="60000"/>
            <a:hueOff val="0"/>
            <a:satOff val="0"/>
            <a:lumOff val="0"/>
            <a:alphaOff val="0"/>
          </a:schemeClr>
        </a:solidFill>
        <a:ln w="38100" cap="flat" cmpd="sng" algn="ctr">
          <a:solidFill>
            <a:schemeClr val="bg1">
              <a:lumMod val="5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86FBF181-6581-4E2F-849B-67FB4221BBBA}" type="datetimeFigureOut">
              <a:rPr lang="de-DE"/>
              <a:pPr>
                <a:defRPr/>
              </a:pPr>
              <a:t>07.12.2025</a:t>
            </a:fld>
            <a:endParaRPr lang="de-DE"/>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D42F2CB9-D2A6-4AD7-95AE-4B6DB534C3CB}" type="slidenum">
              <a:rPr lang="de-DE"/>
              <a:pPr>
                <a:defRPr/>
              </a:pPr>
              <a:t>‹#›</a:t>
            </a:fld>
            <a:endParaRPr lang="de-DE"/>
          </a:p>
        </p:txBody>
      </p:sp>
    </p:spTree>
    <p:extLst>
      <p:ext uri="{BB962C8B-B14F-4D97-AF65-F5344CB8AC3E}">
        <p14:creationId xmlns:p14="http://schemas.microsoft.com/office/powerpoint/2010/main" val="2139141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noProof="1">
                <a:latin typeface="Arial" charset="0"/>
                <a:cs typeface="Arial" charset="0"/>
              </a:defRPr>
            </a:lvl1pPr>
          </a:lstStyle>
          <a:p>
            <a:pPr>
              <a:defRPr/>
            </a:pPr>
            <a:endParaRPr lang="de-DE"/>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D5FAF4A-B3D3-49A6-BC24-6E15E10FCEAE}" type="slidenum">
              <a:rPr lang="de-DE"/>
              <a:pPr>
                <a:defRPr/>
              </a:pPr>
              <a:t>‹#›</a:t>
            </a:fld>
            <a:endParaRPr lang="de-DE"/>
          </a:p>
        </p:txBody>
      </p:sp>
    </p:spTree>
    <p:extLst>
      <p:ext uri="{BB962C8B-B14F-4D97-AF65-F5344CB8AC3E}">
        <p14:creationId xmlns:p14="http://schemas.microsoft.com/office/powerpoint/2010/main" val="1999642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tr-TR" noProof="1"/>
          </a:p>
        </p:txBody>
      </p:sp>
    </p:spTree>
    <p:extLst>
      <p:ext uri="{BB962C8B-B14F-4D97-AF65-F5344CB8AC3E}">
        <p14:creationId xmlns:p14="http://schemas.microsoft.com/office/powerpoint/2010/main" val="2571297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3C2648-2E4D-4851-AE88-B3D77FC4BF2E}" type="slidenum">
              <a:rPr lang="en-US" altLang="tr-TR"/>
              <a:pPr/>
              <a:t>31</a:t>
            </a:fld>
            <a:endParaRPr lang="en-US" altLang="tr-TR"/>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3966535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39</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39</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a:p>
        </p:txBody>
      </p:sp>
    </p:spTree>
    <p:extLst>
      <p:ext uri="{BB962C8B-B14F-4D97-AF65-F5344CB8AC3E}">
        <p14:creationId xmlns:p14="http://schemas.microsoft.com/office/powerpoint/2010/main" val="1530390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40</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40</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a:p>
        </p:txBody>
      </p:sp>
    </p:spTree>
    <p:extLst>
      <p:ext uri="{BB962C8B-B14F-4D97-AF65-F5344CB8AC3E}">
        <p14:creationId xmlns:p14="http://schemas.microsoft.com/office/powerpoint/2010/main" val="2811443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41</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41</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a:p>
        </p:txBody>
      </p:sp>
    </p:spTree>
    <p:extLst>
      <p:ext uri="{BB962C8B-B14F-4D97-AF65-F5344CB8AC3E}">
        <p14:creationId xmlns:p14="http://schemas.microsoft.com/office/powerpoint/2010/main" val="1975028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a:p>
        </p:txBody>
      </p:sp>
    </p:spTree>
    <p:extLst>
      <p:ext uri="{BB962C8B-B14F-4D97-AF65-F5344CB8AC3E}">
        <p14:creationId xmlns:p14="http://schemas.microsoft.com/office/powerpoint/2010/main" val="4151228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868718-09AA-4C44-918D-4C0891E517B1}" type="slidenum">
              <a:rPr lang="en-US" altLang="tr-TR"/>
              <a:pPr/>
              <a:t>50</a:t>
            </a:fld>
            <a:endParaRPr lang="en-US" altLang="tr-TR"/>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p:txBody>
          <a:bodyPr/>
          <a:lstStyle/>
          <a:p>
            <a:endParaRPr lang="tr-TR" altLang="tr-TR" sz="800" dirty="0"/>
          </a:p>
        </p:txBody>
      </p:sp>
    </p:spTree>
    <p:extLst>
      <p:ext uri="{BB962C8B-B14F-4D97-AF65-F5344CB8AC3E}">
        <p14:creationId xmlns:p14="http://schemas.microsoft.com/office/powerpoint/2010/main" val="1616111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685F9F5B-82E1-414B-9C24-7550B2D597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F321A0F-10AC-4AA3-A3F9-152BBF3ED96F}" type="slidenum">
              <a:rPr lang="en-US" altLang="tr-TR">
                <a:latin typeface="Tahoma" panose="020B0604030504040204" pitchFamily="34" charset="0"/>
              </a:rPr>
              <a:pPr>
                <a:spcBef>
                  <a:spcPct val="0"/>
                </a:spcBef>
              </a:pPr>
              <a:t>54</a:t>
            </a:fld>
            <a:endParaRPr lang="en-US" altLang="tr-TR">
              <a:latin typeface="Tahoma" panose="020B0604030504040204" pitchFamily="34" charset="0"/>
            </a:endParaRPr>
          </a:p>
        </p:txBody>
      </p:sp>
      <p:sp>
        <p:nvSpPr>
          <p:cNvPr id="107523" name="Rectangle 2">
            <a:extLst>
              <a:ext uri="{FF2B5EF4-FFF2-40B4-BE49-F238E27FC236}">
                <a16:creationId xmlns:a16="http://schemas.microsoft.com/office/drawing/2014/main" id="{D4DDA4FF-F26F-4F1E-9C3C-B8880792DBBE}"/>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36E5A536-CFF7-4E03-813B-3CB1FA8331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693248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66</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66</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a:p>
        </p:txBody>
      </p:sp>
    </p:spTree>
    <p:extLst>
      <p:ext uri="{BB962C8B-B14F-4D97-AF65-F5344CB8AC3E}">
        <p14:creationId xmlns:p14="http://schemas.microsoft.com/office/powerpoint/2010/main" val="300804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67</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67</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a:p>
        </p:txBody>
      </p:sp>
    </p:spTree>
    <p:extLst>
      <p:ext uri="{BB962C8B-B14F-4D97-AF65-F5344CB8AC3E}">
        <p14:creationId xmlns:p14="http://schemas.microsoft.com/office/powerpoint/2010/main" val="2343074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D5C69420-C80B-4F5B-BB9E-7A12F50042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6736C3-6311-4358-8DE6-658F7B35F01C}" type="slidenum">
              <a:rPr lang="en-US" altLang="tr-TR">
                <a:latin typeface="Tahoma" panose="020B0604030504040204" pitchFamily="34" charset="0"/>
              </a:rPr>
              <a:pPr>
                <a:spcBef>
                  <a:spcPct val="0"/>
                </a:spcBef>
              </a:pPr>
              <a:t>86</a:t>
            </a:fld>
            <a:endParaRPr lang="en-US" altLang="tr-TR">
              <a:latin typeface="Tahoma" panose="020B0604030504040204" pitchFamily="34" charset="0"/>
            </a:endParaRPr>
          </a:p>
        </p:txBody>
      </p:sp>
      <p:sp>
        <p:nvSpPr>
          <p:cNvPr id="128003" name="Rectangle 2">
            <a:extLst>
              <a:ext uri="{FF2B5EF4-FFF2-40B4-BE49-F238E27FC236}">
                <a16:creationId xmlns:a16="http://schemas.microsoft.com/office/drawing/2014/main" id="{A0AAC638-0C23-491E-80B7-71C10FE30ABE}"/>
              </a:ext>
            </a:extLst>
          </p:cNvPr>
          <p:cNvSpPr>
            <a:spLocks noGrp="1" noRot="1" noChangeAspect="1" noChangeArrowheads="1" noTextEdit="1"/>
          </p:cNvSpPr>
          <p:nvPr>
            <p:ph type="sldImg"/>
          </p:nvPr>
        </p:nvSpPr>
        <p:spPr>
          <a:solidFill>
            <a:srgbClr val="FFFFFF"/>
          </a:solidFill>
          <a:ln/>
        </p:spPr>
      </p:sp>
      <p:sp>
        <p:nvSpPr>
          <p:cNvPr id="128004" name="Rectangle 3">
            <a:extLst>
              <a:ext uri="{FF2B5EF4-FFF2-40B4-BE49-F238E27FC236}">
                <a16:creationId xmlns:a16="http://schemas.microsoft.com/office/drawing/2014/main" id="{1152E60D-FE76-40F3-84B1-740180AD56C9}"/>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tr-TR" altLang="tr-TR"/>
          </a:p>
        </p:txBody>
      </p:sp>
    </p:spTree>
    <p:extLst>
      <p:ext uri="{BB962C8B-B14F-4D97-AF65-F5344CB8AC3E}">
        <p14:creationId xmlns:p14="http://schemas.microsoft.com/office/powerpoint/2010/main" val="2520176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F5ECAA92-3C24-48E9-A82D-90D389A39A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64A228-0763-4085-906F-125E3E162CA4}" type="slidenum">
              <a:rPr lang="en-US" altLang="tr-TR">
                <a:latin typeface="Tahoma" panose="020B0604030504040204" pitchFamily="34" charset="0"/>
              </a:rPr>
              <a:pPr>
                <a:spcBef>
                  <a:spcPct val="0"/>
                </a:spcBef>
              </a:pPr>
              <a:t>2</a:t>
            </a:fld>
            <a:endParaRPr lang="en-US" altLang="tr-TR">
              <a:latin typeface="Tahoma" panose="020B0604030504040204" pitchFamily="34" charset="0"/>
            </a:endParaRPr>
          </a:p>
        </p:txBody>
      </p:sp>
      <p:sp>
        <p:nvSpPr>
          <p:cNvPr id="134147" name="Rectangle 2">
            <a:extLst>
              <a:ext uri="{FF2B5EF4-FFF2-40B4-BE49-F238E27FC236}">
                <a16:creationId xmlns:a16="http://schemas.microsoft.com/office/drawing/2014/main" id="{0FB859BD-A556-4A5E-92C8-FE86CD7736C3}"/>
              </a:ext>
            </a:extLst>
          </p:cNvPr>
          <p:cNvSpPr>
            <a:spLocks noGrp="1" noRot="1" noChangeAspect="1" noChangeArrowheads="1" noTextEdit="1"/>
          </p:cNvSpPr>
          <p:nvPr>
            <p:ph type="sldImg"/>
          </p:nvPr>
        </p:nvSpPr>
        <p:spPr>
          <a:solidFill>
            <a:srgbClr val="FFFFFF"/>
          </a:solidFill>
          <a:ln/>
        </p:spPr>
      </p:sp>
      <p:sp>
        <p:nvSpPr>
          <p:cNvPr id="134148" name="Rectangle 3">
            <a:extLst>
              <a:ext uri="{FF2B5EF4-FFF2-40B4-BE49-F238E27FC236}">
                <a16:creationId xmlns:a16="http://schemas.microsoft.com/office/drawing/2014/main" id="{94D7B44F-0AD3-47AE-99DA-9FE1CEF807FE}"/>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tr-TR" altLang="tr-TR"/>
          </a:p>
        </p:txBody>
      </p:sp>
    </p:spTree>
    <p:extLst>
      <p:ext uri="{BB962C8B-B14F-4D97-AF65-F5344CB8AC3E}">
        <p14:creationId xmlns:p14="http://schemas.microsoft.com/office/powerpoint/2010/main" val="778099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763BF6CF-C826-47E4-B287-6B7B2D7B92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91D4DB-2275-4750-A3DC-84BACF39955B}" type="slidenum">
              <a:rPr lang="en-US" altLang="tr-TR">
                <a:latin typeface="Tahoma" panose="020B0604030504040204" pitchFamily="34" charset="0"/>
              </a:rPr>
              <a:pPr>
                <a:spcBef>
                  <a:spcPct val="0"/>
                </a:spcBef>
              </a:pPr>
              <a:t>87</a:t>
            </a:fld>
            <a:endParaRPr lang="en-US" altLang="tr-TR">
              <a:latin typeface="Tahoma" panose="020B0604030504040204" pitchFamily="34" charset="0"/>
            </a:endParaRPr>
          </a:p>
        </p:txBody>
      </p:sp>
      <p:sp>
        <p:nvSpPr>
          <p:cNvPr id="129027" name="Rectangle 1026">
            <a:extLst>
              <a:ext uri="{FF2B5EF4-FFF2-40B4-BE49-F238E27FC236}">
                <a16:creationId xmlns:a16="http://schemas.microsoft.com/office/drawing/2014/main" id="{220CBCC9-CD84-4E37-91EC-56C2EF6DAE77}"/>
              </a:ext>
            </a:extLst>
          </p:cNvPr>
          <p:cNvSpPr>
            <a:spLocks noGrp="1" noRot="1" noChangeAspect="1" noChangeArrowheads="1" noTextEdit="1"/>
          </p:cNvSpPr>
          <p:nvPr>
            <p:ph type="sldImg"/>
          </p:nvPr>
        </p:nvSpPr>
        <p:spPr>
          <a:solidFill>
            <a:srgbClr val="FFFFFF"/>
          </a:solidFill>
          <a:ln/>
        </p:spPr>
      </p:sp>
      <p:sp>
        <p:nvSpPr>
          <p:cNvPr id="129028" name="Rectangle 1027">
            <a:extLst>
              <a:ext uri="{FF2B5EF4-FFF2-40B4-BE49-F238E27FC236}">
                <a16:creationId xmlns:a16="http://schemas.microsoft.com/office/drawing/2014/main" id="{CB32F81E-CBF9-4536-8BC6-B95B67B499B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tr-TR" altLang="tr-TR"/>
          </a:p>
        </p:txBody>
      </p:sp>
    </p:spTree>
    <p:extLst>
      <p:ext uri="{BB962C8B-B14F-4D97-AF65-F5344CB8AC3E}">
        <p14:creationId xmlns:p14="http://schemas.microsoft.com/office/powerpoint/2010/main" val="3433509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A0994ADC-7563-4CA4-9AAD-96DE50510F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956BA1-2FF4-401C-90CF-E4A554D250AC}" type="slidenum">
              <a:rPr lang="en-US" altLang="tr-TR">
                <a:latin typeface="Tahoma" panose="020B0604030504040204" pitchFamily="34" charset="0"/>
              </a:rPr>
              <a:pPr>
                <a:spcBef>
                  <a:spcPct val="0"/>
                </a:spcBef>
              </a:pPr>
              <a:t>88</a:t>
            </a:fld>
            <a:endParaRPr lang="en-US" altLang="tr-TR">
              <a:latin typeface="Tahoma" panose="020B0604030504040204" pitchFamily="34" charset="0"/>
            </a:endParaRPr>
          </a:p>
        </p:txBody>
      </p:sp>
      <p:sp>
        <p:nvSpPr>
          <p:cNvPr id="130051" name="Rectangle 2">
            <a:extLst>
              <a:ext uri="{FF2B5EF4-FFF2-40B4-BE49-F238E27FC236}">
                <a16:creationId xmlns:a16="http://schemas.microsoft.com/office/drawing/2014/main" id="{10791702-87F4-4CC6-BF08-38FDC4ADF936}"/>
              </a:ext>
            </a:extLst>
          </p:cNvPr>
          <p:cNvSpPr>
            <a:spLocks noGrp="1" noRot="1" noChangeAspect="1" noChangeArrowheads="1" noTextEdit="1"/>
          </p:cNvSpPr>
          <p:nvPr>
            <p:ph type="sldImg"/>
          </p:nvPr>
        </p:nvSpPr>
        <p:spPr>
          <a:solidFill>
            <a:srgbClr val="FFFFFF"/>
          </a:solidFill>
          <a:ln/>
        </p:spPr>
      </p:sp>
      <p:sp>
        <p:nvSpPr>
          <p:cNvPr id="130052" name="Rectangle 3">
            <a:extLst>
              <a:ext uri="{FF2B5EF4-FFF2-40B4-BE49-F238E27FC236}">
                <a16:creationId xmlns:a16="http://schemas.microsoft.com/office/drawing/2014/main" id="{C3F0E419-5EE1-4442-B67F-5ACAF00D137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tr-TR" altLang="tr-TR"/>
          </a:p>
        </p:txBody>
      </p:sp>
    </p:spTree>
    <p:extLst>
      <p:ext uri="{BB962C8B-B14F-4D97-AF65-F5344CB8AC3E}">
        <p14:creationId xmlns:p14="http://schemas.microsoft.com/office/powerpoint/2010/main" val="3372703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A0994ADC-7563-4CA4-9AAD-96DE50510F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956BA1-2FF4-401C-90CF-E4A554D250AC}" type="slidenum">
              <a:rPr lang="en-US" altLang="tr-TR">
                <a:latin typeface="Tahoma" panose="020B0604030504040204" pitchFamily="34" charset="0"/>
              </a:rPr>
              <a:pPr>
                <a:spcBef>
                  <a:spcPct val="0"/>
                </a:spcBef>
              </a:pPr>
              <a:t>89</a:t>
            </a:fld>
            <a:endParaRPr lang="en-US" altLang="tr-TR">
              <a:latin typeface="Tahoma" panose="020B0604030504040204" pitchFamily="34" charset="0"/>
            </a:endParaRPr>
          </a:p>
        </p:txBody>
      </p:sp>
      <p:sp>
        <p:nvSpPr>
          <p:cNvPr id="130051" name="Rectangle 2">
            <a:extLst>
              <a:ext uri="{FF2B5EF4-FFF2-40B4-BE49-F238E27FC236}">
                <a16:creationId xmlns:a16="http://schemas.microsoft.com/office/drawing/2014/main" id="{10791702-87F4-4CC6-BF08-38FDC4ADF936}"/>
              </a:ext>
            </a:extLst>
          </p:cNvPr>
          <p:cNvSpPr>
            <a:spLocks noGrp="1" noRot="1" noChangeAspect="1" noChangeArrowheads="1" noTextEdit="1"/>
          </p:cNvSpPr>
          <p:nvPr>
            <p:ph type="sldImg"/>
          </p:nvPr>
        </p:nvSpPr>
        <p:spPr>
          <a:solidFill>
            <a:srgbClr val="FFFFFF"/>
          </a:solidFill>
          <a:ln/>
        </p:spPr>
      </p:sp>
      <p:sp>
        <p:nvSpPr>
          <p:cNvPr id="130052" name="Rectangle 3">
            <a:extLst>
              <a:ext uri="{FF2B5EF4-FFF2-40B4-BE49-F238E27FC236}">
                <a16:creationId xmlns:a16="http://schemas.microsoft.com/office/drawing/2014/main" id="{C3F0E419-5EE1-4442-B67F-5ACAF00D137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tr-TR" altLang="tr-TR"/>
          </a:p>
        </p:txBody>
      </p:sp>
    </p:spTree>
    <p:extLst>
      <p:ext uri="{BB962C8B-B14F-4D97-AF65-F5344CB8AC3E}">
        <p14:creationId xmlns:p14="http://schemas.microsoft.com/office/powerpoint/2010/main" val="1835248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A0994ADC-7563-4CA4-9AAD-96DE50510F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956BA1-2FF4-401C-90CF-E4A554D250AC}" type="slidenum">
              <a:rPr lang="en-US" altLang="tr-TR">
                <a:latin typeface="Tahoma" panose="020B0604030504040204" pitchFamily="34" charset="0"/>
              </a:rPr>
              <a:pPr>
                <a:spcBef>
                  <a:spcPct val="0"/>
                </a:spcBef>
              </a:pPr>
              <a:t>90</a:t>
            </a:fld>
            <a:endParaRPr lang="en-US" altLang="tr-TR">
              <a:latin typeface="Tahoma" panose="020B0604030504040204" pitchFamily="34" charset="0"/>
            </a:endParaRPr>
          </a:p>
        </p:txBody>
      </p:sp>
      <p:sp>
        <p:nvSpPr>
          <p:cNvPr id="130051" name="Rectangle 2">
            <a:extLst>
              <a:ext uri="{FF2B5EF4-FFF2-40B4-BE49-F238E27FC236}">
                <a16:creationId xmlns:a16="http://schemas.microsoft.com/office/drawing/2014/main" id="{10791702-87F4-4CC6-BF08-38FDC4ADF936}"/>
              </a:ext>
            </a:extLst>
          </p:cNvPr>
          <p:cNvSpPr>
            <a:spLocks noGrp="1" noRot="1" noChangeAspect="1" noChangeArrowheads="1" noTextEdit="1"/>
          </p:cNvSpPr>
          <p:nvPr>
            <p:ph type="sldImg"/>
          </p:nvPr>
        </p:nvSpPr>
        <p:spPr>
          <a:solidFill>
            <a:srgbClr val="FFFFFF"/>
          </a:solidFill>
          <a:ln/>
        </p:spPr>
      </p:sp>
      <p:sp>
        <p:nvSpPr>
          <p:cNvPr id="130052" name="Rectangle 3">
            <a:extLst>
              <a:ext uri="{FF2B5EF4-FFF2-40B4-BE49-F238E27FC236}">
                <a16:creationId xmlns:a16="http://schemas.microsoft.com/office/drawing/2014/main" id="{C3F0E419-5EE1-4442-B67F-5ACAF00D137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tr-TR" altLang="tr-TR"/>
          </a:p>
        </p:txBody>
      </p:sp>
    </p:spTree>
    <p:extLst>
      <p:ext uri="{BB962C8B-B14F-4D97-AF65-F5344CB8AC3E}">
        <p14:creationId xmlns:p14="http://schemas.microsoft.com/office/powerpoint/2010/main" val="3288246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27F1D78B-26BA-48C1-8350-E489A8C37E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93B6C6-857F-4CE7-90FB-D941353281D7}" type="slidenum">
              <a:rPr lang="en-US" altLang="tr-TR">
                <a:latin typeface="Tahoma" panose="020B0604030504040204" pitchFamily="34" charset="0"/>
              </a:rPr>
              <a:pPr>
                <a:spcBef>
                  <a:spcPct val="0"/>
                </a:spcBef>
              </a:pPr>
              <a:t>91</a:t>
            </a:fld>
            <a:endParaRPr lang="en-US" altLang="tr-TR">
              <a:latin typeface="Tahoma" panose="020B0604030504040204" pitchFamily="34" charset="0"/>
            </a:endParaRPr>
          </a:p>
        </p:txBody>
      </p:sp>
      <p:sp>
        <p:nvSpPr>
          <p:cNvPr id="131075" name="Rectangle 2">
            <a:extLst>
              <a:ext uri="{FF2B5EF4-FFF2-40B4-BE49-F238E27FC236}">
                <a16:creationId xmlns:a16="http://schemas.microsoft.com/office/drawing/2014/main" id="{C39CB1AB-9637-4DBB-ACC4-B28DA8497BB2}"/>
              </a:ext>
            </a:extLst>
          </p:cNvPr>
          <p:cNvSpPr>
            <a:spLocks noGrp="1" noRot="1" noChangeAspect="1" noChangeArrowheads="1" noTextEdit="1"/>
          </p:cNvSpPr>
          <p:nvPr>
            <p:ph type="sldImg"/>
          </p:nvPr>
        </p:nvSpPr>
        <p:spPr>
          <a:solidFill>
            <a:srgbClr val="FFFFFF"/>
          </a:solidFill>
          <a:ln/>
        </p:spPr>
      </p:sp>
      <p:sp>
        <p:nvSpPr>
          <p:cNvPr id="131076" name="Rectangle 3">
            <a:extLst>
              <a:ext uri="{FF2B5EF4-FFF2-40B4-BE49-F238E27FC236}">
                <a16:creationId xmlns:a16="http://schemas.microsoft.com/office/drawing/2014/main" id="{9937F554-2539-472F-8C48-9D0811C68DD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tr-TR" altLang="tr-TR"/>
          </a:p>
        </p:txBody>
      </p:sp>
    </p:spTree>
    <p:extLst>
      <p:ext uri="{BB962C8B-B14F-4D97-AF65-F5344CB8AC3E}">
        <p14:creationId xmlns:p14="http://schemas.microsoft.com/office/powerpoint/2010/main" val="730010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27F1D78B-26BA-48C1-8350-E489A8C37E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93B6C6-857F-4CE7-90FB-D941353281D7}" type="slidenum">
              <a:rPr lang="en-US" altLang="tr-TR">
                <a:latin typeface="Tahoma" panose="020B0604030504040204" pitchFamily="34" charset="0"/>
              </a:rPr>
              <a:pPr>
                <a:spcBef>
                  <a:spcPct val="0"/>
                </a:spcBef>
              </a:pPr>
              <a:t>92</a:t>
            </a:fld>
            <a:endParaRPr lang="en-US" altLang="tr-TR">
              <a:latin typeface="Tahoma" panose="020B0604030504040204" pitchFamily="34" charset="0"/>
            </a:endParaRPr>
          </a:p>
        </p:txBody>
      </p:sp>
      <p:sp>
        <p:nvSpPr>
          <p:cNvPr id="131075" name="Rectangle 2">
            <a:extLst>
              <a:ext uri="{FF2B5EF4-FFF2-40B4-BE49-F238E27FC236}">
                <a16:creationId xmlns:a16="http://schemas.microsoft.com/office/drawing/2014/main" id="{C39CB1AB-9637-4DBB-ACC4-B28DA8497BB2}"/>
              </a:ext>
            </a:extLst>
          </p:cNvPr>
          <p:cNvSpPr>
            <a:spLocks noGrp="1" noRot="1" noChangeAspect="1" noChangeArrowheads="1" noTextEdit="1"/>
          </p:cNvSpPr>
          <p:nvPr>
            <p:ph type="sldImg"/>
          </p:nvPr>
        </p:nvSpPr>
        <p:spPr>
          <a:solidFill>
            <a:srgbClr val="FFFFFF"/>
          </a:solidFill>
          <a:ln/>
        </p:spPr>
      </p:sp>
      <p:sp>
        <p:nvSpPr>
          <p:cNvPr id="131076" name="Rectangle 3">
            <a:extLst>
              <a:ext uri="{FF2B5EF4-FFF2-40B4-BE49-F238E27FC236}">
                <a16:creationId xmlns:a16="http://schemas.microsoft.com/office/drawing/2014/main" id="{9937F554-2539-472F-8C48-9D0811C68DD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tr-TR" altLang="tr-TR"/>
          </a:p>
        </p:txBody>
      </p:sp>
    </p:spTree>
    <p:extLst>
      <p:ext uri="{BB962C8B-B14F-4D97-AF65-F5344CB8AC3E}">
        <p14:creationId xmlns:p14="http://schemas.microsoft.com/office/powerpoint/2010/main" val="1304608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445FC5FE-973A-44E2-8679-5C39BA7D11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A33E29-D45C-44B7-9B5B-96FECCD229BE}" type="slidenum">
              <a:rPr lang="en-US" altLang="tr-TR">
                <a:latin typeface="Tahoma" panose="020B0604030504040204" pitchFamily="34" charset="0"/>
              </a:rPr>
              <a:pPr>
                <a:spcBef>
                  <a:spcPct val="0"/>
                </a:spcBef>
              </a:pPr>
              <a:t>93</a:t>
            </a:fld>
            <a:endParaRPr lang="en-US" altLang="tr-TR">
              <a:latin typeface="Tahoma" panose="020B0604030504040204" pitchFamily="34" charset="0"/>
            </a:endParaRPr>
          </a:p>
        </p:txBody>
      </p:sp>
      <p:sp>
        <p:nvSpPr>
          <p:cNvPr id="132099" name="Rectangle 2">
            <a:extLst>
              <a:ext uri="{FF2B5EF4-FFF2-40B4-BE49-F238E27FC236}">
                <a16:creationId xmlns:a16="http://schemas.microsoft.com/office/drawing/2014/main" id="{D4B0344A-0A6F-475E-A4AD-6E906EB68E42}"/>
              </a:ext>
            </a:extLst>
          </p:cNvPr>
          <p:cNvSpPr>
            <a:spLocks noGrp="1" noRot="1" noChangeAspect="1" noChangeArrowheads="1" noTextEdit="1"/>
          </p:cNvSpPr>
          <p:nvPr>
            <p:ph type="sldImg"/>
          </p:nvPr>
        </p:nvSpPr>
        <p:spPr>
          <a:solidFill>
            <a:srgbClr val="FFFFFF"/>
          </a:solidFill>
          <a:ln/>
        </p:spPr>
      </p:sp>
      <p:sp>
        <p:nvSpPr>
          <p:cNvPr id="132100" name="Rectangle 3">
            <a:extLst>
              <a:ext uri="{FF2B5EF4-FFF2-40B4-BE49-F238E27FC236}">
                <a16:creationId xmlns:a16="http://schemas.microsoft.com/office/drawing/2014/main" id="{56C524A9-B3FC-4EB0-B297-17ED1B3009A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tr-TR" altLang="tr-TR"/>
          </a:p>
        </p:txBody>
      </p:sp>
    </p:spTree>
    <p:extLst>
      <p:ext uri="{BB962C8B-B14F-4D97-AF65-F5344CB8AC3E}">
        <p14:creationId xmlns:p14="http://schemas.microsoft.com/office/powerpoint/2010/main" val="2145681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C3B34B5B-4422-46BD-A42B-42DA901362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5FE79E-4C19-4E15-B3D6-309DF8547834}" type="slidenum">
              <a:rPr lang="en-US" altLang="tr-TR">
                <a:latin typeface="Tahoma" panose="020B0604030504040204" pitchFamily="34" charset="0"/>
              </a:rPr>
              <a:pPr>
                <a:spcBef>
                  <a:spcPct val="0"/>
                </a:spcBef>
              </a:pPr>
              <a:t>94</a:t>
            </a:fld>
            <a:endParaRPr lang="en-US" altLang="tr-TR">
              <a:latin typeface="Tahoma" panose="020B0604030504040204" pitchFamily="34" charset="0"/>
            </a:endParaRPr>
          </a:p>
        </p:txBody>
      </p:sp>
      <p:sp>
        <p:nvSpPr>
          <p:cNvPr id="133123" name="Rectangle 2">
            <a:extLst>
              <a:ext uri="{FF2B5EF4-FFF2-40B4-BE49-F238E27FC236}">
                <a16:creationId xmlns:a16="http://schemas.microsoft.com/office/drawing/2014/main" id="{0F86C43F-1655-4658-8B0B-8C25F6BC1D53}"/>
              </a:ext>
            </a:extLst>
          </p:cNvPr>
          <p:cNvSpPr>
            <a:spLocks noGrp="1" noRot="1" noChangeAspect="1" noChangeArrowheads="1" noTextEdit="1"/>
          </p:cNvSpPr>
          <p:nvPr>
            <p:ph type="sldImg"/>
          </p:nvPr>
        </p:nvSpPr>
        <p:spPr>
          <a:solidFill>
            <a:srgbClr val="FFFFFF"/>
          </a:solidFill>
          <a:ln/>
        </p:spPr>
      </p:sp>
      <p:sp>
        <p:nvSpPr>
          <p:cNvPr id="133124" name="Rectangle 3">
            <a:extLst>
              <a:ext uri="{FF2B5EF4-FFF2-40B4-BE49-F238E27FC236}">
                <a16:creationId xmlns:a16="http://schemas.microsoft.com/office/drawing/2014/main" id="{5B77CCA4-E1A1-4167-8D3E-CA6735A5D046}"/>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tr-TR" altLang="tr-TR"/>
          </a:p>
        </p:txBody>
      </p:sp>
    </p:spTree>
    <p:extLst>
      <p:ext uri="{BB962C8B-B14F-4D97-AF65-F5344CB8AC3E}">
        <p14:creationId xmlns:p14="http://schemas.microsoft.com/office/powerpoint/2010/main" val="1539132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F5ECAA92-3C24-48E9-A82D-90D389A39A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64A228-0763-4085-906F-125E3E162CA4}" type="slidenum">
              <a:rPr lang="en-US" altLang="tr-TR">
                <a:latin typeface="Tahoma" panose="020B0604030504040204" pitchFamily="34" charset="0"/>
              </a:rPr>
              <a:pPr>
                <a:spcBef>
                  <a:spcPct val="0"/>
                </a:spcBef>
              </a:pPr>
              <a:t>95</a:t>
            </a:fld>
            <a:endParaRPr lang="en-US" altLang="tr-TR">
              <a:latin typeface="Tahoma" panose="020B0604030504040204" pitchFamily="34" charset="0"/>
            </a:endParaRPr>
          </a:p>
        </p:txBody>
      </p:sp>
      <p:sp>
        <p:nvSpPr>
          <p:cNvPr id="134147" name="Rectangle 2">
            <a:extLst>
              <a:ext uri="{FF2B5EF4-FFF2-40B4-BE49-F238E27FC236}">
                <a16:creationId xmlns:a16="http://schemas.microsoft.com/office/drawing/2014/main" id="{0FB859BD-A556-4A5E-92C8-FE86CD7736C3}"/>
              </a:ext>
            </a:extLst>
          </p:cNvPr>
          <p:cNvSpPr>
            <a:spLocks noGrp="1" noRot="1" noChangeAspect="1" noChangeArrowheads="1" noTextEdit="1"/>
          </p:cNvSpPr>
          <p:nvPr>
            <p:ph type="sldImg"/>
          </p:nvPr>
        </p:nvSpPr>
        <p:spPr>
          <a:solidFill>
            <a:srgbClr val="FFFFFF"/>
          </a:solidFill>
          <a:ln/>
        </p:spPr>
      </p:sp>
      <p:sp>
        <p:nvSpPr>
          <p:cNvPr id="134148" name="Rectangle 3">
            <a:extLst>
              <a:ext uri="{FF2B5EF4-FFF2-40B4-BE49-F238E27FC236}">
                <a16:creationId xmlns:a16="http://schemas.microsoft.com/office/drawing/2014/main" id="{94D7B44F-0AD3-47AE-99DA-9FE1CEF807FE}"/>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tr-TR" altLang="tr-TR"/>
          </a:p>
        </p:txBody>
      </p:sp>
    </p:spTree>
    <p:extLst>
      <p:ext uri="{BB962C8B-B14F-4D97-AF65-F5344CB8AC3E}">
        <p14:creationId xmlns:p14="http://schemas.microsoft.com/office/powerpoint/2010/main" val="2228527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a:p>
        </p:txBody>
      </p:sp>
    </p:spTree>
    <p:extLst>
      <p:ext uri="{BB962C8B-B14F-4D97-AF65-F5344CB8AC3E}">
        <p14:creationId xmlns:p14="http://schemas.microsoft.com/office/powerpoint/2010/main" val="403565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a:p>
        </p:txBody>
      </p:sp>
    </p:spTree>
    <p:extLst>
      <p:ext uri="{BB962C8B-B14F-4D97-AF65-F5344CB8AC3E}">
        <p14:creationId xmlns:p14="http://schemas.microsoft.com/office/powerpoint/2010/main" val="403565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D8C5ECDE-2A32-41B8-876A-7114BBD126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0C1C5C-C0D6-4DB7-AC2B-5D551E1F5C59}" type="slidenum">
              <a:rPr lang="en-US" altLang="tr-TR">
                <a:latin typeface="Tahoma" panose="020B0604030504040204" pitchFamily="34" charset="0"/>
              </a:rPr>
              <a:pPr>
                <a:spcBef>
                  <a:spcPct val="0"/>
                </a:spcBef>
              </a:pPr>
              <a:t>10</a:t>
            </a:fld>
            <a:endParaRPr lang="en-US" altLang="tr-TR">
              <a:latin typeface="Tahoma" panose="020B0604030504040204" pitchFamily="34" charset="0"/>
            </a:endParaRPr>
          </a:p>
        </p:txBody>
      </p:sp>
      <p:sp>
        <p:nvSpPr>
          <p:cNvPr id="103427" name="Rectangle 2">
            <a:extLst>
              <a:ext uri="{FF2B5EF4-FFF2-40B4-BE49-F238E27FC236}">
                <a16:creationId xmlns:a16="http://schemas.microsoft.com/office/drawing/2014/main" id="{E103027E-3AD2-413B-80D0-08721ED682DF}"/>
              </a:ext>
            </a:extLst>
          </p:cNvPr>
          <p:cNvSpPr>
            <a:spLocks noGrp="1" noRot="1" noChangeAspect="1" noChangeArrowheads="1" noTextEdit="1"/>
          </p:cNvSpPr>
          <p:nvPr>
            <p:ph type="sldImg"/>
          </p:nvPr>
        </p:nvSpPr>
        <p:spPr>
          <a:xfrm>
            <a:off x="1144588" y="687388"/>
            <a:ext cx="4568825" cy="3425825"/>
          </a:xfrm>
          <a:ln w="12700"/>
        </p:spPr>
      </p:sp>
      <p:sp>
        <p:nvSpPr>
          <p:cNvPr id="103428" name="Rectangle 3">
            <a:extLst>
              <a:ext uri="{FF2B5EF4-FFF2-40B4-BE49-F238E27FC236}">
                <a16:creationId xmlns:a16="http://schemas.microsoft.com/office/drawing/2014/main" id="{44851462-B8F2-41F1-8065-735D9B7DF1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tr-TR" altLang="tr-TR"/>
          </a:p>
        </p:txBody>
      </p:sp>
    </p:spTree>
    <p:extLst>
      <p:ext uri="{BB962C8B-B14F-4D97-AF65-F5344CB8AC3E}">
        <p14:creationId xmlns:p14="http://schemas.microsoft.com/office/powerpoint/2010/main" val="3591439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26</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26</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a:p>
        </p:txBody>
      </p:sp>
    </p:spTree>
    <p:extLst>
      <p:ext uri="{BB962C8B-B14F-4D97-AF65-F5344CB8AC3E}">
        <p14:creationId xmlns:p14="http://schemas.microsoft.com/office/powerpoint/2010/main" val="866409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3C2648-2E4D-4851-AE88-B3D77FC4BF2E}" type="slidenum">
              <a:rPr lang="en-US" altLang="tr-TR"/>
              <a:pPr/>
              <a:t>28</a:t>
            </a:fld>
            <a:endParaRPr lang="en-US" altLang="tr-TR"/>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3093909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3C2648-2E4D-4851-AE88-B3D77FC4BF2E}" type="slidenum">
              <a:rPr lang="en-US" altLang="tr-TR"/>
              <a:pPr/>
              <a:t>29</a:t>
            </a:fld>
            <a:endParaRPr lang="en-US" altLang="tr-TR"/>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2730635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3C2648-2E4D-4851-AE88-B3D77FC4BF2E}" type="slidenum">
              <a:rPr lang="en-US" altLang="tr-TR"/>
              <a:pPr/>
              <a:t>30</a:t>
            </a:fld>
            <a:endParaRPr lang="en-US" altLang="tr-TR"/>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2329850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Asıl başlık stili için tıklatın</a:t>
            </a:r>
          </a:p>
        </p:txBody>
      </p:sp>
      <p:sp>
        <p:nvSpPr>
          <p:cNvPr id="3"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latin typeface="Arial" pitchFamily="34" charset="0"/>
                <a:cs typeface="Arial" pitchFamily="34" charset="0"/>
              </a:rPr>
              <a:t>Page </a:t>
            </a:r>
            <a:r>
              <a:rPr lang="de-DE" sz="1000">
                <a:latin typeface="Arial" pitchFamily="34" charset="0"/>
                <a:cs typeface="Arial" pitchFamily="34" charset="0"/>
                <a:sym typeface="Wingdings" pitchFamily="2" charset="2"/>
              </a:rPr>
              <a:t></a:t>
            </a:r>
            <a:r>
              <a:rPr lang="de-DE" sz="1000">
                <a:latin typeface="Arial" pitchFamily="34" charset="0"/>
                <a:cs typeface="Arial" pitchFamily="34" charset="0"/>
              </a:rPr>
              <a:t> </a:t>
            </a:r>
            <a:fld id="{CF825FEF-9EFF-427A-BA79-FFBBF98227EB}" type="slidenum">
              <a:rPr lang="de-DE" sz="1000">
                <a:latin typeface="Arial" pitchFamily="34" charset="0"/>
                <a:cs typeface="Arial" pitchFamily="34" charset="0"/>
              </a:rPr>
              <a:pPr>
                <a:defRPr/>
              </a:pPr>
              <a:t>‹#›</a:t>
            </a:fld>
            <a:endParaRPr lang="de-DE" sz="1000">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95"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eforosgb.com/isg-yonetim-sistem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bilgikaynaginiz.com/wp-content/uploads/2011/08/blueoceanstrategy.jpg" TargetMode="External"/><Relationship Id="rId1" Type="http://schemas.openxmlformats.org/officeDocument/2006/relationships/slideLayout" Target="../slideLayouts/slideLayout1.xml"/><Relationship Id="rId4" Type="http://schemas.openxmlformats.org/officeDocument/2006/relationships/hyperlink" Target="http://www.bilgikaynaginiz.com/author/bengu-aslan"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lugatim.com/s/proses" TargetMode="External"/><Relationship Id="rId4" Type="http://schemas.openxmlformats.org/officeDocument/2006/relationships/hyperlink" Target="https://lugatim.com/s/vet%C3%AEr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nvakalite.com/iso-9001-2015/nedir-nasil-alinir-nasil-yapilir/"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lideplayer.biz.tr/slide/6017528/"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isoconsultantpune.com/iso-90012015-understanding-structure-terminology-concept/"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546B77A1-D12E-47F0-B2C7-5A1974860668}"/>
              </a:ext>
            </a:extLst>
          </p:cNvPr>
          <p:cNvSpPr/>
          <p:nvPr/>
        </p:nvSpPr>
        <p:spPr>
          <a:xfrm>
            <a:off x="3286124" y="2022493"/>
            <a:ext cx="5857876" cy="76944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lgn="r" eaLnBrk="1" hangingPunct="1">
              <a:defRPr/>
            </a:pPr>
            <a:r>
              <a:rPr lang="tr-TR" sz="4400" b="1" dirty="0">
                <a:solidFill>
                  <a:srgbClr val="C00000"/>
                </a:solidFill>
                <a:latin typeface="Calibri" panose="020F0502020204030204" pitchFamily="34" charset="0"/>
                <a:cs typeface="Calibri" panose="020F0502020204030204" pitchFamily="34" charset="0"/>
              </a:rPr>
              <a:t>YÖNETİM SİSTEMLERİ </a:t>
            </a:r>
          </a:p>
        </p:txBody>
      </p:sp>
      <p:pic>
        <p:nvPicPr>
          <p:cNvPr id="1026" name="Picture 2" descr="İSG - YÖNETİM SİSTEMLERİ ile ilgili görsel sonucu">
            <a:hlinkClick r:id="rId3"/>
            <a:extLst>
              <a:ext uri="{FF2B5EF4-FFF2-40B4-BE49-F238E27FC236}">
                <a16:creationId xmlns:a16="http://schemas.microsoft.com/office/drawing/2014/main" id="{2E63A811-DE09-4C68-BFF5-C4E7A4FC60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693" y="3223477"/>
            <a:ext cx="7228613" cy="2938461"/>
          </a:xfrm>
          <a:prstGeom prst="rect">
            <a:avLst/>
          </a:prstGeom>
          <a:noFill/>
          <a:extLst>
            <a:ext uri="{909E8E84-426E-40DD-AFC4-6F175D3DCCD1}">
              <a14:hiddenFill xmlns:a14="http://schemas.microsoft.com/office/drawing/2010/main">
                <a:solidFill>
                  <a:srgbClr val="FFFFFF"/>
                </a:solidFill>
              </a14:hiddenFill>
            </a:ext>
          </a:extLst>
        </p:spPr>
      </p:pic>
      <p:sp>
        <p:nvSpPr>
          <p:cNvPr id="11" name="Dikdörtgen 10">
            <a:extLst>
              <a:ext uri="{FF2B5EF4-FFF2-40B4-BE49-F238E27FC236}">
                <a16:creationId xmlns:a16="http://schemas.microsoft.com/office/drawing/2014/main" id="{757ED007-FBA6-4AB4-BFEF-0E9B930558E2}"/>
              </a:ext>
            </a:extLst>
          </p:cNvPr>
          <p:cNvSpPr/>
          <p:nvPr/>
        </p:nvSpPr>
        <p:spPr>
          <a:xfrm>
            <a:off x="6818780" y="6593481"/>
            <a:ext cx="2345002" cy="338554"/>
          </a:xfrm>
          <a:prstGeom prst="rect">
            <a:avLst/>
          </a:prstGeom>
        </p:spPr>
        <p:txBody>
          <a:bodyPr wrap="none">
            <a:spAutoFit/>
          </a:bodyPr>
          <a:lstStyle/>
          <a:p>
            <a:pPr algn="ctr"/>
            <a:r>
              <a:rPr lang="tr-TR" sz="1600" b="1" i="1" dirty="0">
                <a:solidFill>
                  <a:srgbClr val="C00000"/>
                </a:solidFill>
                <a:latin typeface="Calibri" panose="020F0502020204030204" pitchFamily="34" charset="0"/>
                <a:cs typeface="Calibri" panose="020F0502020204030204" pitchFamily="34" charset="0"/>
              </a:rPr>
              <a:t>Abdullah DEMİR, </a:t>
            </a:r>
            <a:r>
              <a:rPr lang="tr-TR" sz="1600" b="1" i="1" dirty="0" smtClean="0">
                <a:solidFill>
                  <a:srgbClr val="C00000"/>
                </a:solidFill>
                <a:latin typeface="Calibri" panose="020F0502020204030204" pitchFamily="34" charset="0"/>
                <a:cs typeface="Calibri" panose="020F0502020204030204" pitchFamily="34" charset="0"/>
              </a:rPr>
              <a:t>Doç. Dr.</a:t>
            </a:r>
            <a:endParaRPr lang="tr-TR" sz="16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659258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a:extLst>
              <a:ext uri="{FF2B5EF4-FFF2-40B4-BE49-F238E27FC236}">
                <a16:creationId xmlns:a16="http://schemas.microsoft.com/office/drawing/2014/main" id="{05D2BD81-FB95-4102-898C-9C62BC1A6099}"/>
              </a:ext>
            </a:extLst>
          </p:cNvPr>
          <p:cNvSpPr txBox="1">
            <a:spLocks noChangeArrowheads="1"/>
          </p:cNvSpPr>
          <p:nvPr/>
        </p:nvSpPr>
        <p:spPr bwMode="auto">
          <a:xfrm>
            <a:off x="561536" y="1328893"/>
            <a:ext cx="8052179" cy="5078313"/>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ts val="0"/>
              </a:spcBef>
              <a:spcAft>
                <a:spcPts val="0"/>
              </a:spcAft>
              <a:defRPr/>
            </a:pPr>
            <a:r>
              <a:rPr lang="tr-TR" b="1" dirty="0" smtClean="0">
                <a:solidFill>
                  <a:srgbClr val="C00000"/>
                </a:solidFill>
                <a:latin typeface="Calibri" panose="020F0502020204030204" pitchFamily="34" charset="0"/>
                <a:cs typeface="Calibri" panose="020F0502020204030204" pitchFamily="34" charset="0"/>
              </a:rPr>
              <a:t>Sistem Nedir?</a:t>
            </a:r>
          </a:p>
          <a:p>
            <a:pPr eaLnBrk="1" hangingPunct="1">
              <a:spcBef>
                <a:spcPts val="0"/>
              </a:spcBef>
              <a:spcAft>
                <a:spcPts val="0"/>
              </a:spcAft>
              <a:defRPr/>
            </a:pPr>
            <a:r>
              <a:rPr lang="tr-TR" sz="2000" i="1" dirty="0" smtClean="0">
                <a:latin typeface="Calibri" panose="020F0502020204030204" pitchFamily="34" charset="0"/>
                <a:cs typeface="Calibri" panose="020F0502020204030204" pitchFamily="34" charset="0"/>
              </a:rPr>
              <a:t>i</a:t>
            </a:r>
            <a:r>
              <a:rPr lang="tr-TR" sz="2000" i="1"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(Fr. </a:t>
            </a:r>
            <a:r>
              <a:rPr lang="tr-TR" sz="2000" b="1" i="1" dirty="0" err="1">
                <a:latin typeface="Calibri" panose="020F0502020204030204" pitchFamily="34" charset="0"/>
                <a:cs typeface="Calibri" panose="020F0502020204030204" pitchFamily="34" charset="0"/>
              </a:rPr>
              <a:t>système</a:t>
            </a:r>
            <a:r>
              <a:rPr lang="tr-TR" sz="2000" i="1"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&lt; Yun.)</a:t>
            </a:r>
            <a:br>
              <a:rPr lang="tr-TR" sz="2000" dirty="0">
                <a:latin typeface="Calibri" panose="020F0502020204030204" pitchFamily="34" charset="0"/>
                <a:cs typeface="Calibri" panose="020F0502020204030204" pitchFamily="34" charset="0"/>
              </a:rPr>
            </a:br>
            <a:r>
              <a:rPr lang="tr-TR" sz="2000" b="1" i="1" dirty="0">
                <a:latin typeface="Calibri" panose="020F0502020204030204" pitchFamily="34" charset="0"/>
                <a:cs typeface="Calibri" panose="020F0502020204030204" pitchFamily="34" charset="0"/>
              </a:rPr>
              <a:t>1. Bir ilkeye, belli bir fikir veya dünya görüşüne göre düzenlenmiş düşünceler, bilgiler, doktrinler bütünü</a:t>
            </a:r>
            <a:r>
              <a:rPr lang="tr-TR" sz="2000" i="1" dirty="0">
                <a:latin typeface="Calibri" panose="020F0502020204030204" pitchFamily="34" charset="0"/>
                <a:cs typeface="Calibri" panose="020F0502020204030204" pitchFamily="34" charset="0"/>
              </a:rPr>
              <a:t>: “Felsefe sistemleri.” “Hukuk sistemi.”</a:t>
            </a:r>
            <a:r>
              <a:rPr lang="tr-TR" sz="2000" dirty="0">
                <a:latin typeface="Calibri" panose="020F0502020204030204" pitchFamily="34" charset="0"/>
                <a:cs typeface="Calibri" panose="020F0502020204030204" pitchFamily="34" charset="0"/>
              </a:rPr>
              <a:t/>
            </a:r>
            <a:br>
              <a:rPr lang="tr-TR" sz="2000" dirty="0">
                <a:latin typeface="Calibri" panose="020F0502020204030204" pitchFamily="34" charset="0"/>
                <a:cs typeface="Calibri" panose="020F0502020204030204" pitchFamily="34" charset="0"/>
              </a:rPr>
            </a:br>
            <a:r>
              <a:rPr lang="tr-TR" sz="2000" b="1" i="1" dirty="0">
                <a:latin typeface="Calibri" panose="020F0502020204030204" pitchFamily="34" charset="0"/>
                <a:cs typeface="Calibri" panose="020F0502020204030204" pitchFamily="34" charset="0"/>
              </a:rPr>
              <a:t>2. Birbirini tamamlamak </a:t>
            </a:r>
            <a:r>
              <a:rPr lang="tr-TR" sz="2000" b="1" i="1" dirty="0" err="1">
                <a:latin typeface="Calibri" panose="020F0502020204030204" pitchFamily="34" charset="0"/>
                <a:cs typeface="Calibri" panose="020F0502020204030204" pitchFamily="34" charset="0"/>
              </a:rPr>
              <a:t>sûretiyle</a:t>
            </a:r>
            <a:r>
              <a:rPr lang="tr-TR" sz="2000" b="1" i="1" dirty="0">
                <a:latin typeface="Calibri" panose="020F0502020204030204" pitchFamily="34" charset="0"/>
                <a:cs typeface="Calibri" panose="020F0502020204030204" pitchFamily="34" charset="0"/>
              </a:rPr>
              <a:t> bir bütün meydana getiren parçaların </a:t>
            </a:r>
            <a:r>
              <a:rPr lang="tr-TR" sz="2000" b="1" i="1" dirty="0" err="1">
                <a:latin typeface="Calibri" panose="020F0502020204030204" pitchFamily="34" charset="0"/>
                <a:cs typeface="Calibri" panose="020F0502020204030204" pitchFamily="34" charset="0"/>
              </a:rPr>
              <a:t>tamâmı</a:t>
            </a:r>
            <a:r>
              <a:rPr lang="tr-TR" sz="2000" b="1" i="1" dirty="0">
                <a:latin typeface="Calibri" panose="020F0502020204030204" pitchFamily="34" charset="0"/>
                <a:cs typeface="Calibri" panose="020F0502020204030204" pitchFamily="34" charset="0"/>
              </a:rPr>
              <a:t>:</a:t>
            </a:r>
            <a:r>
              <a:rPr lang="tr-TR" sz="2000" dirty="0">
                <a:latin typeface="Calibri" panose="020F0502020204030204" pitchFamily="34" charset="0"/>
                <a:cs typeface="Calibri" panose="020F0502020204030204" pitchFamily="34" charset="0"/>
              </a:rPr>
              <a:t> </a:t>
            </a:r>
            <a:r>
              <a:rPr lang="tr-TR" sz="2000" i="1" dirty="0">
                <a:latin typeface="Calibri" panose="020F0502020204030204" pitchFamily="34" charset="0"/>
                <a:cs typeface="Calibri" panose="020F0502020204030204" pitchFamily="34" charset="0"/>
              </a:rPr>
              <a:t>“Güneş sistemi.” “Sinir sistemi.”</a:t>
            </a:r>
            <a:r>
              <a:rPr lang="tr-TR" sz="2000" dirty="0">
                <a:latin typeface="Calibri" panose="020F0502020204030204" pitchFamily="34" charset="0"/>
                <a:cs typeface="Calibri" panose="020F0502020204030204" pitchFamily="34" charset="0"/>
              </a:rPr>
              <a:t/>
            </a:r>
            <a:br>
              <a:rPr lang="tr-TR" sz="2000" dirty="0">
                <a:latin typeface="Calibri" panose="020F0502020204030204" pitchFamily="34" charset="0"/>
                <a:cs typeface="Calibri" panose="020F0502020204030204" pitchFamily="34" charset="0"/>
              </a:rPr>
            </a:br>
            <a:r>
              <a:rPr lang="tr-TR" sz="2000" b="1" dirty="0">
                <a:latin typeface="Calibri" panose="020F0502020204030204" pitchFamily="34" charset="0"/>
                <a:cs typeface="Calibri" panose="020F0502020204030204" pitchFamily="34" charset="0"/>
              </a:rPr>
              <a:t>3. </a:t>
            </a:r>
            <a:r>
              <a:rPr lang="tr-TR" sz="2000" dirty="0">
                <a:latin typeface="Calibri" panose="020F0502020204030204" pitchFamily="34" charset="0"/>
                <a:cs typeface="Calibri" panose="020F0502020204030204" pitchFamily="34" charset="0"/>
              </a:rPr>
              <a:t>Düzen, nizam: </a:t>
            </a:r>
            <a:r>
              <a:rPr lang="tr-TR" sz="2000" i="1" dirty="0">
                <a:latin typeface="Calibri" panose="020F0502020204030204" pitchFamily="34" charset="0"/>
                <a:cs typeface="Calibri" panose="020F0502020204030204" pitchFamily="34" charset="0"/>
              </a:rPr>
              <a:t>Şark da (…) eski devirlerinin metot ve sistem </a:t>
            </a:r>
            <a:r>
              <a:rPr lang="tr-TR" sz="2000" i="1" dirty="0" err="1">
                <a:latin typeface="Calibri" panose="020F0502020204030204" pitchFamily="34" charset="0"/>
                <a:cs typeface="Calibri" panose="020F0502020204030204" pitchFamily="34" charset="0"/>
              </a:rPr>
              <a:t>şuûrundan</a:t>
            </a:r>
            <a:r>
              <a:rPr lang="tr-TR" sz="2000" i="1" dirty="0">
                <a:latin typeface="Calibri" panose="020F0502020204030204" pitchFamily="34" charset="0"/>
                <a:cs typeface="Calibri" panose="020F0502020204030204" pitchFamily="34" charset="0"/>
              </a:rPr>
              <a:t> uzaklara düşmüş bulunuyordu </a:t>
            </a:r>
            <a:r>
              <a:rPr lang="tr-TR" sz="2000" dirty="0">
                <a:latin typeface="Calibri" panose="020F0502020204030204" pitchFamily="34" charset="0"/>
                <a:cs typeface="Calibri" panose="020F0502020204030204" pitchFamily="34" charset="0"/>
              </a:rPr>
              <a:t>(</a:t>
            </a:r>
            <a:r>
              <a:rPr lang="tr-TR" sz="2000" dirty="0" err="1">
                <a:latin typeface="Calibri" panose="020F0502020204030204" pitchFamily="34" charset="0"/>
                <a:cs typeface="Calibri" panose="020F0502020204030204" pitchFamily="34" charset="0"/>
              </a:rPr>
              <a:t>Sâmiha</a:t>
            </a:r>
            <a:r>
              <a:rPr lang="tr-TR" sz="2000" dirty="0">
                <a:latin typeface="Calibri" panose="020F0502020204030204" pitchFamily="34" charset="0"/>
                <a:cs typeface="Calibri" panose="020F0502020204030204" pitchFamily="34" charset="0"/>
              </a:rPr>
              <a:t> Ayverdi). </a:t>
            </a:r>
            <a:br>
              <a:rPr lang="tr-TR" sz="2000" dirty="0">
                <a:latin typeface="Calibri" panose="020F0502020204030204" pitchFamily="34" charset="0"/>
                <a:cs typeface="Calibri" panose="020F0502020204030204" pitchFamily="34" charset="0"/>
              </a:rPr>
            </a:br>
            <a:r>
              <a:rPr lang="tr-TR" sz="2000" b="1" i="1" dirty="0" smtClean="0">
                <a:latin typeface="Calibri" panose="020F0502020204030204" pitchFamily="34" charset="0"/>
                <a:cs typeface="Calibri" panose="020F0502020204030204" pitchFamily="34" charset="0"/>
              </a:rPr>
              <a:t>4</a:t>
            </a:r>
            <a:r>
              <a:rPr lang="tr-TR" sz="2000" b="1" i="1" dirty="0">
                <a:latin typeface="Calibri" panose="020F0502020204030204" pitchFamily="34" charset="0"/>
                <a:cs typeface="Calibri" panose="020F0502020204030204" pitchFamily="34" charset="0"/>
              </a:rPr>
              <a:t>. Bir amaca veya belli bir sonuca ulaşmayı sağlayan </a:t>
            </a:r>
            <a:r>
              <a:rPr lang="tr-TR" sz="2000" b="1" i="1" dirty="0" err="1">
                <a:latin typeface="Calibri" panose="020F0502020204030204" pitchFamily="34" charset="0"/>
                <a:cs typeface="Calibri" panose="020F0502020204030204" pitchFamily="34" charset="0"/>
              </a:rPr>
              <a:t>usûl</a:t>
            </a:r>
            <a:r>
              <a:rPr lang="tr-TR" sz="2000" b="1" i="1" dirty="0">
                <a:latin typeface="Calibri" panose="020F0502020204030204" pitchFamily="34" charset="0"/>
                <a:cs typeface="Calibri" panose="020F0502020204030204" pitchFamily="34" charset="0"/>
              </a:rPr>
              <a:t> ve metotların </a:t>
            </a:r>
            <a:r>
              <a:rPr lang="tr-TR" sz="2000" b="1" i="1" dirty="0" err="1">
                <a:latin typeface="Calibri" panose="020F0502020204030204" pitchFamily="34" charset="0"/>
                <a:cs typeface="Calibri" panose="020F0502020204030204" pitchFamily="34" charset="0"/>
              </a:rPr>
              <a:t>tamâmı</a:t>
            </a:r>
            <a:r>
              <a:rPr lang="tr-TR" sz="2000" b="1" i="1" dirty="0">
                <a:latin typeface="Calibri" panose="020F0502020204030204" pitchFamily="34" charset="0"/>
                <a:cs typeface="Calibri" panose="020F0502020204030204" pitchFamily="34" charset="0"/>
              </a:rPr>
              <a:t>:</a:t>
            </a:r>
            <a:r>
              <a:rPr lang="tr-TR" sz="2000" dirty="0">
                <a:latin typeface="Calibri" panose="020F0502020204030204" pitchFamily="34" charset="0"/>
                <a:cs typeface="Calibri" panose="020F0502020204030204" pitchFamily="34" charset="0"/>
              </a:rPr>
              <a:t> </a:t>
            </a:r>
            <a:r>
              <a:rPr lang="tr-TR" sz="2000" i="1" dirty="0">
                <a:latin typeface="Calibri" panose="020F0502020204030204" pitchFamily="34" charset="0"/>
                <a:cs typeface="Calibri" panose="020F0502020204030204" pitchFamily="34" charset="0"/>
              </a:rPr>
              <a:t>“</a:t>
            </a:r>
            <a:r>
              <a:rPr lang="tr-TR" sz="2000" i="1" dirty="0" err="1">
                <a:latin typeface="Calibri" panose="020F0502020204030204" pitchFamily="34" charset="0"/>
                <a:cs typeface="Calibri" panose="020F0502020204030204" pitchFamily="34" charset="0"/>
              </a:rPr>
              <a:t>Maârif</a:t>
            </a:r>
            <a:r>
              <a:rPr lang="tr-TR" sz="2000" i="1" dirty="0">
                <a:latin typeface="Calibri" panose="020F0502020204030204" pitchFamily="34" charset="0"/>
                <a:cs typeface="Calibri" panose="020F0502020204030204" pitchFamily="34" charset="0"/>
              </a:rPr>
              <a:t> sistemi.” “Seçim sistemi.”</a:t>
            </a:r>
            <a:r>
              <a:rPr lang="tr-TR" sz="2000" dirty="0">
                <a:latin typeface="Calibri" panose="020F0502020204030204" pitchFamily="34" charset="0"/>
                <a:cs typeface="Calibri" panose="020F0502020204030204" pitchFamily="34" charset="0"/>
              </a:rPr>
              <a:t/>
            </a:r>
            <a:br>
              <a:rPr lang="tr-TR" sz="2000" dirty="0">
                <a:latin typeface="Calibri" panose="020F0502020204030204" pitchFamily="34" charset="0"/>
                <a:cs typeface="Calibri" panose="020F0502020204030204" pitchFamily="34" charset="0"/>
              </a:rPr>
            </a:br>
            <a:r>
              <a:rPr lang="tr-TR" sz="2000" b="1" dirty="0">
                <a:latin typeface="Calibri" panose="020F0502020204030204" pitchFamily="34" charset="0"/>
                <a:cs typeface="Calibri" panose="020F0502020204030204" pitchFamily="34" charset="0"/>
              </a:rPr>
              <a:t>5. </a:t>
            </a:r>
            <a:r>
              <a:rPr lang="tr-TR" sz="2000" dirty="0" err="1">
                <a:latin typeface="Calibri" panose="020F0502020204030204" pitchFamily="34" charset="0"/>
                <a:cs typeface="Calibri" panose="020F0502020204030204" pitchFamily="34" charset="0"/>
              </a:rPr>
              <a:t>Usûl</a:t>
            </a:r>
            <a:r>
              <a:rPr lang="tr-TR" sz="2000" dirty="0">
                <a:latin typeface="Calibri" panose="020F0502020204030204" pitchFamily="34" charset="0"/>
                <a:cs typeface="Calibri" panose="020F0502020204030204" pitchFamily="34" charset="0"/>
              </a:rPr>
              <a:t>, tarz, metot: </a:t>
            </a:r>
            <a:r>
              <a:rPr lang="tr-TR" sz="2000" i="1" dirty="0">
                <a:latin typeface="Calibri" panose="020F0502020204030204" pitchFamily="34" charset="0"/>
                <a:cs typeface="Calibri" panose="020F0502020204030204" pitchFamily="34" charset="0"/>
              </a:rPr>
              <a:t>Amerikalıların çalışma, yaşama, eğlenme ve dinlenme sistemlerini tasvip etmiyorum </a:t>
            </a:r>
            <a:r>
              <a:rPr lang="tr-TR" sz="2000" dirty="0">
                <a:latin typeface="Calibri" panose="020F0502020204030204" pitchFamily="34" charset="0"/>
                <a:cs typeface="Calibri" panose="020F0502020204030204" pitchFamily="34" charset="0"/>
              </a:rPr>
              <a:t>(Burhan Felek).</a:t>
            </a:r>
            <a:br>
              <a:rPr lang="tr-TR" sz="2000" dirty="0">
                <a:latin typeface="Calibri" panose="020F0502020204030204" pitchFamily="34" charset="0"/>
                <a:cs typeface="Calibri" panose="020F0502020204030204" pitchFamily="34" charset="0"/>
              </a:rPr>
            </a:br>
            <a:r>
              <a:rPr lang="tr-TR" sz="2000" b="1" dirty="0">
                <a:latin typeface="Calibri" panose="020F0502020204030204" pitchFamily="34" charset="0"/>
                <a:cs typeface="Calibri" panose="020F0502020204030204" pitchFamily="34" charset="0"/>
              </a:rPr>
              <a:t>6. </a:t>
            </a:r>
            <a:r>
              <a:rPr lang="tr-TR" sz="2000" dirty="0">
                <a:latin typeface="Calibri" panose="020F0502020204030204" pitchFamily="34" charset="0"/>
                <a:cs typeface="Calibri" panose="020F0502020204030204" pitchFamily="34" charset="0"/>
              </a:rPr>
              <a:t>Bir aracı, bir âleti meydana getiren mekanik parçaların </a:t>
            </a:r>
            <a:r>
              <a:rPr lang="tr-TR" sz="2000" dirty="0" err="1">
                <a:latin typeface="Calibri" panose="020F0502020204030204" pitchFamily="34" charset="0"/>
                <a:cs typeface="Calibri" panose="020F0502020204030204" pitchFamily="34" charset="0"/>
              </a:rPr>
              <a:t>tamâmı</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teçhîzat</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tertîbat</a:t>
            </a:r>
            <a:r>
              <a:rPr lang="tr-TR" sz="2000" dirty="0">
                <a:latin typeface="Calibri" panose="020F0502020204030204" pitchFamily="34" charset="0"/>
                <a:cs typeface="Calibri" panose="020F0502020204030204" pitchFamily="34" charset="0"/>
              </a:rPr>
              <a:t>, mekanizma: </a:t>
            </a:r>
            <a:r>
              <a:rPr lang="tr-TR" sz="2000" i="1" dirty="0">
                <a:latin typeface="Calibri" panose="020F0502020204030204" pitchFamily="34" charset="0"/>
                <a:cs typeface="Calibri" panose="020F0502020204030204" pitchFamily="34" charset="0"/>
              </a:rPr>
              <a:t>“Debriyaj sistemi.”</a:t>
            </a:r>
            <a:r>
              <a:rPr lang="tr-TR" sz="2000" dirty="0">
                <a:latin typeface="Calibri" panose="020F0502020204030204" pitchFamily="34" charset="0"/>
                <a:cs typeface="Calibri" panose="020F0502020204030204" pitchFamily="34" charset="0"/>
              </a:rPr>
              <a:t/>
            </a:r>
            <a:br>
              <a:rPr lang="tr-TR" sz="2000" dirty="0">
                <a:latin typeface="Calibri" panose="020F0502020204030204" pitchFamily="34" charset="0"/>
                <a:cs typeface="Calibri" panose="020F0502020204030204" pitchFamily="34" charset="0"/>
              </a:rPr>
            </a:br>
            <a:r>
              <a:rPr lang="tr-TR" sz="2000" b="1" dirty="0">
                <a:latin typeface="Calibri" panose="020F0502020204030204" pitchFamily="34" charset="0"/>
                <a:cs typeface="Calibri" panose="020F0502020204030204" pitchFamily="34" charset="0"/>
              </a:rPr>
              <a:t>7. </a:t>
            </a:r>
            <a:r>
              <a:rPr lang="tr-TR" sz="2000" dirty="0">
                <a:latin typeface="Calibri" panose="020F0502020204030204" pitchFamily="34" charset="0"/>
                <a:cs typeface="Calibri" panose="020F0502020204030204" pitchFamily="34" charset="0"/>
              </a:rPr>
              <a:t>Tip, model: </a:t>
            </a:r>
            <a:endParaRPr lang="tr-TR" sz="2000" dirty="0" smtClean="0">
              <a:latin typeface="Calibri" panose="020F0502020204030204" pitchFamily="34" charset="0"/>
              <a:cs typeface="Calibri" panose="020F0502020204030204" pitchFamily="34" charset="0"/>
            </a:endParaRPr>
          </a:p>
          <a:p>
            <a:pPr algn="ctr" eaLnBrk="1" hangingPunct="1">
              <a:spcBef>
                <a:spcPts val="0"/>
              </a:spcBef>
              <a:spcAft>
                <a:spcPts val="0"/>
              </a:spcAft>
              <a:defRPr/>
            </a:pPr>
            <a:r>
              <a:rPr lang="tr-TR" altLang="tr-TR" sz="1600" i="1" dirty="0" smtClean="0">
                <a:latin typeface="Calibri" panose="020F0502020204030204" pitchFamily="34" charset="0"/>
                <a:cs typeface="Calibri" panose="020F0502020204030204" pitchFamily="34" charset="0"/>
              </a:rPr>
              <a:t>Kaynak: https</a:t>
            </a:r>
            <a:r>
              <a:rPr lang="tr-TR" altLang="tr-TR" sz="1600" i="1" dirty="0">
                <a:latin typeface="Calibri" panose="020F0502020204030204" pitchFamily="34" charset="0"/>
                <a:cs typeface="Calibri" panose="020F0502020204030204" pitchFamily="34" charset="0"/>
              </a:rPr>
              <a:t>://lugatim.com</a:t>
            </a:r>
            <a:r>
              <a:rPr lang="tr-TR" altLang="tr-TR" sz="1600" i="1" dirty="0" smtClean="0">
                <a:latin typeface="Calibri" panose="020F0502020204030204" pitchFamily="34" charset="0"/>
                <a:cs typeface="Calibri" panose="020F0502020204030204" pitchFamily="34" charset="0"/>
              </a:rPr>
              <a:t>/</a:t>
            </a:r>
            <a:endParaRPr lang="tr-TR" altLang="tr-TR" sz="16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8037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98658">
                                            <p:txEl>
                                              <p:pRg st="0" end="0"/>
                                            </p:txEl>
                                          </p:spTgt>
                                        </p:tgtEl>
                                        <p:attrNameLst>
                                          <p:attrName>style.visibility</p:attrName>
                                        </p:attrNameLst>
                                      </p:cBhvr>
                                      <p:to>
                                        <p:strVal val="visible"/>
                                      </p:to>
                                    </p:set>
                                    <p:animEffect transition="in" filter="strips(downRight)">
                                      <p:cBhvr>
                                        <p:cTn id="7" dur="500"/>
                                        <p:tgtEl>
                                          <p:spTgt spid="1986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98658">
                                            <p:txEl>
                                              <p:pRg st="1" end="1"/>
                                            </p:txEl>
                                          </p:spTgt>
                                        </p:tgtEl>
                                        <p:attrNameLst>
                                          <p:attrName>style.visibility</p:attrName>
                                        </p:attrNameLst>
                                      </p:cBhvr>
                                      <p:to>
                                        <p:strVal val="visible"/>
                                      </p:to>
                                    </p:set>
                                    <p:animEffect transition="in" filter="strips(downRight)">
                                      <p:cBhvr>
                                        <p:cTn id="12" dur="500"/>
                                        <p:tgtEl>
                                          <p:spTgt spid="1986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98658">
                                            <p:txEl>
                                              <p:pRg st="2" end="2"/>
                                            </p:txEl>
                                          </p:spTgt>
                                        </p:tgtEl>
                                        <p:attrNameLst>
                                          <p:attrName>style.visibility</p:attrName>
                                        </p:attrNameLst>
                                      </p:cBhvr>
                                      <p:to>
                                        <p:strVal val="visible"/>
                                      </p:to>
                                    </p:set>
                                    <p:animEffect transition="in" filter="strips(downRight)">
                                      <p:cBhvr>
                                        <p:cTn id="17" dur="500"/>
                                        <p:tgtEl>
                                          <p:spTgt spid="1986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95536" y="1745186"/>
            <a:ext cx="8352928" cy="452431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tr-TR" sz="2800" b="1" dirty="0">
                <a:latin typeface="Calibri" panose="020F0502020204030204" pitchFamily="34" charset="0"/>
                <a:cs typeface="Calibri" panose="020F0502020204030204" pitchFamily="34" charset="0"/>
              </a:rPr>
              <a:t>1980’LER… </a:t>
            </a:r>
          </a:p>
          <a:p>
            <a:pPr marL="285750" indent="-285750" algn="just">
              <a:buFont typeface="Arial" panose="020B0604020202020204" pitchFamily="34" charset="0"/>
              <a:buChar char="•"/>
            </a:pPr>
            <a:r>
              <a:rPr lang="tr-TR" sz="2000" dirty="0">
                <a:latin typeface="Calibri" panose="020F0502020204030204" pitchFamily="34" charset="0"/>
                <a:cs typeface="Calibri" panose="020F0502020204030204" pitchFamily="34" charset="0"/>
              </a:rPr>
              <a:t>Dünyanın hızla </a:t>
            </a:r>
            <a:r>
              <a:rPr lang="tr-TR" sz="2000" b="1" dirty="0">
                <a:latin typeface="Calibri" panose="020F0502020204030204" pitchFamily="34" charset="0"/>
                <a:cs typeface="Calibri" panose="020F0502020204030204" pitchFamily="34" charset="0"/>
              </a:rPr>
              <a:t>küreselleşme trendi</a:t>
            </a:r>
            <a:r>
              <a:rPr lang="tr-TR" sz="2000" dirty="0">
                <a:latin typeface="Calibri" panose="020F0502020204030204" pitchFamily="34" charset="0"/>
                <a:cs typeface="Calibri" panose="020F0502020204030204" pitchFamily="34" charset="0"/>
              </a:rPr>
              <a:t>ne girdiği, </a:t>
            </a:r>
            <a:r>
              <a:rPr lang="tr-TR" sz="2000" dirty="0" err="1">
                <a:latin typeface="Calibri" panose="020F0502020204030204" pitchFamily="34" charset="0"/>
                <a:cs typeface="Calibri" panose="020F0502020204030204" pitchFamily="34" charset="0"/>
              </a:rPr>
              <a:t>neo</a:t>
            </a:r>
            <a:r>
              <a:rPr lang="tr-TR" sz="2000" dirty="0">
                <a:latin typeface="Calibri" panose="020F0502020204030204" pitchFamily="34" charset="0"/>
                <a:cs typeface="Calibri" panose="020F0502020204030204" pitchFamily="34" charset="0"/>
              </a:rPr>
              <a:t>-liberal politikaların genel kabul gördüğü ve değişimin şiddetli bir şekilde yaşandığı yıllardır. </a:t>
            </a:r>
          </a:p>
          <a:p>
            <a:pPr marL="285750" indent="-285750" algn="just">
              <a:buFont typeface="Arial" panose="020B0604020202020204" pitchFamily="34" charset="0"/>
              <a:buChar char="•"/>
            </a:pPr>
            <a:r>
              <a:rPr lang="tr-TR" sz="2000" dirty="0">
                <a:solidFill>
                  <a:srgbClr val="FF0000"/>
                </a:solidFill>
                <a:latin typeface="Calibri" panose="020F0502020204030204" pitchFamily="34" charset="0"/>
                <a:cs typeface="Calibri" panose="020F0502020204030204" pitchFamily="34" charset="0"/>
              </a:rPr>
              <a:t>Dünya bu dönemde rekabet kavramı ile tanıştı. “</a:t>
            </a:r>
            <a:r>
              <a:rPr lang="tr-TR" sz="2000" b="1" dirty="0">
                <a:solidFill>
                  <a:srgbClr val="FF0000"/>
                </a:solidFill>
                <a:latin typeface="Calibri" panose="020F0502020204030204" pitchFamily="34" charset="0"/>
                <a:cs typeface="Calibri" panose="020F0502020204030204" pitchFamily="34" charset="0"/>
              </a:rPr>
              <a:t>Rekabet avantajı</a:t>
            </a:r>
            <a:r>
              <a:rPr lang="tr-TR" sz="2000" dirty="0">
                <a:solidFill>
                  <a:srgbClr val="FF0000"/>
                </a:solidFill>
                <a:latin typeface="Calibri" panose="020F0502020204030204" pitchFamily="34" charset="0"/>
                <a:cs typeface="Calibri" panose="020F0502020204030204" pitchFamily="34" charset="0"/>
              </a:rPr>
              <a:t>” kavramının şirketler için hayati önem ve öncelik kazandığı bir dönem olmuştur.</a:t>
            </a:r>
          </a:p>
          <a:p>
            <a:pPr marL="285750" indent="-285750" algn="just">
              <a:buFont typeface="Arial" panose="020B0604020202020204" pitchFamily="34" charset="0"/>
              <a:buChar char="•"/>
            </a:pPr>
            <a:r>
              <a:rPr lang="tr-TR" sz="2000" b="1" i="1" dirty="0">
                <a:solidFill>
                  <a:srgbClr val="FF0000"/>
                </a:solidFill>
                <a:latin typeface="Calibri" panose="020F0502020204030204" pitchFamily="34" charset="0"/>
                <a:cs typeface="Calibri" panose="020F0502020204030204" pitchFamily="34" charset="0"/>
              </a:rPr>
              <a:t>Toplam Kalite Yönetimi, </a:t>
            </a:r>
            <a:r>
              <a:rPr lang="tr-TR" sz="2000" b="1" i="1" dirty="0" err="1">
                <a:solidFill>
                  <a:srgbClr val="FF0000"/>
                </a:solidFill>
                <a:latin typeface="Calibri" panose="020F0502020204030204" pitchFamily="34" charset="0"/>
                <a:cs typeface="Calibri" panose="020F0502020204030204" pitchFamily="34" charset="0"/>
              </a:rPr>
              <a:t>Six</a:t>
            </a:r>
            <a:r>
              <a:rPr lang="tr-TR" sz="2000" b="1" i="1" dirty="0">
                <a:solidFill>
                  <a:srgbClr val="FF0000"/>
                </a:solidFill>
                <a:latin typeface="Calibri" panose="020F0502020204030204" pitchFamily="34" charset="0"/>
                <a:cs typeface="Calibri" panose="020F0502020204030204" pitchFamily="34" charset="0"/>
              </a:rPr>
              <a:t> </a:t>
            </a:r>
            <a:r>
              <a:rPr lang="tr-TR" sz="2000" b="1" i="1" dirty="0" err="1">
                <a:solidFill>
                  <a:srgbClr val="FF0000"/>
                </a:solidFill>
                <a:latin typeface="Calibri" panose="020F0502020204030204" pitchFamily="34" charset="0"/>
                <a:cs typeface="Calibri" panose="020F0502020204030204" pitchFamily="34" charset="0"/>
              </a:rPr>
              <a:t>Sigma</a:t>
            </a:r>
            <a:r>
              <a:rPr lang="tr-TR" sz="2000" b="1" i="1" dirty="0">
                <a:solidFill>
                  <a:srgbClr val="FF0000"/>
                </a:solidFill>
                <a:latin typeface="Calibri" panose="020F0502020204030204" pitchFamily="34" charset="0"/>
                <a:cs typeface="Calibri" panose="020F0502020204030204" pitchFamily="34" charset="0"/>
              </a:rPr>
              <a:t>, Yalın Üretim </a:t>
            </a:r>
            <a:r>
              <a:rPr lang="tr-TR" sz="2000" dirty="0">
                <a:latin typeface="Calibri" panose="020F0502020204030204" pitchFamily="34" charset="0"/>
                <a:cs typeface="Calibri" panose="020F0502020204030204" pitchFamily="34" charset="0"/>
              </a:rPr>
              <a:t>gibi süreç bazlı istatistiksel ölçüm, değerlendirme ve iyileştirme araçları ön plana çıkmıştır. </a:t>
            </a:r>
          </a:p>
          <a:p>
            <a:pPr marL="285750" indent="-285750" algn="just">
              <a:buFont typeface="Arial" panose="020B0604020202020204" pitchFamily="34" charset="0"/>
              <a:buChar char="•"/>
            </a:pPr>
            <a:r>
              <a:rPr lang="tr-TR" sz="2000" dirty="0">
                <a:solidFill>
                  <a:schemeClr val="tx1"/>
                </a:solidFill>
                <a:latin typeface="Calibri" panose="020F0502020204030204" pitchFamily="34" charset="0"/>
                <a:cs typeface="Calibri" panose="020F0502020204030204" pitchFamily="34" charset="0"/>
              </a:rPr>
              <a:t>Çalışanların özellikle geri bildirim ve önerilerine önem verilmekle birlikte, kararların tıpkı geçmiş 70 senede olduğu gibi üstten alta verildiği bir dönemdir. </a:t>
            </a:r>
          </a:p>
          <a:p>
            <a:pPr marL="285750" indent="-285750" algn="just">
              <a:buFont typeface="Arial" panose="020B0604020202020204" pitchFamily="34" charset="0"/>
              <a:buChar char="•"/>
            </a:pPr>
            <a:r>
              <a:rPr lang="tr-TR" sz="2000" dirty="0">
                <a:latin typeface="Calibri" panose="020F0502020204030204" pitchFamily="34" charset="0"/>
                <a:cs typeface="Calibri" panose="020F0502020204030204" pitchFamily="34" charset="0"/>
              </a:rPr>
              <a:t>Hedeflerle yönetimden vaz geçilmemişti ve TKY yaklaşımları ile harmanlanan </a:t>
            </a:r>
            <a:r>
              <a:rPr lang="tr-TR" sz="2000" b="1" dirty="0">
                <a:latin typeface="Calibri" panose="020F0502020204030204" pitchFamily="34" charset="0"/>
                <a:cs typeface="Calibri" panose="020F0502020204030204" pitchFamily="34" charset="0"/>
              </a:rPr>
              <a:t>hedeflerle yönetim yaklaşımı</a:t>
            </a:r>
            <a:r>
              <a:rPr lang="tr-TR" sz="2000" dirty="0">
                <a:latin typeface="Calibri" panose="020F0502020204030204" pitchFamily="34" charset="0"/>
                <a:cs typeface="Calibri" panose="020F0502020204030204" pitchFamily="34" charset="0"/>
              </a:rPr>
              <a:t>, </a:t>
            </a:r>
            <a:r>
              <a:rPr lang="tr-TR" sz="2000" b="1" dirty="0">
                <a:latin typeface="Calibri" panose="020F0502020204030204" pitchFamily="34" charset="0"/>
                <a:cs typeface="Calibri" panose="020F0502020204030204" pitchFamily="34" charset="0"/>
              </a:rPr>
              <a:t>süreç ve insan kaynaklarının yönetim ve kontrolü</a:t>
            </a:r>
            <a:r>
              <a:rPr lang="tr-TR" sz="2000" dirty="0">
                <a:latin typeface="Calibri" panose="020F0502020204030204" pitchFamily="34" charset="0"/>
                <a:cs typeface="Calibri" panose="020F0502020204030204" pitchFamily="34" charset="0"/>
              </a:rPr>
              <a:t>nde ana unsur olmuştur.</a:t>
            </a:r>
          </a:p>
        </p:txBody>
      </p:sp>
      <p:sp>
        <p:nvSpPr>
          <p:cNvPr id="7" name="Başlık 1">
            <a:extLst>
              <a:ext uri="{FF2B5EF4-FFF2-40B4-BE49-F238E27FC236}">
                <a16:creationId xmlns:a16="http://schemas.microsoft.com/office/drawing/2014/main" id="{37E36172-13B2-49B8-9BFB-8EA2C4F4417B}"/>
              </a:ext>
            </a:extLst>
          </p:cNvPr>
          <p:cNvSpPr>
            <a:spLocks noGrp="1"/>
          </p:cNvSpPr>
          <p:nvPr>
            <p:ph type="title"/>
          </p:nvPr>
        </p:nvSpPr>
        <p:spPr>
          <a:xfrm>
            <a:off x="395536" y="696625"/>
            <a:ext cx="8352928" cy="1143000"/>
          </a:xfrm>
        </p:spPr>
        <p:txBody>
          <a:bodyPr>
            <a:noAutofit/>
          </a:bodyPr>
          <a:lstStyle/>
          <a:p>
            <a:pPr algn="ctr"/>
            <a:r>
              <a:rPr lang="tr-TR" sz="3200" b="1" dirty="0">
                <a:solidFill>
                  <a:srgbClr val="C00000"/>
                </a:solidFill>
                <a:latin typeface="Calibri" panose="020F0502020204030204" pitchFamily="34" charset="0"/>
                <a:cs typeface="Calibri" panose="020F0502020204030204" pitchFamily="34" charset="0"/>
              </a:rPr>
              <a:t>YÖNETİM ANLAYIŞININ DEĞİŞİMİ</a:t>
            </a:r>
            <a:r>
              <a:rPr lang="tr-TR" sz="3200" dirty="0">
                <a:solidFill>
                  <a:srgbClr val="C00000"/>
                </a:solidFill>
                <a:latin typeface="Calibri" panose="020F0502020204030204" pitchFamily="34" charset="0"/>
                <a:cs typeface="Calibri" panose="020F0502020204030204" pitchFamily="34" charset="0"/>
              </a:rPr>
              <a:t/>
            </a:r>
            <a:br>
              <a:rPr lang="tr-TR" sz="3200" dirty="0">
                <a:solidFill>
                  <a:srgbClr val="C00000"/>
                </a:solidFill>
                <a:latin typeface="Calibri" panose="020F0502020204030204" pitchFamily="34" charset="0"/>
                <a:cs typeface="Calibri" panose="020F0502020204030204" pitchFamily="34" charset="0"/>
              </a:rPr>
            </a:br>
            <a:r>
              <a:rPr lang="tr-TR" sz="2400" b="1" i="1" dirty="0">
                <a:solidFill>
                  <a:srgbClr val="C00000"/>
                </a:solidFill>
                <a:latin typeface="Calibri" panose="020F0502020204030204" pitchFamily="34" charset="0"/>
                <a:cs typeface="Calibri" panose="020F0502020204030204" pitchFamily="34" charset="0"/>
              </a:rPr>
              <a:t>1900′lerin Başından Günümüze Yönetim Model ve Araçları</a:t>
            </a:r>
          </a:p>
        </p:txBody>
      </p:sp>
    </p:spTree>
    <p:extLst>
      <p:ext uri="{BB962C8B-B14F-4D97-AF65-F5344CB8AC3E}">
        <p14:creationId xmlns:p14="http://schemas.microsoft.com/office/powerpoint/2010/main" val="13084349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93293" y="2257975"/>
            <a:ext cx="8219076" cy="421653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tr-TR" sz="2800" b="1" dirty="0">
                <a:latin typeface="Calibri" panose="020F0502020204030204" pitchFamily="34" charset="0"/>
                <a:cs typeface="Calibri" panose="020F0502020204030204" pitchFamily="34" charset="0"/>
              </a:rPr>
              <a:t>1990’LI YILLAR… </a:t>
            </a:r>
          </a:p>
          <a:p>
            <a:pPr marL="285750" indent="-285750" algn="just">
              <a:buFont typeface="Arial" panose="020B0604020202020204" pitchFamily="34" charset="0"/>
              <a:buChar char="•"/>
            </a:pPr>
            <a:r>
              <a:rPr lang="tr-TR" sz="2000" b="1" dirty="0">
                <a:latin typeface="Calibri" panose="020F0502020204030204" pitchFamily="34" charset="0"/>
                <a:cs typeface="Calibri" panose="020F0502020204030204" pitchFamily="34" charset="0"/>
              </a:rPr>
              <a:t>TKY, </a:t>
            </a:r>
            <a:r>
              <a:rPr lang="tr-TR" sz="2000" b="1" dirty="0" err="1">
                <a:latin typeface="Calibri" panose="020F0502020204030204" pitchFamily="34" charset="0"/>
                <a:cs typeface="Calibri" panose="020F0502020204030204" pitchFamily="34" charset="0"/>
              </a:rPr>
              <a:t>Six</a:t>
            </a:r>
            <a:r>
              <a:rPr lang="tr-TR" sz="2000" b="1" dirty="0">
                <a:latin typeface="Calibri" panose="020F0502020204030204" pitchFamily="34" charset="0"/>
                <a:cs typeface="Calibri" panose="020F0502020204030204" pitchFamily="34" charset="0"/>
              </a:rPr>
              <a:t> </a:t>
            </a:r>
            <a:r>
              <a:rPr lang="tr-TR" sz="2000" b="1" dirty="0" err="1">
                <a:latin typeface="Calibri" panose="020F0502020204030204" pitchFamily="34" charset="0"/>
                <a:cs typeface="Calibri" panose="020F0502020204030204" pitchFamily="34" charset="0"/>
              </a:rPr>
              <a:t>Sigma</a:t>
            </a:r>
            <a:r>
              <a:rPr lang="tr-TR" sz="2000" b="1" dirty="0">
                <a:latin typeface="Calibri" panose="020F0502020204030204" pitchFamily="34" charset="0"/>
                <a:cs typeface="Calibri" panose="020F0502020204030204" pitchFamily="34" charset="0"/>
              </a:rPr>
              <a:t>, Yalın Üretim</a:t>
            </a:r>
            <a:r>
              <a:rPr lang="tr-TR" sz="2000" dirty="0">
                <a:latin typeface="Calibri" panose="020F0502020204030204" pitchFamily="34" charset="0"/>
                <a:cs typeface="Calibri" panose="020F0502020204030204" pitchFamily="34" charset="0"/>
              </a:rPr>
              <a:t> kavramlarının önemini koruduğu yıllar oldu. </a:t>
            </a:r>
          </a:p>
          <a:p>
            <a:pPr marL="285750" indent="-285750" algn="just">
              <a:buFont typeface="Arial" panose="020B0604020202020204" pitchFamily="34" charset="0"/>
              <a:buChar char="•"/>
            </a:pPr>
            <a:r>
              <a:rPr lang="tr-TR" sz="2000" dirty="0">
                <a:solidFill>
                  <a:srgbClr val="0070C0"/>
                </a:solidFill>
                <a:latin typeface="Calibri" panose="020F0502020204030204" pitchFamily="34" charset="0"/>
                <a:cs typeface="Calibri" panose="020F0502020204030204" pitchFamily="34" charset="0"/>
              </a:rPr>
              <a:t>Kalite, artık oyunun normal kabul edilen bir koşulu olmuştur. Kalite artık farklılaştıran bir rekabet avantajı değil, beklenen bir standart haline dönüşmüştür. </a:t>
            </a:r>
          </a:p>
          <a:p>
            <a:pPr marL="285750" indent="-285750" algn="just">
              <a:buFont typeface="Arial" panose="020B0604020202020204" pitchFamily="34" charset="0"/>
              <a:buChar char="•"/>
            </a:pPr>
            <a:r>
              <a:rPr lang="tr-TR" sz="2000" dirty="0">
                <a:latin typeface="Calibri" panose="020F0502020204030204" pitchFamily="34" charset="0"/>
                <a:cs typeface="Calibri" panose="020F0502020204030204" pitchFamily="34" charset="0"/>
              </a:rPr>
              <a:t>2 temel alanda gelişme sağlanmıştır: </a:t>
            </a:r>
            <a:r>
              <a:rPr lang="tr-TR" sz="2000" i="1" dirty="0">
                <a:latin typeface="Calibri" panose="020F0502020204030204" pitchFamily="34" charset="0"/>
                <a:cs typeface="Calibri" panose="020F0502020204030204" pitchFamily="34" charset="0"/>
              </a:rPr>
              <a:t>Birincisi, </a:t>
            </a:r>
            <a:r>
              <a:rPr lang="tr-TR" sz="2000" b="1" i="1" dirty="0">
                <a:latin typeface="Calibri" panose="020F0502020204030204" pitchFamily="34" charset="0"/>
                <a:cs typeface="Calibri" panose="020F0502020204030204" pitchFamily="34" charset="0"/>
              </a:rPr>
              <a:t>Stratejik Yönetim </a:t>
            </a:r>
            <a:r>
              <a:rPr lang="tr-TR" sz="2000" i="1" dirty="0">
                <a:latin typeface="Calibri" panose="020F0502020204030204" pitchFamily="34" charset="0"/>
                <a:cs typeface="Calibri" panose="020F0502020204030204" pitchFamily="34" charset="0"/>
              </a:rPr>
              <a:t>alanında, </a:t>
            </a:r>
            <a:r>
              <a:rPr lang="tr-TR" sz="2000" b="1" i="1" dirty="0">
                <a:latin typeface="Calibri" panose="020F0502020204030204" pitchFamily="34" charset="0"/>
                <a:cs typeface="Calibri" panose="020F0502020204030204" pitchFamily="34" charset="0"/>
              </a:rPr>
              <a:t>Strateji Haritaları ve </a:t>
            </a:r>
            <a:r>
              <a:rPr lang="tr-TR" sz="2000" b="1" i="1" dirty="0" err="1">
                <a:latin typeface="Calibri" panose="020F0502020204030204" pitchFamily="34" charset="0"/>
                <a:cs typeface="Calibri" panose="020F0502020204030204" pitchFamily="34" charset="0"/>
              </a:rPr>
              <a:t>Balanced</a:t>
            </a:r>
            <a:r>
              <a:rPr lang="tr-TR" sz="2000" b="1" i="1" dirty="0">
                <a:latin typeface="Calibri" panose="020F0502020204030204" pitchFamily="34" charset="0"/>
                <a:cs typeface="Calibri" panose="020F0502020204030204" pitchFamily="34" charset="0"/>
              </a:rPr>
              <a:t> </a:t>
            </a:r>
            <a:r>
              <a:rPr lang="tr-TR" sz="2000" b="1" i="1" dirty="0" err="1">
                <a:latin typeface="Calibri" panose="020F0502020204030204" pitchFamily="34" charset="0"/>
                <a:cs typeface="Calibri" panose="020F0502020204030204" pitchFamily="34" charset="0"/>
              </a:rPr>
              <a:t>Scorecard</a:t>
            </a:r>
            <a:r>
              <a:rPr lang="tr-TR" sz="2000" b="1" i="1" dirty="0">
                <a:latin typeface="Calibri" panose="020F0502020204030204" pitchFamily="34" charset="0"/>
                <a:cs typeface="Calibri" panose="020F0502020204030204" pitchFamily="34" charset="0"/>
              </a:rPr>
              <a:t>. İkincisi </a:t>
            </a:r>
            <a:r>
              <a:rPr lang="tr-TR" sz="2000" b="1" i="1" dirty="0" err="1">
                <a:latin typeface="Calibri" panose="020F0502020204030204" pitchFamily="34" charset="0"/>
                <a:cs typeface="Calibri" panose="020F0502020204030204" pitchFamily="34" charset="0"/>
              </a:rPr>
              <a:t>Operasyonel</a:t>
            </a:r>
            <a:r>
              <a:rPr lang="tr-TR" sz="2000" b="1" i="1" dirty="0">
                <a:latin typeface="Calibri" panose="020F0502020204030204" pitchFamily="34" charset="0"/>
                <a:cs typeface="Calibri" panose="020F0502020204030204" pitchFamily="34" charset="0"/>
              </a:rPr>
              <a:t> Yönetim </a:t>
            </a:r>
            <a:r>
              <a:rPr lang="tr-TR" sz="2000" i="1" dirty="0">
                <a:latin typeface="Calibri" panose="020F0502020204030204" pitchFamily="34" charset="0"/>
                <a:cs typeface="Calibri" panose="020F0502020204030204" pitchFamily="34" charset="0"/>
              </a:rPr>
              <a:t>tarafında</a:t>
            </a:r>
            <a:r>
              <a:rPr lang="tr-TR" sz="2000" b="1" i="1" dirty="0">
                <a:latin typeface="Calibri" panose="020F0502020204030204" pitchFamily="34" charset="0"/>
                <a:cs typeface="Calibri" panose="020F0502020204030204" pitchFamily="34" charset="0"/>
              </a:rPr>
              <a:t>, İş Süreçleri İyileştirme (BPI), İş Süreçleri Yeniden Yapılandırma (BPR), Benchmarking (Kıyaslama) ve Süreç Optimizasyonu </a:t>
            </a:r>
            <a:r>
              <a:rPr lang="tr-TR" sz="2000" i="1" dirty="0">
                <a:latin typeface="Calibri" panose="020F0502020204030204" pitchFamily="34" charset="0"/>
                <a:cs typeface="Calibri" panose="020F0502020204030204" pitchFamily="34" charset="0"/>
              </a:rPr>
              <a:t>misyonu </a:t>
            </a:r>
          </a:p>
          <a:p>
            <a:pPr marL="285750" indent="-285750" algn="just">
              <a:buFont typeface="Arial" panose="020B0604020202020204" pitchFamily="34" charset="0"/>
              <a:buChar char="•"/>
            </a:pPr>
            <a:r>
              <a:rPr lang="tr-TR" sz="2000" dirty="0">
                <a:solidFill>
                  <a:srgbClr val="0070C0"/>
                </a:solidFill>
                <a:latin typeface="Calibri" panose="020F0502020204030204" pitchFamily="34" charset="0"/>
                <a:cs typeface="Calibri" panose="020F0502020204030204" pitchFamily="34" charset="0"/>
              </a:rPr>
              <a:t>Kurumlar ilk defa bu dönemde her </a:t>
            </a:r>
            <a:r>
              <a:rPr lang="tr-TR" sz="2000" dirty="0" err="1">
                <a:solidFill>
                  <a:srgbClr val="0070C0"/>
                </a:solidFill>
                <a:latin typeface="Calibri" panose="020F0502020204030204" pitchFamily="34" charset="0"/>
                <a:cs typeface="Calibri" panose="020F0502020204030204" pitchFamily="34" charset="0"/>
              </a:rPr>
              <a:t>organizasyonel</a:t>
            </a:r>
            <a:r>
              <a:rPr lang="tr-TR" sz="2000" dirty="0">
                <a:solidFill>
                  <a:srgbClr val="0070C0"/>
                </a:solidFill>
                <a:latin typeface="Calibri" panose="020F0502020204030204" pitchFamily="34" charset="0"/>
                <a:cs typeface="Calibri" panose="020F0502020204030204" pitchFamily="34" charset="0"/>
              </a:rPr>
              <a:t> seviye için gelişmiş farklı ancak birbirleri ile ilişkili araçlar kullanılmaya başlandı. </a:t>
            </a:r>
          </a:p>
          <a:p>
            <a:pPr marL="285750" indent="-285750" algn="just">
              <a:buFont typeface="Arial" panose="020B0604020202020204" pitchFamily="34" charset="0"/>
              <a:buChar char="•"/>
            </a:pPr>
            <a:r>
              <a:rPr lang="tr-TR" sz="2000" b="1" dirty="0">
                <a:latin typeface="Calibri" panose="020F0502020204030204" pitchFamily="34" charset="0"/>
                <a:cs typeface="Calibri" panose="020F0502020204030204" pitchFamily="34" charset="0"/>
              </a:rPr>
              <a:t>Örgütsel değişim, küçülme, yeniden yapılandırma </a:t>
            </a:r>
            <a:r>
              <a:rPr lang="tr-TR" sz="2000" dirty="0">
                <a:latin typeface="Calibri" panose="020F0502020204030204" pitchFamily="34" charset="0"/>
                <a:cs typeface="Calibri" panose="020F0502020204030204" pitchFamily="34" charset="0"/>
              </a:rPr>
              <a:t>son derece popüler uygulamalar olmuştur.</a:t>
            </a:r>
          </a:p>
        </p:txBody>
      </p:sp>
      <p:sp>
        <p:nvSpPr>
          <p:cNvPr id="7" name="Başlık 1">
            <a:extLst>
              <a:ext uri="{FF2B5EF4-FFF2-40B4-BE49-F238E27FC236}">
                <a16:creationId xmlns:a16="http://schemas.microsoft.com/office/drawing/2014/main" id="{714E2F6B-991F-454F-8AE2-684FC7DBE23E}"/>
              </a:ext>
            </a:extLst>
          </p:cNvPr>
          <p:cNvSpPr>
            <a:spLocks noGrp="1"/>
          </p:cNvSpPr>
          <p:nvPr>
            <p:ph type="title"/>
          </p:nvPr>
        </p:nvSpPr>
        <p:spPr>
          <a:xfrm>
            <a:off x="493292" y="957873"/>
            <a:ext cx="8219077" cy="1143000"/>
          </a:xfrm>
        </p:spPr>
        <p:txBody>
          <a:bodyPr>
            <a:noAutofit/>
          </a:bodyPr>
          <a:lstStyle/>
          <a:p>
            <a:pPr algn="ctr"/>
            <a:r>
              <a:rPr lang="tr-TR" sz="3200" b="1" dirty="0">
                <a:solidFill>
                  <a:srgbClr val="C00000"/>
                </a:solidFill>
                <a:latin typeface="Calibri" panose="020F0502020204030204" pitchFamily="34" charset="0"/>
                <a:cs typeface="Calibri" panose="020F0502020204030204" pitchFamily="34" charset="0"/>
              </a:rPr>
              <a:t>YÖNETİM ANLAYIŞININ DEĞİŞİMİ</a:t>
            </a:r>
            <a:r>
              <a:rPr lang="tr-TR" sz="3200" dirty="0">
                <a:solidFill>
                  <a:srgbClr val="C00000"/>
                </a:solidFill>
                <a:latin typeface="Calibri" panose="020F0502020204030204" pitchFamily="34" charset="0"/>
                <a:cs typeface="Calibri" panose="020F0502020204030204" pitchFamily="34" charset="0"/>
              </a:rPr>
              <a:t/>
            </a:r>
            <a:br>
              <a:rPr lang="tr-TR" sz="3200" dirty="0">
                <a:solidFill>
                  <a:srgbClr val="C00000"/>
                </a:solidFill>
                <a:latin typeface="Calibri" panose="020F0502020204030204" pitchFamily="34" charset="0"/>
                <a:cs typeface="Calibri" panose="020F0502020204030204" pitchFamily="34" charset="0"/>
              </a:rPr>
            </a:br>
            <a:r>
              <a:rPr lang="tr-TR" sz="2400" b="1" i="1" dirty="0">
                <a:solidFill>
                  <a:srgbClr val="C00000"/>
                </a:solidFill>
                <a:latin typeface="Calibri" panose="020F0502020204030204" pitchFamily="34" charset="0"/>
                <a:cs typeface="Calibri" panose="020F0502020204030204" pitchFamily="34" charset="0"/>
              </a:rPr>
              <a:t>1900′lerin Başından Günümüze Yönetim Model ve Araçları</a:t>
            </a:r>
          </a:p>
        </p:txBody>
      </p:sp>
    </p:spTree>
    <p:extLst>
      <p:ext uri="{BB962C8B-B14F-4D97-AF65-F5344CB8AC3E}">
        <p14:creationId xmlns:p14="http://schemas.microsoft.com/office/powerpoint/2010/main" val="28247687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09314" y="2190073"/>
            <a:ext cx="8025064" cy="433965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tr-TR" sz="2400" b="1" dirty="0">
                <a:latin typeface="Calibri" panose="020F0502020204030204" pitchFamily="34" charset="0"/>
                <a:cs typeface="Calibri" panose="020F0502020204030204" pitchFamily="34" charset="0"/>
              </a:rPr>
              <a:t>2000’Lİ YILLARIN İLK 10 SENESİ…</a:t>
            </a:r>
          </a:p>
          <a:p>
            <a:pPr marL="285750" indent="-285750" algn="just">
              <a:buFont typeface="Arial" panose="020B0604020202020204" pitchFamily="34" charset="0"/>
              <a:buChar char="•"/>
            </a:pPr>
            <a:r>
              <a:rPr lang="tr-TR" sz="2100" dirty="0">
                <a:latin typeface="Calibri" panose="020F0502020204030204" pitchFamily="34" charset="0"/>
                <a:cs typeface="Calibri" panose="020F0502020204030204" pitchFamily="34" charset="0"/>
              </a:rPr>
              <a:t>Dünyadaki değişim hızının bir önceki 10 seneyi, 5’e katladığı yıllar oldu. </a:t>
            </a:r>
          </a:p>
          <a:p>
            <a:pPr marL="285750" indent="-285750" algn="just">
              <a:buFont typeface="Arial" panose="020B0604020202020204" pitchFamily="34" charset="0"/>
              <a:buChar char="•"/>
            </a:pPr>
            <a:r>
              <a:rPr lang="tr-TR" sz="2100" dirty="0">
                <a:solidFill>
                  <a:srgbClr val="0070C0"/>
                </a:solidFill>
                <a:latin typeface="Calibri" panose="020F0502020204030204" pitchFamily="34" charset="0"/>
                <a:cs typeface="Calibri" panose="020F0502020204030204" pitchFamily="34" charset="0"/>
              </a:rPr>
              <a:t>Özellikle teknolojideki müthiş değişimler, </a:t>
            </a:r>
            <a:r>
              <a:rPr lang="tr-TR" sz="2100" dirty="0" err="1">
                <a:solidFill>
                  <a:srgbClr val="0070C0"/>
                </a:solidFill>
                <a:latin typeface="Calibri" panose="020F0502020204030204" pitchFamily="34" charset="0"/>
                <a:cs typeface="Calibri" panose="020F0502020204030204" pitchFamily="34" charset="0"/>
              </a:rPr>
              <a:t>kırılımları</a:t>
            </a:r>
            <a:r>
              <a:rPr lang="tr-TR" sz="2100" dirty="0">
                <a:solidFill>
                  <a:srgbClr val="0070C0"/>
                </a:solidFill>
                <a:latin typeface="Calibri" panose="020F0502020204030204" pitchFamily="34" charset="0"/>
                <a:cs typeface="Calibri" panose="020F0502020204030204" pitchFamily="34" charset="0"/>
              </a:rPr>
              <a:t> beraberinde getirdi. </a:t>
            </a:r>
          </a:p>
          <a:p>
            <a:pPr marL="285750" indent="-285750" algn="just">
              <a:buFont typeface="Arial" panose="020B0604020202020204" pitchFamily="34" charset="0"/>
              <a:buChar char="•"/>
            </a:pPr>
            <a:r>
              <a:rPr lang="tr-TR" sz="2100" b="1" dirty="0">
                <a:solidFill>
                  <a:srgbClr val="0070C0"/>
                </a:solidFill>
                <a:latin typeface="Calibri" panose="020F0502020204030204" pitchFamily="34" charset="0"/>
                <a:cs typeface="Calibri" panose="020F0502020204030204" pitchFamily="34" charset="0"/>
              </a:rPr>
              <a:t>Yenilik, </a:t>
            </a:r>
            <a:r>
              <a:rPr lang="tr-TR" sz="2100" b="1" dirty="0" err="1">
                <a:solidFill>
                  <a:srgbClr val="0070C0"/>
                </a:solidFill>
                <a:latin typeface="Calibri" panose="020F0502020204030204" pitchFamily="34" charset="0"/>
                <a:cs typeface="Calibri" panose="020F0502020204030204" pitchFamily="34" charset="0"/>
              </a:rPr>
              <a:t>inovasyon</a:t>
            </a:r>
            <a:r>
              <a:rPr lang="tr-TR" sz="2100" b="1" dirty="0">
                <a:solidFill>
                  <a:srgbClr val="0070C0"/>
                </a:solidFill>
                <a:latin typeface="Calibri" panose="020F0502020204030204" pitchFamily="34" charset="0"/>
                <a:cs typeface="Calibri" panose="020F0502020204030204" pitchFamily="34" charset="0"/>
              </a:rPr>
              <a:t> ve farklılaşma</a:t>
            </a:r>
            <a:r>
              <a:rPr lang="tr-TR" sz="2100" dirty="0">
                <a:solidFill>
                  <a:srgbClr val="0070C0"/>
                </a:solidFill>
                <a:latin typeface="Calibri" panose="020F0502020204030204" pitchFamily="34" charset="0"/>
                <a:cs typeface="Calibri" panose="020F0502020204030204" pitchFamily="34" charset="0"/>
              </a:rPr>
              <a:t> bu dönemin oyun kuralları oldu. </a:t>
            </a:r>
          </a:p>
          <a:p>
            <a:pPr marL="285750" indent="-285750" algn="just">
              <a:buFont typeface="Arial" panose="020B0604020202020204" pitchFamily="34" charset="0"/>
              <a:buChar char="•"/>
            </a:pPr>
            <a:r>
              <a:rPr lang="tr-TR" sz="2100" b="1" dirty="0">
                <a:latin typeface="Calibri" panose="020F0502020204030204" pitchFamily="34" charset="0"/>
                <a:cs typeface="Calibri" panose="020F0502020204030204" pitchFamily="34" charset="0"/>
              </a:rPr>
              <a:t>Daha iyi veya kaliteli üreten değil, daha farklı olan </a:t>
            </a:r>
            <a:r>
              <a:rPr lang="tr-TR" sz="2100" dirty="0">
                <a:latin typeface="Calibri" panose="020F0502020204030204" pitchFamily="34" charset="0"/>
                <a:cs typeface="Calibri" panose="020F0502020204030204" pitchFamily="34" charset="0"/>
              </a:rPr>
              <a:t>kazanmaya başladı. </a:t>
            </a:r>
          </a:p>
          <a:p>
            <a:pPr marL="285750" indent="-285750" algn="just">
              <a:buFont typeface="Arial" panose="020B0604020202020204" pitchFamily="34" charset="0"/>
              <a:buChar char="•"/>
            </a:pPr>
            <a:r>
              <a:rPr lang="tr-TR" sz="2100" dirty="0">
                <a:solidFill>
                  <a:srgbClr val="0070C0"/>
                </a:solidFill>
                <a:latin typeface="Calibri" panose="020F0502020204030204" pitchFamily="34" charset="0"/>
                <a:cs typeface="Calibri" panose="020F0502020204030204" pitchFamily="34" charset="0"/>
              </a:rPr>
              <a:t>Özellikle </a:t>
            </a:r>
            <a:r>
              <a:rPr lang="tr-TR" sz="2100" b="1" dirty="0">
                <a:solidFill>
                  <a:srgbClr val="0070C0"/>
                </a:solidFill>
                <a:latin typeface="Calibri" panose="020F0502020204030204" pitchFamily="34" charset="0"/>
                <a:cs typeface="Calibri" panose="020F0502020204030204" pitchFamily="34" charset="0"/>
              </a:rPr>
              <a:t>iş süreçlerinde teknoloji kullanımı, dijital ve e-iş modelleri, internet tabanlı operasyonlar, </a:t>
            </a:r>
            <a:r>
              <a:rPr lang="tr-TR" sz="2100" b="1" dirty="0" err="1">
                <a:solidFill>
                  <a:srgbClr val="0070C0"/>
                </a:solidFill>
                <a:latin typeface="Calibri" panose="020F0502020204030204" pitchFamily="34" charset="0"/>
                <a:cs typeface="Calibri" panose="020F0502020204030204" pitchFamily="34" charset="0"/>
              </a:rPr>
              <a:t>outsourcing</a:t>
            </a:r>
            <a:r>
              <a:rPr lang="tr-TR" sz="2100" b="1" dirty="0">
                <a:solidFill>
                  <a:srgbClr val="0070C0"/>
                </a:solidFill>
                <a:latin typeface="Calibri" panose="020F0502020204030204" pitchFamily="34" charset="0"/>
                <a:cs typeface="Calibri" panose="020F0502020204030204" pitchFamily="34" charset="0"/>
              </a:rPr>
              <a:t>  (dış kaynak kullanımı) ve pazara hızlı tepki verme </a:t>
            </a:r>
            <a:r>
              <a:rPr lang="tr-TR" sz="2100" dirty="0">
                <a:solidFill>
                  <a:srgbClr val="0070C0"/>
                </a:solidFill>
                <a:latin typeface="Calibri" panose="020F0502020204030204" pitchFamily="34" charset="0"/>
                <a:cs typeface="Calibri" panose="020F0502020204030204" pitchFamily="34" charset="0"/>
              </a:rPr>
              <a:t>oyunun kuralları haline geldi. </a:t>
            </a:r>
          </a:p>
          <a:p>
            <a:pPr marL="285750" indent="-285750" algn="just">
              <a:buFont typeface="Arial" panose="020B0604020202020204" pitchFamily="34" charset="0"/>
              <a:buChar char="•"/>
            </a:pPr>
            <a:r>
              <a:rPr lang="tr-TR" sz="2100" b="1" dirty="0">
                <a:latin typeface="Calibri" panose="020F0502020204030204" pitchFamily="34" charset="0"/>
                <a:cs typeface="Calibri" panose="020F0502020204030204" pitchFamily="34" charset="0"/>
              </a:rPr>
              <a:t>Değer </a:t>
            </a:r>
            <a:r>
              <a:rPr lang="tr-TR" sz="2100" b="1" dirty="0" err="1">
                <a:latin typeface="Calibri" panose="020F0502020204030204" pitchFamily="34" charset="0"/>
                <a:cs typeface="Calibri" panose="020F0502020204030204" pitchFamily="34" charset="0"/>
              </a:rPr>
              <a:t>İnovasyonu</a:t>
            </a:r>
            <a:r>
              <a:rPr lang="tr-TR" sz="2100" b="1" dirty="0">
                <a:latin typeface="Calibri" panose="020F0502020204030204" pitchFamily="34" charset="0"/>
                <a:cs typeface="Calibri" panose="020F0502020204030204" pitchFamily="34" charset="0"/>
              </a:rPr>
              <a:t>, Mavi Okyanus Stratejisi</a:t>
            </a:r>
            <a:r>
              <a:rPr lang="tr-TR" sz="2100" dirty="0">
                <a:latin typeface="Calibri" panose="020F0502020204030204" pitchFamily="34" charset="0"/>
                <a:cs typeface="Calibri" panose="020F0502020204030204" pitchFamily="34" charset="0"/>
              </a:rPr>
              <a:t> ve </a:t>
            </a:r>
            <a:r>
              <a:rPr lang="tr-TR" sz="2100" b="1" dirty="0">
                <a:latin typeface="Calibri" panose="020F0502020204030204" pitchFamily="34" charset="0"/>
                <a:cs typeface="Calibri" panose="020F0502020204030204" pitchFamily="34" charset="0"/>
              </a:rPr>
              <a:t>Dijital Pazarlama </a:t>
            </a:r>
            <a:r>
              <a:rPr lang="tr-TR" sz="2100" dirty="0">
                <a:latin typeface="Calibri" panose="020F0502020204030204" pitchFamily="34" charset="0"/>
                <a:cs typeface="Calibri" panose="020F0502020204030204" pitchFamily="34" charset="0"/>
              </a:rPr>
              <a:t>gibi konular şirketlerin sarıldığı yeni yönetim araçları haline geldi.</a:t>
            </a:r>
          </a:p>
        </p:txBody>
      </p:sp>
      <p:sp>
        <p:nvSpPr>
          <p:cNvPr id="7" name="Başlık 1">
            <a:extLst>
              <a:ext uri="{FF2B5EF4-FFF2-40B4-BE49-F238E27FC236}">
                <a16:creationId xmlns:a16="http://schemas.microsoft.com/office/drawing/2014/main" id="{42D5D042-03C4-47F3-8AE0-F69007D9664B}"/>
              </a:ext>
            </a:extLst>
          </p:cNvPr>
          <p:cNvSpPr>
            <a:spLocks noGrp="1"/>
          </p:cNvSpPr>
          <p:nvPr>
            <p:ph type="title"/>
          </p:nvPr>
        </p:nvSpPr>
        <p:spPr>
          <a:xfrm>
            <a:off x="395536" y="884397"/>
            <a:ext cx="8352928" cy="1143000"/>
          </a:xfrm>
        </p:spPr>
        <p:txBody>
          <a:bodyPr>
            <a:noAutofit/>
          </a:bodyPr>
          <a:lstStyle/>
          <a:p>
            <a:pPr algn="ctr"/>
            <a:r>
              <a:rPr lang="tr-TR" sz="3200" b="1" dirty="0">
                <a:solidFill>
                  <a:srgbClr val="C00000"/>
                </a:solidFill>
                <a:latin typeface="Calibri" panose="020F0502020204030204" pitchFamily="34" charset="0"/>
                <a:cs typeface="Calibri" panose="020F0502020204030204" pitchFamily="34" charset="0"/>
              </a:rPr>
              <a:t>YÖNETİM ANLAYIŞININ DEĞİŞİMİ</a:t>
            </a:r>
            <a:r>
              <a:rPr lang="tr-TR" sz="3200" dirty="0">
                <a:solidFill>
                  <a:srgbClr val="C00000"/>
                </a:solidFill>
                <a:latin typeface="Calibri" panose="020F0502020204030204" pitchFamily="34" charset="0"/>
                <a:cs typeface="Calibri" panose="020F0502020204030204" pitchFamily="34" charset="0"/>
              </a:rPr>
              <a:t/>
            </a:r>
            <a:br>
              <a:rPr lang="tr-TR" sz="3200" dirty="0">
                <a:solidFill>
                  <a:srgbClr val="C00000"/>
                </a:solidFill>
                <a:latin typeface="Calibri" panose="020F0502020204030204" pitchFamily="34" charset="0"/>
                <a:cs typeface="Calibri" panose="020F0502020204030204" pitchFamily="34" charset="0"/>
              </a:rPr>
            </a:br>
            <a:r>
              <a:rPr lang="tr-TR" sz="2400" b="1" i="1" dirty="0">
                <a:solidFill>
                  <a:srgbClr val="C00000"/>
                </a:solidFill>
                <a:latin typeface="Calibri" panose="020F0502020204030204" pitchFamily="34" charset="0"/>
                <a:cs typeface="Calibri" panose="020F0502020204030204" pitchFamily="34" charset="0"/>
              </a:rPr>
              <a:t>1900′lerin Başından Günümüze Yönetim Model ve Araçları</a:t>
            </a:r>
          </a:p>
        </p:txBody>
      </p:sp>
    </p:spTree>
    <p:extLst>
      <p:ext uri="{BB962C8B-B14F-4D97-AF65-F5344CB8AC3E}">
        <p14:creationId xmlns:p14="http://schemas.microsoft.com/office/powerpoint/2010/main" val="26070868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bilgikaynaginiz.com/wp-content/uploads/2011/08/blueoceanstrategy.jpg">
            <a:hlinkClick r:id="rId2"/>
            <a:extLst>
              <a:ext uri="{FF2B5EF4-FFF2-40B4-BE49-F238E27FC236}">
                <a16:creationId xmlns:a16="http://schemas.microsoft.com/office/drawing/2014/main" id="{E73B6211-1FCF-4984-B2F0-F1322376BF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0621" y="1540022"/>
            <a:ext cx="2700843" cy="4125601"/>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a:extLst>
              <a:ext uri="{FF2B5EF4-FFF2-40B4-BE49-F238E27FC236}">
                <a16:creationId xmlns:a16="http://schemas.microsoft.com/office/drawing/2014/main" id="{F0F6950A-90DE-4513-BAE8-67FD397050E0}"/>
              </a:ext>
            </a:extLst>
          </p:cNvPr>
          <p:cNvSpPr/>
          <p:nvPr/>
        </p:nvSpPr>
        <p:spPr>
          <a:xfrm>
            <a:off x="365786" y="1540022"/>
            <a:ext cx="5668939" cy="46506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600"/>
              </a:spcAft>
            </a:pPr>
            <a:r>
              <a:rPr lang="tr-TR" sz="1600" dirty="0">
                <a:latin typeface="Calibri" panose="020F0502020204030204" pitchFamily="34" charset="0"/>
                <a:ea typeface="Calibri" panose="020F0502020204030204" pitchFamily="34" charset="0"/>
                <a:cs typeface="Times New Roman" panose="02020603050405020304" pitchFamily="18" charset="0"/>
              </a:rPr>
              <a:t>İş dünyasında </a:t>
            </a:r>
            <a:r>
              <a:rPr lang="tr-TR" sz="1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kırmızı okyanus stratejisi </a:t>
            </a:r>
            <a:r>
              <a:rPr lang="tr-TR" sz="1600" dirty="0">
                <a:latin typeface="Calibri" panose="020F0502020204030204" pitchFamily="34" charset="0"/>
                <a:ea typeface="Calibri" panose="020F0502020204030204" pitchFamily="34" charset="0"/>
                <a:cs typeface="Times New Roman" panose="02020603050405020304" pitchFamily="18" charset="0"/>
              </a:rPr>
              <a:t>ve </a:t>
            </a:r>
            <a:r>
              <a:rPr lang="tr-TR"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mavi okyanus stratejisi </a:t>
            </a:r>
            <a:r>
              <a:rPr lang="tr-TR" sz="1600" dirty="0">
                <a:latin typeface="Calibri" panose="020F0502020204030204" pitchFamily="34" charset="0"/>
                <a:ea typeface="Calibri" panose="020F0502020204030204" pitchFamily="34" charset="0"/>
                <a:cs typeface="Times New Roman" panose="02020603050405020304" pitchFamily="18" charset="0"/>
              </a:rPr>
              <a:t>olmak üzere iki farklı strateji modeli bulunur. Kırmızı okyanus modeli bugünün </a:t>
            </a:r>
            <a:r>
              <a:rPr lang="tr-TR" sz="1600" dirty="0" err="1">
                <a:latin typeface="Calibri" panose="020F0502020204030204" pitchFamily="34" charset="0"/>
                <a:ea typeface="Calibri" panose="020F0502020204030204" pitchFamily="34" charset="0"/>
                <a:cs typeface="Times New Roman" panose="02020603050405020304" pitchFamily="18" charset="0"/>
              </a:rPr>
              <a:t>varolan</a:t>
            </a:r>
            <a:r>
              <a:rPr lang="tr-TR" sz="1600" dirty="0">
                <a:latin typeface="Calibri" panose="020F0502020204030204" pitchFamily="34" charset="0"/>
                <a:ea typeface="Calibri" panose="020F0502020204030204" pitchFamily="34" charset="0"/>
                <a:cs typeface="Times New Roman" panose="02020603050405020304" pitchFamily="18" charset="0"/>
              </a:rPr>
              <a:t> endüstrileri yani bilinen pazar payıdır. Kırmızı okyanuslarda, şirketler talepten daha fazla pay alabilmek adına rakipleriyle yarışır. Pazar kalabalıklaştıkça kar oranı ve şirketlerin genişleme oranı azalır. Mavi okyanus modeli ise henüz </a:t>
            </a:r>
            <a:r>
              <a:rPr lang="tr-TR" sz="1600" dirty="0" err="1">
                <a:latin typeface="Calibri" panose="020F0502020204030204" pitchFamily="34" charset="0"/>
                <a:ea typeface="Calibri" panose="020F0502020204030204" pitchFamily="34" charset="0"/>
                <a:cs typeface="Times New Roman" panose="02020603050405020304" pitchFamily="18" charset="0"/>
              </a:rPr>
              <a:t>varolmayan</a:t>
            </a:r>
            <a:r>
              <a:rPr lang="tr-TR" sz="1600" dirty="0">
                <a:latin typeface="Calibri" panose="020F0502020204030204" pitchFamily="34" charset="0"/>
                <a:ea typeface="Calibri" panose="020F0502020204030204" pitchFamily="34" charset="0"/>
                <a:cs typeface="Times New Roman" panose="02020603050405020304" pitchFamily="18" charset="0"/>
              </a:rPr>
              <a:t> endüstriler yani bilinmeyen pazar payıdır. Mavi okyanus modelinde var olan talepten söz edemeyiz çünkü talep yeni oluşturulur. </a:t>
            </a:r>
          </a:p>
          <a:p>
            <a:pPr algn="just">
              <a:lnSpc>
                <a:spcPct val="107000"/>
              </a:lnSpc>
              <a:spcAft>
                <a:spcPts val="600"/>
              </a:spcAft>
            </a:pPr>
            <a:r>
              <a:rPr lang="tr-TR" sz="1600" dirty="0">
                <a:latin typeface="Calibri" panose="020F0502020204030204" pitchFamily="34" charset="0"/>
                <a:ea typeface="Calibri" panose="020F0502020204030204" pitchFamily="34" charset="0"/>
                <a:cs typeface="Times New Roman" panose="02020603050405020304" pitchFamily="18" charset="0"/>
              </a:rPr>
              <a:t>Yeni yapılan araştırmalara göre, Amerikan markaları gitgide birbirine benziyor ve bu da tüketicilere daha fazla seçenek tanımak demek oluyor. Tüketiciler günlük markalarından kolaylıkla vazgeçip yeni bir markaya geçebiliyorlar. </a:t>
            </a:r>
            <a:r>
              <a:rPr lang="tr-TR" sz="1600" b="1" i="1" u="sng" dirty="0">
                <a:latin typeface="Calibri" panose="020F0502020204030204" pitchFamily="34" charset="0"/>
                <a:ea typeface="Calibri" panose="020F0502020204030204" pitchFamily="34" charset="0"/>
                <a:cs typeface="Times New Roman" panose="02020603050405020304" pitchFamily="18" charset="0"/>
              </a:rPr>
              <a:t>Strateji demek yarış demektir.</a:t>
            </a:r>
            <a:r>
              <a:rPr lang="tr-TR" sz="1600" b="1" i="1" dirty="0">
                <a:latin typeface="Calibri" panose="020F0502020204030204" pitchFamily="34" charset="0"/>
                <a:ea typeface="Calibri" panose="020F0502020204030204" pitchFamily="34" charset="0"/>
                <a:cs typeface="Times New Roman" panose="02020603050405020304" pitchFamily="18" charset="0"/>
              </a:rPr>
              <a:t> </a:t>
            </a:r>
            <a:r>
              <a:rPr lang="tr-TR" sz="1600" b="1" u="sng" dirty="0">
                <a:latin typeface="Calibri" panose="020F0502020204030204" pitchFamily="34" charset="0"/>
                <a:ea typeface="Calibri" panose="020F0502020204030204" pitchFamily="34" charset="0"/>
                <a:cs typeface="Times New Roman" panose="02020603050405020304" pitchFamily="18" charset="0"/>
              </a:rPr>
              <a:t>Kırmızı okyanus stratejisi </a:t>
            </a:r>
            <a:r>
              <a:rPr lang="tr-TR" sz="1600" b="1" u="sng" dirty="0" err="1">
                <a:latin typeface="Calibri" panose="020F0502020204030204" pitchFamily="34" charset="0"/>
                <a:ea typeface="Calibri" panose="020F0502020204030204" pitchFamily="34" charset="0"/>
                <a:cs typeface="Times New Roman" panose="02020603050405020304" pitchFamily="18" charset="0"/>
              </a:rPr>
              <a:t>varolan</a:t>
            </a:r>
            <a:r>
              <a:rPr lang="tr-TR" sz="1600" b="1" u="sng" dirty="0">
                <a:latin typeface="Calibri" panose="020F0502020204030204" pitchFamily="34" charset="0"/>
                <a:ea typeface="Calibri" panose="020F0502020204030204" pitchFamily="34" charset="0"/>
                <a:cs typeface="Times New Roman" panose="02020603050405020304" pitchFamily="18" charset="0"/>
              </a:rPr>
              <a:t> alanı daha küçük parçalara bölerken mavi okyanus stratejisinde endüstriler kendilerine yarışın olmadığı yeni bir alan açarlar.</a:t>
            </a:r>
            <a:r>
              <a:rPr lang="tr-TR" sz="1600" b="1"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600"/>
              </a:spcAft>
            </a:pPr>
            <a:r>
              <a:rPr lang="tr-TR" sz="1200" i="1" dirty="0">
                <a:latin typeface="Calibri" panose="020F0502020204030204" pitchFamily="34" charset="0"/>
                <a:ea typeface="Calibri" panose="020F0502020204030204" pitchFamily="34" charset="0"/>
                <a:cs typeface="Times New Roman" panose="02020603050405020304" pitchFamily="18" charset="0"/>
              </a:rPr>
              <a:t>Kaynak: W. </a:t>
            </a:r>
            <a:r>
              <a:rPr lang="tr-TR" sz="1200" i="1" dirty="0" err="1">
                <a:latin typeface="Calibri" panose="020F0502020204030204" pitchFamily="34" charset="0"/>
                <a:ea typeface="Calibri" panose="020F0502020204030204" pitchFamily="34" charset="0"/>
                <a:cs typeface="Times New Roman" panose="02020603050405020304" pitchFamily="18" charset="0"/>
              </a:rPr>
              <a:t>Chan</a:t>
            </a:r>
            <a:r>
              <a:rPr lang="tr-TR" sz="1200" i="1" dirty="0">
                <a:latin typeface="Calibri" panose="020F0502020204030204" pitchFamily="34" charset="0"/>
                <a:ea typeface="Calibri" panose="020F0502020204030204" pitchFamily="34" charset="0"/>
                <a:cs typeface="Times New Roman" panose="02020603050405020304" pitchFamily="18" charset="0"/>
              </a:rPr>
              <a:t> Kim ve </a:t>
            </a:r>
            <a:r>
              <a:rPr lang="tr-TR" sz="1200" i="1" dirty="0" err="1">
                <a:latin typeface="Calibri" panose="020F0502020204030204" pitchFamily="34" charset="0"/>
                <a:ea typeface="Calibri" panose="020F0502020204030204" pitchFamily="34" charset="0"/>
                <a:cs typeface="Times New Roman" panose="02020603050405020304" pitchFamily="18" charset="0"/>
              </a:rPr>
              <a:t>Renee</a:t>
            </a:r>
            <a:r>
              <a:rPr lang="tr-TR" sz="1200" i="1" dirty="0">
                <a:latin typeface="Calibri" panose="020F0502020204030204" pitchFamily="34" charset="0"/>
                <a:ea typeface="Calibri" panose="020F0502020204030204" pitchFamily="34" charset="0"/>
                <a:cs typeface="Times New Roman" panose="02020603050405020304" pitchFamily="18" charset="0"/>
              </a:rPr>
              <a:t> </a:t>
            </a:r>
            <a:r>
              <a:rPr lang="tr-TR" sz="1200" i="1" dirty="0" err="1">
                <a:latin typeface="Calibri" panose="020F0502020204030204" pitchFamily="34" charset="0"/>
                <a:ea typeface="Calibri" panose="020F0502020204030204" pitchFamily="34" charset="0"/>
                <a:cs typeface="Times New Roman" panose="02020603050405020304" pitchFamily="18" charset="0"/>
              </a:rPr>
              <a:t>Mauborgne</a:t>
            </a:r>
            <a:r>
              <a:rPr lang="tr-TR" sz="1200" i="1" dirty="0">
                <a:latin typeface="Calibri" panose="020F0502020204030204" pitchFamily="34" charset="0"/>
                <a:ea typeface="Calibri" panose="020F0502020204030204" pitchFamily="34" charset="0"/>
                <a:cs typeface="Times New Roman" panose="02020603050405020304" pitchFamily="18" charset="0"/>
              </a:rPr>
              <a:t>, "Blue Ocean </a:t>
            </a:r>
            <a:r>
              <a:rPr lang="tr-TR" sz="1200" i="1" dirty="0" err="1">
                <a:latin typeface="Calibri" panose="020F0502020204030204" pitchFamily="34" charset="0"/>
                <a:ea typeface="Calibri" panose="020F0502020204030204" pitchFamily="34" charset="0"/>
                <a:cs typeface="Times New Roman" panose="02020603050405020304" pitchFamily="18" charset="0"/>
              </a:rPr>
              <a:t>Strategy</a:t>
            </a:r>
            <a:r>
              <a:rPr lang="tr-TR" sz="1200" i="1" dirty="0">
                <a:latin typeface="Calibri" panose="020F0502020204030204" pitchFamily="34" charset="0"/>
                <a:ea typeface="Calibri" panose="020F0502020204030204" pitchFamily="34" charset="0"/>
                <a:cs typeface="Times New Roman" panose="02020603050405020304" pitchFamily="18" charset="0"/>
              </a:rPr>
              <a:t>"</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Dikdörtgen 1">
            <a:extLst>
              <a:ext uri="{FF2B5EF4-FFF2-40B4-BE49-F238E27FC236}">
                <a16:creationId xmlns:a16="http://schemas.microsoft.com/office/drawing/2014/main" id="{6DF01433-424B-40EC-8D7D-356CCD0DC0FA}"/>
              </a:ext>
            </a:extLst>
          </p:cNvPr>
          <p:cNvSpPr/>
          <p:nvPr/>
        </p:nvSpPr>
        <p:spPr>
          <a:xfrm>
            <a:off x="0" y="873492"/>
            <a:ext cx="9144000" cy="600164"/>
          </a:xfrm>
          <a:prstGeom prst="rect">
            <a:avLst/>
          </a:prstGeom>
        </p:spPr>
        <p:txBody>
          <a:bodyPr wrap="square">
            <a:spAutoFit/>
          </a:bodyPr>
          <a:lstStyle/>
          <a:p>
            <a:pPr algn="ctr"/>
            <a:r>
              <a:rPr lang="tr-TR" altLang="tr-TR" sz="3300" b="1" dirty="0">
                <a:solidFill>
                  <a:srgbClr val="C00000"/>
                </a:solidFill>
              </a:rPr>
              <a:t>MAVİ OKYANUS STRATEJİSİ</a:t>
            </a:r>
            <a:endParaRPr lang="tr-TR" altLang="tr-TR" sz="3300" dirty="0">
              <a:solidFill>
                <a:srgbClr val="C00000"/>
              </a:solidFill>
            </a:endParaRPr>
          </a:p>
        </p:txBody>
      </p:sp>
      <p:sp>
        <p:nvSpPr>
          <p:cNvPr id="3" name="Dikdörtgen 2">
            <a:extLst>
              <a:ext uri="{FF2B5EF4-FFF2-40B4-BE49-F238E27FC236}">
                <a16:creationId xmlns:a16="http://schemas.microsoft.com/office/drawing/2014/main" id="{69F13AE2-D09D-451A-B43F-A4D6D7F49860}"/>
              </a:ext>
            </a:extLst>
          </p:cNvPr>
          <p:cNvSpPr/>
          <p:nvPr/>
        </p:nvSpPr>
        <p:spPr>
          <a:xfrm>
            <a:off x="42084" y="6592183"/>
            <a:ext cx="9144000" cy="213585"/>
          </a:xfrm>
          <a:prstGeom prst="rect">
            <a:avLst/>
          </a:prstGeom>
        </p:spPr>
        <p:txBody>
          <a:bodyPr wrap="square">
            <a:spAutoFit/>
          </a:bodyPr>
          <a:lstStyle/>
          <a:p>
            <a:pPr algn="ctr"/>
            <a:r>
              <a:rPr lang="tr-TR" sz="788" i="1" dirty="0" err="1"/>
              <a:t>Bengu</a:t>
            </a:r>
            <a:r>
              <a:rPr lang="tr-TR" sz="788" i="1" dirty="0">
                <a:hlinkClick r:id="rId4"/>
              </a:rPr>
              <a:t> </a:t>
            </a:r>
            <a:r>
              <a:rPr lang="tr-TR" sz="788" i="1" dirty="0"/>
              <a:t>Aslan, Mavi Okyanus Stratejisi Nedir?, 06/08/2011, http://www.bilgikaynaginiz.com/mavi-okyanus-stratejisi-nedir</a:t>
            </a:r>
          </a:p>
        </p:txBody>
      </p:sp>
    </p:spTree>
    <p:extLst>
      <p:ext uri="{BB962C8B-B14F-4D97-AF65-F5344CB8AC3E}">
        <p14:creationId xmlns:p14="http://schemas.microsoft.com/office/powerpoint/2010/main" val="1575180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57200" y="1500776"/>
            <a:ext cx="8229600" cy="506292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tr-TR" sz="1900" b="1" dirty="0">
                <a:latin typeface="Calibri" panose="020F0502020204030204" pitchFamily="34" charset="0"/>
                <a:cs typeface="Calibri" panose="020F0502020204030204" pitchFamily="34" charset="0"/>
              </a:rPr>
              <a:t>2010’ UN BAŞINDAN GÜNÜMÜZE… </a:t>
            </a:r>
          </a:p>
          <a:p>
            <a:pPr marL="285750" indent="-285750" algn="just">
              <a:buFont typeface="Arial" panose="020B0604020202020204" pitchFamily="34" charset="0"/>
              <a:buChar char="•"/>
            </a:pPr>
            <a:r>
              <a:rPr lang="tr-TR" sz="1900" dirty="0">
                <a:latin typeface="Calibri" panose="020F0502020204030204" pitchFamily="34" charset="0"/>
                <a:cs typeface="Calibri" panose="020F0502020204030204" pitchFamily="34" charset="0"/>
              </a:rPr>
              <a:t>İş hayatında, çevresel koşullarda yaşanan büyük değişim, bu değişime periyodik değil, anlık tepkiler vermeyi gerektirdiğinden, daha </a:t>
            </a:r>
            <a:r>
              <a:rPr lang="tr-TR" sz="1900" dirty="0" err="1">
                <a:latin typeface="Calibri" panose="020F0502020204030204" pitchFamily="34" charset="0"/>
                <a:cs typeface="Calibri" panose="020F0502020204030204" pitchFamily="34" charset="0"/>
              </a:rPr>
              <a:t>proaktif</a:t>
            </a:r>
            <a:r>
              <a:rPr lang="tr-TR" sz="1900" dirty="0">
                <a:latin typeface="Calibri" panose="020F0502020204030204" pitchFamily="34" charset="0"/>
                <a:cs typeface="Calibri" panose="020F0502020204030204" pitchFamily="34" charset="0"/>
              </a:rPr>
              <a:t> ve dinamik araçlara ihtiyaç duyuldu. </a:t>
            </a:r>
          </a:p>
          <a:p>
            <a:pPr marL="285750" indent="-285750" algn="just">
              <a:buFont typeface="Arial" panose="020B0604020202020204" pitchFamily="34" charset="0"/>
              <a:buChar char="•"/>
            </a:pPr>
            <a:r>
              <a:rPr lang="tr-TR" sz="1900" dirty="0">
                <a:solidFill>
                  <a:srgbClr val="004074"/>
                </a:solidFill>
                <a:latin typeface="Calibri" panose="020F0502020204030204" pitchFamily="34" charset="0"/>
                <a:cs typeface="Calibri" panose="020F0502020204030204" pitchFamily="34" charset="0"/>
              </a:rPr>
              <a:t>Bu ihtiyacın olgunlaşması ile, </a:t>
            </a:r>
            <a:r>
              <a:rPr lang="tr-TR" sz="1900" b="1" dirty="0">
                <a:solidFill>
                  <a:srgbClr val="004074"/>
                </a:solidFill>
                <a:latin typeface="Calibri" panose="020F0502020204030204" pitchFamily="34" charset="0"/>
                <a:cs typeface="Calibri" panose="020F0502020204030204" pitchFamily="34" charset="0"/>
              </a:rPr>
              <a:t>kurumsal risk yönetimi, büyük veri, veri analitiği </a:t>
            </a:r>
            <a:r>
              <a:rPr lang="tr-TR" sz="1900" dirty="0">
                <a:solidFill>
                  <a:srgbClr val="004074"/>
                </a:solidFill>
                <a:latin typeface="Calibri" panose="020F0502020204030204" pitchFamily="34" charset="0"/>
                <a:cs typeface="Calibri" panose="020F0502020204030204" pitchFamily="34" charset="0"/>
              </a:rPr>
              <a:t>ve </a:t>
            </a:r>
            <a:r>
              <a:rPr lang="tr-TR" sz="1900" b="1" dirty="0">
                <a:solidFill>
                  <a:srgbClr val="004074"/>
                </a:solidFill>
                <a:latin typeface="Calibri" panose="020F0502020204030204" pitchFamily="34" charset="0"/>
                <a:cs typeface="Calibri" panose="020F0502020204030204" pitchFamily="34" charset="0"/>
              </a:rPr>
              <a:t>“açık yönetim” (</a:t>
            </a:r>
            <a:r>
              <a:rPr lang="tr-TR" sz="1900" b="1" dirty="0" err="1">
                <a:solidFill>
                  <a:srgbClr val="004074"/>
                </a:solidFill>
                <a:latin typeface="Calibri" panose="020F0502020204030204" pitchFamily="34" charset="0"/>
                <a:cs typeface="Calibri" panose="020F0502020204030204" pitchFamily="34" charset="0"/>
              </a:rPr>
              <a:t>open</a:t>
            </a:r>
            <a:r>
              <a:rPr lang="tr-TR" sz="1900" b="1" dirty="0">
                <a:solidFill>
                  <a:srgbClr val="004074"/>
                </a:solidFill>
                <a:latin typeface="Calibri" panose="020F0502020204030204" pitchFamily="34" charset="0"/>
                <a:cs typeface="Calibri" panose="020F0502020204030204" pitchFamily="34" charset="0"/>
              </a:rPr>
              <a:t> </a:t>
            </a:r>
            <a:r>
              <a:rPr lang="tr-TR" sz="1900" b="1" dirty="0" err="1">
                <a:solidFill>
                  <a:srgbClr val="004074"/>
                </a:solidFill>
                <a:latin typeface="Calibri" panose="020F0502020204030204" pitchFamily="34" charset="0"/>
                <a:cs typeface="Calibri" panose="020F0502020204030204" pitchFamily="34" charset="0"/>
              </a:rPr>
              <a:t>book</a:t>
            </a:r>
            <a:r>
              <a:rPr lang="tr-TR" sz="1900" b="1" dirty="0">
                <a:solidFill>
                  <a:srgbClr val="004074"/>
                </a:solidFill>
                <a:latin typeface="Calibri" panose="020F0502020204030204" pitchFamily="34" charset="0"/>
                <a:cs typeface="Calibri" panose="020F0502020204030204" pitchFamily="34" charset="0"/>
              </a:rPr>
              <a:t> </a:t>
            </a:r>
            <a:r>
              <a:rPr lang="tr-TR" sz="1900" b="1" dirty="0" err="1">
                <a:solidFill>
                  <a:srgbClr val="004074"/>
                </a:solidFill>
                <a:latin typeface="Calibri" panose="020F0502020204030204" pitchFamily="34" charset="0"/>
                <a:cs typeface="Calibri" panose="020F0502020204030204" pitchFamily="34" charset="0"/>
              </a:rPr>
              <a:t>management</a:t>
            </a:r>
            <a:r>
              <a:rPr lang="tr-TR" sz="1900" b="1" dirty="0">
                <a:solidFill>
                  <a:srgbClr val="004074"/>
                </a:solidFill>
                <a:latin typeface="Calibri" panose="020F0502020204030204" pitchFamily="34" charset="0"/>
                <a:cs typeface="Calibri" panose="020F0502020204030204" pitchFamily="34" charset="0"/>
              </a:rPr>
              <a:t>) </a:t>
            </a:r>
            <a:r>
              <a:rPr lang="tr-TR" sz="1900" dirty="0">
                <a:solidFill>
                  <a:srgbClr val="004074"/>
                </a:solidFill>
                <a:latin typeface="Calibri" panose="020F0502020204030204" pitchFamily="34" charset="0"/>
                <a:cs typeface="Calibri" panose="020F0502020204030204" pitchFamily="34" charset="0"/>
              </a:rPr>
              <a:t>araçları ön plana çıktı. </a:t>
            </a:r>
          </a:p>
          <a:p>
            <a:pPr marL="285750" indent="-285750" algn="just">
              <a:buFont typeface="Arial" panose="020B0604020202020204" pitchFamily="34" charset="0"/>
              <a:buChar char="•"/>
            </a:pPr>
            <a:r>
              <a:rPr lang="tr-TR" sz="1900" dirty="0">
                <a:latin typeface="Calibri" panose="020F0502020204030204" pitchFamily="34" charset="0"/>
                <a:cs typeface="Calibri" panose="020F0502020204030204" pitchFamily="34" charset="0"/>
              </a:rPr>
              <a:t>Bu dönem konu </a:t>
            </a:r>
            <a:r>
              <a:rPr lang="tr-TR" sz="1900" i="1" dirty="0">
                <a:latin typeface="Calibri" panose="020F0502020204030204" pitchFamily="34" charset="0"/>
                <a:cs typeface="Calibri" panose="020F0502020204030204" pitchFamily="34" charset="0"/>
              </a:rPr>
              <a:t>değişime hızlı adapte olmak, riskleri yönetebilmek ve doğru kararlar almak</a:t>
            </a:r>
            <a:r>
              <a:rPr lang="tr-TR" sz="1900" dirty="0">
                <a:latin typeface="Calibri" panose="020F0502020204030204" pitchFamily="34" charset="0"/>
                <a:cs typeface="Calibri" panose="020F0502020204030204" pitchFamily="34" charset="0"/>
              </a:rPr>
              <a:t>. </a:t>
            </a:r>
          </a:p>
          <a:p>
            <a:pPr marL="285750" indent="-285750" algn="just">
              <a:buFont typeface="Arial" panose="020B0604020202020204" pitchFamily="34" charset="0"/>
              <a:buChar char="•"/>
            </a:pPr>
            <a:r>
              <a:rPr lang="tr-TR" sz="1900" dirty="0">
                <a:solidFill>
                  <a:srgbClr val="004074"/>
                </a:solidFill>
                <a:latin typeface="Calibri" panose="020F0502020204030204" pitchFamily="34" charset="0"/>
                <a:cs typeface="Calibri" panose="020F0502020204030204" pitchFamily="34" charset="0"/>
              </a:rPr>
              <a:t>Değişime hızlı adapte olmak, iş yapış şekillerini tamamen dijital ortama taşımayı ve çevreden hızlı veri toplamayı gerektiriyor. </a:t>
            </a:r>
          </a:p>
          <a:p>
            <a:pPr marL="285750" indent="-285750" algn="just">
              <a:buFont typeface="Arial" panose="020B0604020202020204" pitchFamily="34" charset="0"/>
              <a:buChar char="•"/>
            </a:pPr>
            <a:r>
              <a:rPr lang="tr-TR" sz="1900" dirty="0">
                <a:latin typeface="Calibri" panose="020F0502020204030204" pitchFamily="34" charset="0"/>
                <a:cs typeface="Calibri" panose="020F0502020204030204" pitchFamily="34" charset="0"/>
              </a:rPr>
              <a:t>Veriye hızlı ulaşan, bu veriyi en hızlı şekilde anlamlı bilgiye dönüştüren ve bu bilgileri karar alma süreçlerinde doğru bir şekilde kullanabilen kurumlar, rakipleri arasından farklılaşıyor. </a:t>
            </a:r>
          </a:p>
          <a:p>
            <a:pPr marL="285750" indent="-285750" algn="just">
              <a:buFont typeface="Arial" panose="020B0604020202020204" pitchFamily="34" charset="0"/>
              <a:buChar char="•"/>
            </a:pPr>
            <a:r>
              <a:rPr lang="tr-TR" sz="1900" dirty="0">
                <a:solidFill>
                  <a:srgbClr val="004074"/>
                </a:solidFill>
                <a:latin typeface="Calibri" panose="020F0502020204030204" pitchFamily="34" charset="0"/>
                <a:cs typeface="Calibri" panose="020F0502020204030204" pitchFamily="34" charset="0"/>
              </a:rPr>
              <a:t>Öte yandan, piyasa koşulları, makro ekonomi, siyaset, teknoloji, sosyal medya, yasal düzenlemeler ve toplumsal taleplerdeki hızlı değişimden kaynaklanan dış ve iç risklerin </a:t>
            </a:r>
            <a:r>
              <a:rPr lang="tr-TR" sz="1900" dirty="0" err="1">
                <a:solidFill>
                  <a:srgbClr val="004074"/>
                </a:solidFill>
                <a:latin typeface="Calibri" panose="020F0502020204030204" pitchFamily="34" charset="0"/>
                <a:cs typeface="Calibri" panose="020F0502020204030204" pitchFamily="34" charset="0"/>
              </a:rPr>
              <a:t>proaktif</a:t>
            </a:r>
            <a:r>
              <a:rPr lang="tr-TR" sz="1900" dirty="0">
                <a:solidFill>
                  <a:srgbClr val="004074"/>
                </a:solidFill>
                <a:latin typeface="Calibri" panose="020F0502020204030204" pitchFamily="34" charset="0"/>
                <a:cs typeface="Calibri" panose="020F0502020204030204" pitchFamily="34" charset="0"/>
              </a:rPr>
              <a:t> şekilde yönetimi de ekonomik sürdürülebilirliğin ön koşulu haline geldi.</a:t>
            </a:r>
          </a:p>
        </p:txBody>
      </p:sp>
      <p:sp>
        <p:nvSpPr>
          <p:cNvPr id="6" name="Başlık 1"/>
          <p:cNvSpPr>
            <a:spLocks noGrp="1"/>
          </p:cNvSpPr>
          <p:nvPr>
            <p:ph type="title"/>
          </p:nvPr>
        </p:nvSpPr>
        <p:spPr>
          <a:xfrm>
            <a:off x="457200" y="504966"/>
            <a:ext cx="8229600" cy="912671"/>
          </a:xfrm>
        </p:spPr>
        <p:txBody>
          <a:bodyPr>
            <a:noAutofit/>
          </a:bodyPr>
          <a:lstStyle/>
          <a:p>
            <a:pPr algn="ctr"/>
            <a:r>
              <a:rPr lang="tr-TR" sz="3200" b="1" dirty="0">
                <a:solidFill>
                  <a:srgbClr val="C00000"/>
                </a:solidFill>
                <a:latin typeface="Calibri" panose="020F0502020204030204" pitchFamily="34" charset="0"/>
                <a:cs typeface="Calibri" panose="020F0502020204030204" pitchFamily="34" charset="0"/>
              </a:rPr>
              <a:t>YÖNETİM ANLAYIŞININ DEĞİŞİMİ</a:t>
            </a:r>
            <a:r>
              <a:rPr lang="tr-TR" sz="3200" dirty="0">
                <a:solidFill>
                  <a:srgbClr val="C00000"/>
                </a:solidFill>
                <a:latin typeface="Calibri" panose="020F0502020204030204" pitchFamily="34" charset="0"/>
                <a:cs typeface="Calibri" panose="020F0502020204030204" pitchFamily="34" charset="0"/>
              </a:rPr>
              <a:t/>
            </a:r>
            <a:br>
              <a:rPr lang="tr-TR" sz="3200" dirty="0">
                <a:solidFill>
                  <a:srgbClr val="C00000"/>
                </a:solidFill>
                <a:latin typeface="Calibri" panose="020F0502020204030204" pitchFamily="34" charset="0"/>
                <a:cs typeface="Calibri" panose="020F0502020204030204" pitchFamily="34" charset="0"/>
              </a:rPr>
            </a:br>
            <a:r>
              <a:rPr lang="tr-TR" sz="2400" b="1" dirty="0">
                <a:solidFill>
                  <a:srgbClr val="C00000"/>
                </a:solidFill>
                <a:latin typeface="Calibri" panose="020F0502020204030204" pitchFamily="34" charset="0"/>
                <a:cs typeface="Calibri" panose="020F0502020204030204" pitchFamily="34" charset="0"/>
              </a:rPr>
              <a:t>1900′lerin Başından Günümüze Yönetim Model ve Araçları</a:t>
            </a:r>
          </a:p>
        </p:txBody>
      </p:sp>
    </p:spTree>
    <p:extLst>
      <p:ext uri="{BB962C8B-B14F-4D97-AF65-F5344CB8AC3E}">
        <p14:creationId xmlns:p14="http://schemas.microsoft.com/office/powerpoint/2010/main" val="29693180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57200" y="1539894"/>
            <a:ext cx="8229600" cy="513986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tr-TR" sz="2400" b="1" dirty="0">
                <a:latin typeface="Calibri" panose="020F0502020204030204" pitchFamily="34" charset="0"/>
                <a:cs typeface="Calibri" panose="020F0502020204030204" pitchFamily="34" charset="0"/>
              </a:rPr>
              <a:t>BUGÜNLERDE… </a:t>
            </a:r>
          </a:p>
          <a:p>
            <a:pPr marL="285750" indent="-285750" algn="just">
              <a:buFont typeface="Arial" panose="020B0604020202020204" pitchFamily="34" charset="0"/>
              <a:buChar char="•"/>
            </a:pPr>
            <a:r>
              <a:rPr lang="tr-TR" sz="1900" dirty="0">
                <a:latin typeface="Calibri" panose="020F0502020204030204" pitchFamily="34" charset="0"/>
                <a:cs typeface="Calibri" panose="020F0502020204030204" pitchFamily="34" charset="0"/>
              </a:rPr>
              <a:t>Herkesin aklı çok karışık. Onlarca yönetim aracı önlerinde duruyor. </a:t>
            </a:r>
          </a:p>
          <a:p>
            <a:pPr marL="285750" indent="-285750" algn="just">
              <a:buFont typeface="Arial" panose="020B0604020202020204" pitchFamily="34" charset="0"/>
              <a:buChar char="•"/>
            </a:pPr>
            <a:r>
              <a:rPr lang="tr-TR" sz="1900" dirty="0">
                <a:solidFill>
                  <a:srgbClr val="0070C0"/>
                </a:solidFill>
                <a:latin typeface="Calibri" panose="020F0502020204030204" pitchFamily="34" charset="0"/>
                <a:cs typeface="Calibri" panose="020F0502020204030204" pitchFamily="34" charset="0"/>
              </a:rPr>
              <a:t>Bu dönem çok ama çok farklı bir dönem. </a:t>
            </a:r>
            <a:r>
              <a:rPr lang="tr-TR" sz="1900" b="1" dirty="0">
                <a:solidFill>
                  <a:srgbClr val="0070C0"/>
                </a:solidFill>
                <a:latin typeface="Calibri" panose="020F0502020204030204" pitchFamily="34" charset="0"/>
                <a:cs typeface="Calibri" panose="020F0502020204030204" pitchFamily="34" charset="0"/>
              </a:rPr>
              <a:t>Eski araçlar, yeni sorunlara etki etmiyor. </a:t>
            </a:r>
          </a:p>
          <a:p>
            <a:pPr marL="285750" indent="-285750" algn="just">
              <a:buFont typeface="Arial" panose="020B0604020202020204" pitchFamily="34" charset="0"/>
              <a:buChar char="•"/>
            </a:pPr>
            <a:r>
              <a:rPr lang="tr-TR" sz="1900" dirty="0">
                <a:latin typeface="Calibri" panose="020F0502020204030204" pitchFamily="34" charset="0"/>
                <a:cs typeface="Calibri" panose="020F0502020204030204" pitchFamily="34" charset="0"/>
              </a:rPr>
              <a:t>Tıpkı yeni enfeksiyonlara etki edemeyen antibiyotikler gibi, bunların geçmişte aşırı ve ölçüsüz kullanımı etkilerini azaltmış durumda. </a:t>
            </a:r>
          </a:p>
          <a:p>
            <a:pPr marL="285750" indent="-285750" algn="just">
              <a:buFont typeface="Arial" panose="020B0604020202020204" pitchFamily="34" charset="0"/>
              <a:buChar char="•"/>
            </a:pPr>
            <a:r>
              <a:rPr lang="tr-TR" sz="1900" dirty="0">
                <a:solidFill>
                  <a:srgbClr val="0070C0"/>
                </a:solidFill>
                <a:latin typeface="Calibri" panose="020F0502020204030204" pitchFamily="34" charset="0"/>
                <a:cs typeface="Calibri" panose="020F0502020204030204" pitchFamily="34" charset="0"/>
              </a:rPr>
              <a:t>Çünkü bu yönetsel araçların merkezinde olan </a:t>
            </a:r>
            <a:r>
              <a:rPr lang="tr-TR" sz="1900" b="1" dirty="0">
                <a:solidFill>
                  <a:srgbClr val="0070C0"/>
                </a:solidFill>
                <a:latin typeface="Calibri" panose="020F0502020204030204" pitchFamily="34" charset="0"/>
                <a:cs typeface="Calibri" panose="020F0502020204030204" pitchFamily="34" charset="0"/>
              </a:rPr>
              <a:t>“insan” faktörü</a:t>
            </a:r>
            <a:r>
              <a:rPr lang="tr-TR" sz="1900" dirty="0">
                <a:solidFill>
                  <a:srgbClr val="0070C0"/>
                </a:solidFill>
                <a:latin typeface="Calibri" panose="020F0502020204030204" pitchFamily="34" charset="0"/>
                <a:cs typeface="Calibri" panose="020F0502020204030204" pitchFamily="34" charset="0"/>
              </a:rPr>
              <a:t>, artık yeni dönemin koşulları gereği sorguluyor! </a:t>
            </a:r>
          </a:p>
          <a:p>
            <a:pPr marL="285750" indent="-285750" algn="just">
              <a:buFont typeface="Arial" panose="020B0604020202020204" pitchFamily="34" charset="0"/>
              <a:buChar char="•"/>
            </a:pPr>
            <a:r>
              <a:rPr lang="tr-TR" sz="1900" dirty="0">
                <a:latin typeface="Calibri" panose="020F0502020204030204" pitchFamily="34" charset="0"/>
                <a:cs typeface="Calibri" panose="020F0502020204030204" pitchFamily="34" charset="0"/>
              </a:rPr>
              <a:t>Son derece geçişken ve elde tutması ve motive etmesi zor bu faktör, artık yönetsel model ve araçlardan haz etmiyor. </a:t>
            </a:r>
          </a:p>
          <a:p>
            <a:pPr marL="285750" indent="-285750" algn="just">
              <a:buFont typeface="Arial" panose="020B0604020202020204" pitchFamily="34" charset="0"/>
              <a:buChar char="•"/>
            </a:pPr>
            <a:r>
              <a:rPr lang="tr-TR" sz="1900" dirty="0">
                <a:solidFill>
                  <a:srgbClr val="0070C0"/>
                </a:solidFill>
                <a:latin typeface="Calibri" panose="020F0502020204030204" pitchFamily="34" charset="0"/>
                <a:cs typeface="Calibri" panose="020F0502020204030204" pitchFamily="34" charset="0"/>
              </a:rPr>
              <a:t>Dönemin genç işgücünün ve mevcut dominant jenerasyonun beklentileri farklı. </a:t>
            </a:r>
          </a:p>
          <a:p>
            <a:pPr marL="285750" indent="-285750" algn="just">
              <a:buFont typeface="Arial" panose="020B0604020202020204" pitchFamily="34" charset="0"/>
              <a:buChar char="•"/>
            </a:pPr>
            <a:r>
              <a:rPr lang="tr-TR" sz="1900" dirty="0">
                <a:latin typeface="Calibri" panose="020F0502020204030204" pitchFamily="34" charset="0"/>
                <a:cs typeface="Calibri" panose="020F0502020204030204" pitchFamily="34" charset="0"/>
              </a:rPr>
              <a:t>Bu sebeple tüm dünyada şirketler, kalıcı ve etkin bir yönetim modeli arayışındalar. </a:t>
            </a:r>
          </a:p>
          <a:p>
            <a:pPr marL="285750" indent="-285750" algn="just">
              <a:buFont typeface="Arial" panose="020B0604020202020204" pitchFamily="34" charset="0"/>
              <a:buChar char="•"/>
            </a:pPr>
            <a:r>
              <a:rPr lang="tr-TR" sz="1900" dirty="0">
                <a:solidFill>
                  <a:srgbClr val="0070C0"/>
                </a:solidFill>
                <a:latin typeface="Calibri" panose="020F0502020204030204" pitchFamily="34" charset="0"/>
                <a:cs typeface="Calibri" panose="020F0502020204030204" pitchFamily="34" charset="0"/>
              </a:rPr>
              <a:t>İnsanı merkeze alan, yetkinlikleri ve yetenekleri elde tutmayı sağlayan bir model arıyorlar.</a:t>
            </a:r>
          </a:p>
          <a:p>
            <a:pPr marL="285750" indent="-285750" algn="just">
              <a:buFont typeface="Arial" panose="020B0604020202020204" pitchFamily="34" charset="0"/>
              <a:buChar char="•"/>
            </a:pPr>
            <a:r>
              <a:rPr lang="tr-TR" sz="1900" dirty="0">
                <a:solidFill>
                  <a:srgbClr val="C00000"/>
                </a:solidFill>
                <a:latin typeface="Calibri" panose="020F0502020204030204" pitchFamily="34" charset="0"/>
                <a:cs typeface="Calibri" panose="020F0502020204030204" pitchFamily="34" charset="0"/>
              </a:rPr>
              <a:t>Dünya bir </a:t>
            </a:r>
            <a:r>
              <a:rPr lang="tr-TR" sz="1900" b="1" dirty="0">
                <a:solidFill>
                  <a:srgbClr val="C00000"/>
                </a:solidFill>
                <a:latin typeface="Calibri" panose="020F0502020204030204" pitchFamily="34" charset="0"/>
                <a:cs typeface="Calibri" panose="020F0502020204030204" pitchFamily="34" charset="0"/>
              </a:rPr>
              <a:t>VUCA (</a:t>
            </a:r>
            <a:r>
              <a:rPr lang="tr-TR" sz="1900" b="1" dirty="0" err="1">
                <a:solidFill>
                  <a:srgbClr val="C00000"/>
                </a:solidFill>
                <a:latin typeface="Calibri" panose="020F0502020204030204" pitchFamily="34" charset="0"/>
                <a:cs typeface="Calibri" panose="020F0502020204030204" pitchFamily="34" charset="0"/>
              </a:rPr>
              <a:t>Volatility</a:t>
            </a:r>
            <a:r>
              <a:rPr lang="tr-TR" sz="1900" b="1" dirty="0">
                <a:solidFill>
                  <a:srgbClr val="C00000"/>
                </a:solidFill>
                <a:latin typeface="Calibri" panose="020F0502020204030204" pitchFamily="34" charset="0"/>
                <a:cs typeface="Calibri" panose="020F0502020204030204" pitchFamily="34" charset="0"/>
              </a:rPr>
              <a:t>, </a:t>
            </a:r>
            <a:r>
              <a:rPr lang="tr-TR" sz="1900" b="1" dirty="0" err="1">
                <a:solidFill>
                  <a:srgbClr val="C00000"/>
                </a:solidFill>
                <a:latin typeface="Calibri" panose="020F0502020204030204" pitchFamily="34" charset="0"/>
                <a:cs typeface="Calibri" panose="020F0502020204030204" pitchFamily="34" charset="0"/>
              </a:rPr>
              <a:t>Uncertainty</a:t>
            </a:r>
            <a:r>
              <a:rPr lang="tr-TR" sz="1900" b="1" dirty="0">
                <a:solidFill>
                  <a:srgbClr val="C00000"/>
                </a:solidFill>
                <a:latin typeface="Calibri" panose="020F0502020204030204" pitchFamily="34" charset="0"/>
                <a:cs typeface="Calibri" panose="020F0502020204030204" pitchFamily="34" charset="0"/>
              </a:rPr>
              <a:t>, </a:t>
            </a:r>
            <a:r>
              <a:rPr lang="tr-TR" sz="1900" b="1" dirty="0" err="1">
                <a:solidFill>
                  <a:srgbClr val="C00000"/>
                </a:solidFill>
                <a:latin typeface="Calibri" panose="020F0502020204030204" pitchFamily="34" charset="0"/>
                <a:cs typeface="Calibri" panose="020F0502020204030204" pitchFamily="34" charset="0"/>
              </a:rPr>
              <a:t>Complexity</a:t>
            </a:r>
            <a:r>
              <a:rPr lang="tr-TR" sz="1900" b="1" dirty="0">
                <a:solidFill>
                  <a:srgbClr val="C00000"/>
                </a:solidFill>
                <a:latin typeface="Calibri" panose="020F0502020204030204" pitchFamily="34" charset="0"/>
                <a:cs typeface="Calibri" panose="020F0502020204030204" pitchFamily="34" charset="0"/>
              </a:rPr>
              <a:t>, </a:t>
            </a:r>
            <a:r>
              <a:rPr lang="tr-TR" sz="1900" b="1" dirty="0" err="1">
                <a:solidFill>
                  <a:srgbClr val="C00000"/>
                </a:solidFill>
                <a:latin typeface="Calibri" panose="020F0502020204030204" pitchFamily="34" charset="0"/>
                <a:cs typeface="Calibri" panose="020F0502020204030204" pitchFamily="34" charset="0"/>
              </a:rPr>
              <a:t>Ambiguity</a:t>
            </a:r>
            <a:r>
              <a:rPr lang="tr-TR" sz="1900" b="1" dirty="0">
                <a:solidFill>
                  <a:srgbClr val="C00000"/>
                </a:solidFill>
                <a:latin typeface="Calibri" panose="020F0502020204030204" pitchFamily="34" charset="0"/>
                <a:cs typeface="Calibri" panose="020F0502020204030204" pitchFamily="34" charset="0"/>
              </a:rPr>
              <a:t>) </a:t>
            </a:r>
            <a:r>
              <a:rPr lang="tr-TR" sz="1900" dirty="0">
                <a:solidFill>
                  <a:srgbClr val="C00000"/>
                </a:solidFill>
                <a:latin typeface="Calibri" panose="020F0502020204030204" pitchFamily="34" charset="0"/>
                <a:cs typeface="Calibri" panose="020F0502020204030204" pitchFamily="34" charset="0"/>
              </a:rPr>
              <a:t>dönemine giriyor. </a:t>
            </a:r>
          </a:p>
        </p:txBody>
      </p:sp>
      <p:sp>
        <p:nvSpPr>
          <p:cNvPr id="6" name="Başlık 1"/>
          <p:cNvSpPr>
            <a:spLocks noGrp="1"/>
          </p:cNvSpPr>
          <p:nvPr>
            <p:ph type="title"/>
          </p:nvPr>
        </p:nvSpPr>
        <p:spPr>
          <a:xfrm>
            <a:off x="457200" y="649255"/>
            <a:ext cx="8229600" cy="1143000"/>
          </a:xfrm>
        </p:spPr>
        <p:txBody>
          <a:bodyPr>
            <a:noAutofit/>
          </a:bodyPr>
          <a:lstStyle/>
          <a:p>
            <a:pPr algn="ctr"/>
            <a:r>
              <a:rPr lang="tr-TR" sz="3200" b="1" dirty="0">
                <a:solidFill>
                  <a:srgbClr val="C00000"/>
                </a:solidFill>
                <a:latin typeface="Calibri" panose="020F0502020204030204" pitchFamily="34" charset="0"/>
                <a:cs typeface="Calibri" panose="020F0502020204030204" pitchFamily="34" charset="0"/>
              </a:rPr>
              <a:t>YÖNETİM ANLAYIŞININ DEĞİŞİMİ</a:t>
            </a:r>
            <a:r>
              <a:rPr lang="tr-TR" sz="3200" dirty="0">
                <a:solidFill>
                  <a:srgbClr val="C00000"/>
                </a:solidFill>
                <a:latin typeface="Calibri" panose="020F0502020204030204" pitchFamily="34" charset="0"/>
                <a:cs typeface="Calibri" panose="020F0502020204030204" pitchFamily="34" charset="0"/>
              </a:rPr>
              <a:t/>
            </a:r>
            <a:br>
              <a:rPr lang="tr-TR" sz="3200" dirty="0">
                <a:solidFill>
                  <a:srgbClr val="C00000"/>
                </a:solidFill>
                <a:latin typeface="Calibri" panose="020F0502020204030204" pitchFamily="34" charset="0"/>
                <a:cs typeface="Calibri" panose="020F0502020204030204" pitchFamily="34" charset="0"/>
              </a:rPr>
            </a:br>
            <a:r>
              <a:rPr lang="tr-TR" sz="2400" b="1" dirty="0">
                <a:solidFill>
                  <a:srgbClr val="C00000"/>
                </a:solidFill>
                <a:latin typeface="Calibri" panose="020F0502020204030204" pitchFamily="34" charset="0"/>
                <a:cs typeface="Calibri" panose="020F0502020204030204" pitchFamily="34" charset="0"/>
              </a:rPr>
              <a:t>1900′lerin Başından Günümüze Yönetim Model ve Araçları</a:t>
            </a:r>
          </a:p>
        </p:txBody>
      </p:sp>
    </p:spTree>
    <p:extLst>
      <p:ext uri="{BB962C8B-B14F-4D97-AF65-F5344CB8AC3E}">
        <p14:creationId xmlns:p14="http://schemas.microsoft.com/office/powerpoint/2010/main" val="41174088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10950" y="782385"/>
            <a:ext cx="8100785" cy="569386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tr-TR" sz="2400" b="1" dirty="0">
                <a:latin typeface="Calibri" panose="020F0502020204030204" pitchFamily="34" charset="0"/>
                <a:cs typeface="Calibri" panose="020F0502020204030204" pitchFamily="34" charset="0"/>
              </a:rPr>
              <a:t>VUCA Nedir?</a:t>
            </a:r>
            <a:r>
              <a:rPr lang="tr-TR" sz="2400" dirty="0">
                <a:latin typeface="Calibri" panose="020F0502020204030204" pitchFamily="34" charset="0"/>
                <a:cs typeface="Calibri" panose="020F0502020204030204" pitchFamily="34" charset="0"/>
              </a:rPr>
              <a:t> </a:t>
            </a:r>
          </a:p>
          <a:p>
            <a:pPr algn="ctr"/>
            <a:r>
              <a:rPr lang="tr-TR" sz="2000" b="1" dirty="0">
                <a:latin typeface="Calibri" panose="020F0502020204030204" pitchFamily="34" charset="0"/>
                <a:cs typeface="Calibri" panose="020F0502020204030204" pitchFamily="34" charset="0"/>
              </a:rPr>
              <a:t>V – </a:t>
            </a:r>
            <a:r>
              <a:rPr lang="tr-TR" sz="2000" b="1" dirty="0" err="1">
                <a:latin typeface="Calibri" panose="020F0502020204030204" pitchFamily="34" charset="0"/>
                <a:cs typeface="Calibri" panose="020F0502020204030204" pitchFamily="34" charset="0"/>
              </a:rPr>
              <a:t>Volatility</a:t>
            </a:r>
            <a:r>
              <a:rPr lang="tr-TR" sz="2000" b="1" dirty="0">
                <a:latin typeface="Calibri" panose="020F0502020204030204" pitchFamily="34" charset="0"/>
                <a:cs typeface="Calibri" panose="020F0502020204030204" pitchFamily="34" charset="0"/>
              </a:rPr>
              <a:t>; U – </a:t>
            </a:r>
            <a:r>
              <a:rPr lang="tr-TR" sz="2000" b="1" dirty="0" err="1">
                <a:latin typeface="Calibri" panose="020F0502020204030204" pitchFamily="34" charset="0"/>
                <a:cs typeface="Calibri" panose="020F0502020204030204" pitchFamily="34" charset="0"/>
              </a:rPr>
              <a:t>Uncertainty</a:t>
            </a:r>
            <a:r>
              <a:rPr lang="tr-TR" sz="2000" b="1" dirty="0">
                <a:latin typeface="Calibri" panose="020F0502020204030204" pitchFamily="34" charset="0"/>
                <a:cs typeface="Calibri" panose="020F0502020204030204" pitchFamily="34" charset="0"/>
              </a:rPr>
              <a:t>; C – </a:t>
            </a:r>
            <a:r>
              <a:rPr lang="tr-TR" sz="2000" b="1" dirty="0" err="1">
                <a:latin typeface="Calibri" panose="020F0502020204030204" pitchFamily="34" charset="0"/>
                <a:cs typeface="Calibri" panose="020F0502020204030204" pitchFamily="34" charset="0"/>
              </a:rPr>
              <a:t>Complexity</a:t>
            </a:r>
            <a:r>
              <a:rPr lang="tr-TR" sz="2000" b="1" dirty="0">
                <a:latin typeface="Calibri" panose="020F0502020204030204" pitchFamily="34" charset="0"/>
                <a:cs typeface="Calibri" panose="020F0502020204030204" pitchFamily="34" charset="0"/>
              </a:rPr>
              <a:t>; A – </a:t>
            </a:r>
            <a:r>
              <a:rPr lang="tr-TR" sz="2000" b="1" dirty="0" err="1">
                <a:latin typeface="Calibri" panose="020F0502020204030204" pitchFamily="34" charset="0"/>
                <a:cs typeface="Calibri" panose="020F0502020204030204" pitchFamily="34" charset="0"/>
              </a:rPr>
              <a:t>Ambiguity</a:t>
            </a:r>
            <a:r>
              <a:rPr lang="tr-TR" sz="2000" dirty="0">
                <a:latin typeface="Calibri" panose="020F0502020204030204" pitchFamily="34" charset="0"/>
                <a:cs typeface="Calibri" panose="020F0502020204030204" pitchFamily="34" charset="0"/>
              </a:rPr>
              <a:t>  </a:t>
            </a:r>
          </a:p>
          <a:p>
            <a:pPr algn="ctr"/>
            <a:r>
              <a:rPr lang="tr-TR" sz="2000" b="1" dirty="0">
                <a:solidFill>
                  <a:srgbClr val="C00000"/>
                </a:solidFill>
                <a:latin typeface="Calibri" panose="020F0502020204030204" pitchFamily="34" charset="0"/>
                <a:cs typeface="Calibri" panose="020F0502020204030204" pitchFamily="34" charset="0"/>
              </a:rPr>
              <a:t>Dalgalanma/Değişkenlik, Belirsizlik, Karmaşıklık ve Muğlaklık…   </a:t>
            </a:r>
          </a:p>
          <a:p>
            <a:pPr algn="ctr"/>
            <a:endParaRPr lang="tr-TR" sz="2000" b="1" i="1" dirty="0">
              <a:solidFill>
                <a:srgbClr val="C00000"/>
              </a:solidFill>
              <a:latin typeface="Calibri" panose="020F0502020204030204" pitchFamily="34" charset="0"/>
              <a:cs typeface="Calibri" panose="020F0502020204030204" pitchFamily="34" charset="0"/>
            </a:endParaRPr>
          </a:p>
          <a:p>
            <a:pPr algn="ctr"/>
            <a:r>
              <a:rPr lang="tr-TR" sz="2000" b="1" i="1" dirty="0">
                <a:solidFill>
                  <a:schemeClr val="tx1"/>
                </a:solidFill>
                <a:latin typeface="Calibri" panose="020F0502020204030204" pitchFamily="34" charset="0"/>
                <a:cs typeface="Calibri" panose="020F0502020204030204" pitchFamily="34" charset="0"/>
              </a:rPr>
              <a:t>Dünyanın içinde bulunduğu durumu daha iyi ifade eden 4 sıfat var mıdır?</a:t>
            </a:r>
          </a:p>
          <a:p>
            <a:pPr algn="ctr"/>
            <a:endParaRPr lang="tr-TR" sz="2000" dirty="0">
              <a:latin typeface="Calibri" panose="020F0502020204030204" pitchFamily="34" charset="0"/>
              <a:cs typeface="Calibri" panose="020F0502020204030204" pitchFamily="34" charset="0"/>
            </a:endParaRPr>
          </a:p>
          <a:p>
            <a:pPr algn="just"/>
            <a:r>
              <a:rPr lang="tr-TR" sz="2000" b="1" dirty="0">
                <a:latin typeface="Calibri" panose="020F0502020204030204" pitchFamily="34" charset="0"/>
                <a:cs typeface="Calibri" panose="020F0502020204030204" pitchFamily="34" charset="0"/>
              </a:rPr>
              <a:t>V-</a:t>
            </a:r>
            <a:r>
              <a:rPr lang="tr-TR" sz="2000" b="1" dirty="0" err="1">
                <a:latin typeface="Calibri" panose="020F0502020204030204" pitchFamily="34" charset="0"/>
                <a:cs typeface="Calibri" panose="020F0502020204030204" pitchFamily="34" charset="0"/>
              </a:rPr>
              <a:t>Volatility</a:t>
            </a:r>
            <a:r>
              <a:rPr lang="tr-TR" sz="2000" b="1" dirty="0">
                <a:latin typeface="Calibri" panose="020F0502020204030204" pitchFamily="34" charset="0"/>
                <a:cs typeface="Calibri" panose="020F0502020204030204" pitchFamily="34" charset="0"/>
              </a:rPr>
              <a:t>-Dalgalanma/Değişkenlik</a:t>
            </a:r>
            <a:r>
              <a:rPr lang="tr-TR" sz="2000" dirty="0">
                <a:latin typeface="Calibri" panose="020F0502020204030204" pitchFamily="34" charset="0"/>
                <a:cs typeface="Calibri" panose="020F0502020204030204" pitchFamily="34" charset="0"/>
              </a:rPr>
              <a:t>: Belirli bir şablonu olmaksızın yüksek oranda değişim var</a:t>
            </a:r>
            <a:r>
              <a:rPr lang="tr-TR" sz="2000" dirty="0" smtClean="0">
                <a:latin typeface="Calibri" panose="020F0502020204030204" pitchFamily="34" charset="0"/>
                <a:cs typeface="Calibri" panose="020F0502020204030204" pitchFamily="34" charset="0"/>
              </a:rPr>
              <a:t>.</a:t>
            </a:r>
          </a:p>
          <a:p>
            <a:pPr algn="just"/>
            <a:endParaRPr lang="tr-TR" sz="2000" dirty="0">
              <a:latin typeface="Calibri" panose="020F0502020204030204" pitchFamily="34" charset="0"/>
              <a:cs typeface="Calibri" panose="020F0502020204030204" pitchFamily="34" charset="0"/>
            </a:endParaRPr>
          </a:p>
          <a:p>
            <a:pPr algn="just"/>
            <a:r>
              <a:rPr lang="tr-TR" sz="2000" b="1" dirty="0">
                <a:latin typeface="Calibri" panose="020F0502020204030204" pitchFamily="34" charset="0"/>
                <a:cs typeface="Calibri" panose="020F0502020204030204" pitchFamily="34" charset="0"/>
              </a:rPr>
              <a:t>U-</a:t>
            </a:r>
            <a:r>
              <a:rPr lang="tr-TR" sz="2000" b="1" dirty="0" err="1">
                <a:latin typeface="Calibri" panose="020F0502020204030204" pitchFamily="34" charset="0"/>
                <a:cs typeface="Calibri" panose="020F0502020204030204" pitchFamily="34" charset="0"/>
              </a:rPr>
              <a:t>Uncertainty</a:t>
            </a:r>
            <a:r>
              <a:rPr lang="tr-TR" sz="2000" b="1" dirty="0">
                <a:latin typeface="Calibri" panose="020F0502020204030204" pitchFamily="34" charset="0"/>
                <a:cs typeface="Calibri" panose="020F0502020204030204" pitchFamily="34" charset="0"/>
              </a:rPr>
              <a:t>-Belirsizlik</a:t>
            </a:r>
            <a:r>
              <a:rPr lang="tr-TR" sz="2000" dirty="0">
                <a:latin typeface="Calibri" panose="020F0502020204030204" pitchFamily="34" charset="0"/>
                <a:cs typeface="Calibri" panose="020F0502020204030204" pitchFamily="34" charset="0"/>
              </a:rPr>
              <a:t>: Bugün ve yarının belirsiz olmasından dolayı, geleceği tahmin etmek için geçmişte yaşadığımız olaylara güvenemeyiz</a:t>
            </a:r>
            <a:r>
              <a:rPr lang="tr-TR" sz="2000" dirty="0" smtClean="0">
                <a:latin typeface="Calibri" panose="020F0502020204030204" pitchFamily="34" charset="0"/>
                <a:cs typeface="Calibri" panose="020F0502020204030204" pitchFamily="34" charset="0"/>
              </a:rPr>
              <a:t>.</a:t>
            </a:r>
          </a:p>
          <a:p>
            <a:pPr algn="just"/>
            <a:endParaRPr lang="tr-TR" sz="2000" dirty="0">
              <a:latin typeface="Calibri" panose="020F0502020204030204" pitchFamily="34" charset="0"/>
              <a:cs typeface="Calibri" panose="020F0502020204030204" pitchFamily="34" charset="0"/>
            </a:endParaRPr>
          </a:p>
          <a:p>
            <a:pPr algn="just"/>
            <a:r>
              <a:rPr lang="tr-TR" sz="2000" b="1" dirty="0">
                <a:latin typeface="Calibri" panose="020F0502020204030204" pitchFamily="34" charset="0"/>
                <a:cs typeface="Calibri" panose="020F0502020204030204" pitchFamily="34" charset="0"/>
              </a:rPr>
              <a:t>C-</a:t>
            </a:r>
            <a:r>
              <a:rPr lang="tr-TR" sz="2000" b="1" dirty="0" err="1">
                <a:latin typeface="Calibri" panose="020F0502020204030204" pitchFamily="34" charset="0"/>
                <a:cs typeface="Calibri" panose="020F0502020204030204" pitchFamily="34" charset="0"/>
              </a:rPr>
              <a:t>Complexity</a:t>
            </a:r>
            <a:r>
              <a:rPr lang="tr-TR" sz="2000" b="1" dirty="0">
                <a:latin typeface="Calibri" panose="020F0502020204030204" pitchFamily="34" charset="0"/>
                <a:cs typeface="Calibri" panose="020F0502020204030204" pitchFamily="34" charset="0"/>
              </a:rPr>
              <a:t>-Karmaşıklık</a:t>
            </a:r>
            <a:r>
              <a:rPr lang="tr-TR" sz="2000" dirty="0">
                <a:latin typeface="Calibri" panose="020F0502020204030204" pitchFamily="34" charset="0"/>
                <a:cs typeface="Calibri" panose="020F0502020204030204" pitchFamily="34" charset="0"/>
              </a:rPr>
              <a:t>: Dünya şu anda çok karmaşık, kapasitemizin üzerinde ve bazen kavrayamayacağımız kadar veri var</a:t>
            </a:r>
            <a:r>
              <a:rPr lang="tr-TR" sz="2000" dirty="0" smtClean="0">
                <a:latin typeface="Calibri" panose="020F0502020204030204" pitchFamily="34" charset="0"/>
                <a:cs typeface="Calibri" panose="020F0502020204030204" pitchFamily="34" charset="0"/>
              </a:rPr>
              <a:t>.</a:t>
            </a:r>
          </a:p>
          <a:p>
            <a:pPr algn="just"/>
            <a:endParaRPr lang="tr-TR" sz="2000" dirty="0">
              <a:latin typeface="Calibri" panose="020F0502020204030204" pitchFamily="34" charset="0"/>
              <a:cs typeface="Calibri" panose="020F0502020204030204" pitchFamily="34" charset="0"/>
            </a:endParaRPr>
          </a:p>
          <a:p>
            <a:pPr algn="just"/>
            <a:r>
              <a:rPr lang="tr-TR" sz="2000" b="1" dirty="0">
                <a:latin typeface="Calibri" panose="020F0502020204030204" pitchFamily="34" charset="0"/>
                <a:cs typeface="Calibri" panose="020F0502020204030204" pitchFamily="34" charset="0"/>
              </a:rPr>
              <a:t>A-</a:t>
            </a:r>
            <a:r>
              <a:rPr lang="tr-TR" sz="2000" b="1" dirty="0" err="1">
                <a:latin typeface="Calibri" panose="020F0502020204030204" pitchFamily="34" charset="0"/>
                <a:cs typeface="Calibri" panose="020F0502020204030204" pitchFamily="34" charset="0"/>
              </a:rPr>
              <a:t>Ambiguity</a:t>
            </a:r>
            <a:r>
              <a:rPr lang="tr-TR" sz="2000" b="1" dirty="0">
                <a:latin typeface="Calibri" panose="020F0502020204030204" pitchFamily="34" charset="0"/>
                <a:cs typeface="Calibri" panose="020F0502020204030204" pitchFamily="34" charset="0"/>
              </a:rPr>
              <a:t>-Muğlaklık</a:t>
            </a:r>
            <a:r>
              <a:rPr lang="tr-TR" sz="2000" dirty="0">
                <a:latin typeface="Calibri" panose="020F0502020204030204" pitchFamily="34" charset="0"/>
                <a:cs typeface="Calibri" panose="020F0502020204030204" pitchFamily="34" charset="0"/>
              </a:rPr>
              <a:t>: Olayların anlamıyla ilgili bir muğlaklık söz konusu, bu sebeple, her zaman olayların tam olarak </a:t>
            </a:r>
            <a:r>
              <a:rPr lang="tr-TR" sz="2000" b="1" dirty="0">
                <a:latin typeface="Calibri" panose="020F0502020204030204" pitchFamily="34" charset="0"/>
                <a:cs typeface="Calibri" panose="020F0502020204030204" pitchFamily="34" charset="0"/>
              </a:rPr>
              <a:t>ne olduğunu, neden, nasıl ve nerede</a:t>
            </a:r>
            <a:r>
              <a:rPr lang="tr-TR" sz="2000" dirty="0">
                <a:latin typeface="Calibri" panose="020F0502020204030204" pitchFamily="34" charset="0"/>
                <a:cs typeface="Calibri" panose="020F0502020204030204" pitchFamily="34" charset="0"/>
              </a:rPr>
              <a:t> gerçekleştiğini, arkasında kimin yer aldığını belirleyemeyiz.</a:t>
            </a:r>
          </a:p>
        </p:txBody>
      </p:sp>
      <p:sp>
        <p:nvSpPr>
          <p:cNvPr id="4" name="Dikdörtgen 3"/>
          <p:cNvSpPr/>
          <p:nvPr/>
        </p:nvSpPr>
        <p:spPr>
          <a:xfrm>
            <a:off x="510951" y="6580267"/>
            <a:ext cx="8100785" cy="246221"/>
          </a:xfrm>
          <a:prstGeom prst="rect">
            <a:avLst/>
          </a:prstGeom>
        </p:spPr>
        <p:txBody>
          <a:bodyPr wrap="square">
            <a:spAutoFit/>
          </a:bodyPr>
          <a:lstStyle/>
          <a:p>
            <a:pPr algn="ctr"/>
            <a:r>
              <a:rPr lang="tr-TR" sz="1000" i="1" dirty="0"/>
              <a:t>http://stratejico.com/vuca/vuca-nedir</a:t>
            </a:r>
          </a:p>
        </p:txBody>
      </p:sp>
    </p:spTree>
    <p:extLst>
      <p:ext uri="{BB962C8B-B14F-4D97-AF65-F5344CB8AC3E}">
        <p14:creationId xmlns:p14="http://schemas.microsoft.com/office/powerpoint/2010/main" val="13682166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95538" y="1358351"/>
            <a:ext cx="8372901" cy="489364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b="1" dirty="0">
                <a:latin typeface="Calibri" panose="020F0502020204030204" pitchFamily="34" charset="0"/>
                <a:cs typeface="Calibri" panose="020F0502020204030204" pitchFamily="34" charset="0"/>
              </a:rPr>
              <a:t>VUCA DÖNEMİ</a:t>
            </a:r>
          </a:p>
          <a:p>
            <a:pPr algn="ctr"/>
            <a:endParaRPr lang="tr-TR" sz="1100" b="1"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tr-TR" dirty="0">
                <a:latin typeface="Calibri" panose="020F0502020204030204" pitchFamily="34" charset="0"/>
                <a:cs typeface="Calibri" panose="020F0502020204030204" pitchFamily="34" charset="0"/>
              </a:rPr>
              <a:t>Bu dünyada ne ülke sınırları, ne sektör sınırları, ne şirket sınırları, ne de kariyerinizin sınırlarının birkaç sene sonra nasıl değişmiş olabileceğini tahmin etmek bazen mümkünse de, çoğu zaman imkansız. Kişisel başarının da eski kuralları sürekli değişiyor.</a:t>
            </a:r>
          </a:p>
          <a:p>
            <a:pPr marL="285750" indent="-285750" algn="just">
              <a:buFont typeface="Arial" panose="020B0604020202020204" pitchFamily="34" charset="0"/>
              <a:buChar char="•"/>
            </a:pPr>
            <a:r>
              <a:rPr lang="tr-TR" dirty="0">
                <a:solidFill>
                  <a:srgbClr val="C00000"/>
                </a:solidFill>
                <a:latin typeface="Calibri" panose="020F0502020204030204" pitchFamily="34" charset="0"/>
                <a:cs typeface="Calibri" panose="020F0502020204030204" pitchFamily="34" charset="0"/>
              </a:rPr>
              <a:t>Peki bu durumda işlerimizi rüzgarın önünde sürüklenen yaprak gibi dalgalanmaya mı bırakmalıyız? Önlem alabilir miyiz? Alamıyorsak ne yapmalıyız?</a:t>
            </a:r>
          </a:p>
          <a:p>
            <a:pPr marL="285750" indent="-285750" algn="just">
              <a:buFont typeface="Arial" panose="020B0604020202020204" pitchFamily="34" charset="0"/>
              <a:buChar char="•"/>
            </a:pPr>
            <a:r>
              <a:rPr lang="tr-TR" dirty="0">
                <a:latin typeface="Calibri" panose="020F0502020204030204" pitchFamily="34" charset="0"/>
                <a:cs typeface="Calibri" panose="020F0502020204030204" pitchFamily="34" charset="0"/>
              </a:rPr>
              <a:t>Riskler, örgütün her seviyesinde ölçülüp biçilen, tartışılan ve yönetimi için gerekli aksiyonlar alınan kurumsal gerçekler haline gelmektedir.</a:t>
            </a:r>
          </a:p>
          <a:p>
            <a:pPr marL="285750" indent="-285750" algn="just">
              <a:buFont typeface="Arial" panose="020B0604020202020204" pitchFamily="34" charset="0"/>
              <a:buChar char="•"/>
            </a:pPr>
            <a:r>
              <a:rPr lang="tr-TR" b="1" dirty="0">
                <a:solidFill>
                  <a:srgbClr val="C00000"/>
                </a:solidFill>
                <a:latin typeface="Calibri" panose="020F0502020204030204" pitchFamily="34" charset="0"/>
                <a:cs typeface="Calibri" panose="020F0502020204030204" pitchFamily="34" charset="0"/>
              </a:rPr>
              <a:t>VUCA dönemi, bünyesinde pek çok tehlike ve fırsatı barındırdığından, yüksek seviyede bir kurumsal risk yönetimi anlayışı gerektirmektedir. </a:t>
            </a:r>
          </a:p>
          <a:p>
            <a:pPr marL="285750" indent="-285750" algn="just">
              <a:buFont typeface="Arial" panose="020B0604020202020204" pitchFamily="34" charset="0"/>
              <a:buChar char="•"/>
            </a:pPr>
            <a:r>
              <a:rPr lang="tr-TR" dirty="0">
                <a:latin typeface="Calibri" panose="020F0502020204030204" pitchFamily="34" charset="0"/>
                <a:cs typeface="Calibri" panose="020F0502020204030204" pitchFamily="34" charset="0"/>
              </a:rPr>
              <a:t>Risk yönetiminin, şirketin her seviyesinde, belirli bir metodoloji ve sistematik dahilinde, yeknesak bir anlayış ile ve tüm yönetsel karar destek mekanizmalarına entegre edilmiş olarak yürütülmesi anlamına gelen kurumsal risk yönetimi, “risk yönetiminde” bir şirketin en yüksek olgunluk seviyesini hedeflendiğini göstermektedir.</a:t>
            </a:r>
          </a:p>
        </p:txBody>
      </p:sp>
    </p:spTree>
    <p:extLst>
      <p:ext uri="{BB962C8B-B14F-4D97-AF65-F5344CB8AC3E}">
        <p14:creationId xmlns:p14="http://schemas.microsoft.com/office/powerpoint/2010/main" val="1713952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21756" y="676968"/>
            <a:ext cx="8026015" cy="850106"/>
          </a:xfrm>
        </p:spPr>
        <p:txBody>
          <a:bodyPr>
            <a:normAutofit/>
          </a:bodyPr>
          <a:lstStyle/>
          <a:p>
            <a:pPr algn="ctr"/>
            <a:r>
              <a:rPr lang="tr-TR" sz="4000" b="1" dirty="0">
                <a:solidFill>
                  <a:srgbClr val="C00000"/>
                </a:solidFill>
                <a:latin typeface="Calibri" panose="020F0502020204030204" pitchFamily="34" charset="0"/>
                <a:cs typeface="Calibri" panose="020F0502020204030204" pitchFamily="34" charset="0"/>
              </a:rPr>
              <a:t>YÖNETİM ANLAYIŞININ DEĞİŞİMİ</a:t>
            </a:r>
          </a:p>
        </p:txBody>
      </p:sp>
      <p:pic>
        <p:nvPicPr>
          <p:cNvPr id="1026" name="Picture 2" descr="I:\Risk Yönetim Sistemi\STRATEJİK RİSK YÖNETİMİ\ynetim-teorilerine-bak-klasik-ynetim-neoklasik-ynetim-3-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756" y="1396450"/>
            <a:ext cx="8026015" cy="5401981"/>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2934773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8650" y="786717"/>
            <a:ext cx="7886700" cy="706033"/>
          </a:xfrm>
        </p:spPr>
        <p:txBody>
          <a:bodyPr>
            <a:noAutofit/>
          </a:bodyPr>
          <a:lstStyle/>
          <a:p>
            <a:pPr algn="ctr"/>
            <a:r>
              <a:rPr lang="tr-TR" sz="3200" b="1" dirty="0">
                <a:solidFill>
                  <a:srgbClr val="C00000"/>
                </a:solidFill>
                <a:latin typeface="Calibri" panose="020F0502020204030204" pitchFamily="34" charset="0"/>
                <a:cs typeface="Calibri" panose="020F0502020204030204" pitchFamily="34" charset="0"/>
              </a:rPr>
              <a:t>YÖNETİM ANLAYIŞININ DEĞİŞİMİ</a:t>
            </a:r>
            <a:endParaRPr lang="tr-TR" sz="2400" b="1" dirty="0">
              <a:solidFill>
                <a:srgbClr val="C00000"/>
              </a:solidFill>
              <a:latin typeface="Calibri" panose="020F0502020204030204" pitchFamily="34" charset="0"/>
              <a:cs typeface="Calibri" panose="020F0502020204030204" pitchFamily="34" charset="0"/>
            </a:endParaRPr>
          </a:p>
        </p:txBody>
      </p:sp>
      <p:pic>
        <p:nvPicPr>
          <p:cNvPr id="1026" name="Picture 2" descr="http://bertankaya.net/wp-content/uploads/2013/12/The-Evolution-of-Management.jpg"/>
          <p:cNvPicPr>
            <a:picLocks noChangeAspect="1" noChangeArrowheads="1"/>
          </p:cNvPicPr>
          <p:nvPr/>
        </p:nvPicPr>
        <p:blipFill rotWithShape="1">
          <a:blip r:embed="rId2">
            <a:extLst>
              <a:ext uri="{28A0092B-C50C-407E-A947-70E740481C1C}">
                <a14:useLocalDpi xmlns:a14="http://schemas.microsoft.com/office/drawing/2010/main" val="0"/>
              </a:ext>
            </a:extLst>
          </a:blip>
          <a:srcRect l="5484" t="2441" r="8180"/>
          <a:stretch/>
        </p:blipFill>
        <p:spPr bwMode="auto">
          <a:xfrm>
            <a:off x="726619" y="1387933"/>
            <a:ext cx="7584622" cy="5287038"/>
          </a:xfrm>
          <a:prstGeom prst="rect">
            <a:avLst/>
          </a:prstGeom>
        </p:spPr>
        <p:style>
          <a:lnRef idx="2">
            <a:schemeClr val="dk1"/>
          </a:lnRef>
          <a:fillRef idx="1">
            <a:schemeClr val="lt1"/>
          </a:fillRef>
          <a:effectRef idx="0">
            <a:schemeClr val="dk1"/>
          </a:effectRef>
          <a:fontRef idx="minor">
            <a:schemeClr val="dk1"/>
          </a:fontRef>
        </p:style>
      </p:pic>
      <p:sp>
        <p:nvSpPr>
          <p:cNvPr id="3" name="Dikdörtgen 2"/>
          <p:cNvSpPr/>
          <p:nvPr/>
        </p:nvSpPr>
        <p:spPr>
          <a:xfrm>
            <a:off x="0" y="6650298"/>
            <a:ext cx="9144000" cy="261610"/>
          </a:xfrm>
          <a:prstGeom prst="rect">
            <a:avLst/>
          </a:prstGeom>
        </p:spPr>
        <p:txBody>
          <a:bodyPr wrap="square">
            <a:spAutoFit/>
          </a:bodyPr>
          <a:lstStyle/>
          <a:p>
            <a:pPr algn="ctr"/>
            <a:r>
              <a:rPr lang="tr-TR" sz="1100" i="1" dirty="0">
                <a:latin typeface="Calibri" panose="020F0502020204030204" pitchFamily="34" charset="0"/>
              </a:rPr>
              <a:t>http://bertankaya.net/index.php/2013/12/1900lerin-basindan-gunumuze-yonetim-model-ve-araclari/</a:t>
            </a:r>
          </a:p>
        </p:txBody>
      </p:sp>
    </p:spTree>
    <p:extLst>
      <p:ext uri="{BB962C8B-B14F-4D97-AF65-F5344CB8AC3E}">
        <p14:creationId xmlns:p14="http://schemas.microsoft.com/office/powerpoint/2010/main" val="3154710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3B151DD-C9A5-4205-8775-97658B58310A}"/>
              </a:ext>
            </a:extLst>
          </p:cNvPr>
          <p:cNvSpPr>
            <a:spLocks noChangeArrowheads="1"/>
          </p:cNvSpPr>
          <p:nvPr/>
        </p:nvSpPr>
        <p:spPr bwMode="auto">
          <a:xfrm>
            <a:off x="890678" y="745374"/>
            <a:ext cx="7362645" cy="561692"/>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tr-TR" sz="3200" b="1" dirty="0" smtClean="0">
                <a:solidFill>
                  <a:srgbClr val="C00000"/>
                </a:solidFill>
                <a:latin typeface="Calibri" panose="020F0502020204030204" pitchFamily="34" charset="0"/>
                <a:cs typeface="Calibri" panose="020F0502020204030204" pitchFamily="34" charset="0"/>
              </a:rPr>
              <a:t>SİSTEMİN ÖZELLİKLERİ</a:t>
            </a:r>
            <a:endParaRPr lang="tr-TR" sz="3200" b="1" dirty="0">
              <a:solidFill>
                <a:srgbClr val="C00000"/>
              </a:solidFill>
              <a:latin typeface="Calibri" panose="020F0502020204030204" pitchFamily="34" charset="0"/>
              <a:cs typeface="Calibri" panose="020F0502020204030204" pitchFamily="34" charset="0"/>
            </a:endParaRPr>
          </a:p>
        </p:txBody>
      </p:sp>
      <p:sp>
        <p:nvSpPr>
          <p:cNvPr id="5" name="Dikdörtgen 4">
            <a:extLst>
              <a:ext uri="{FF2B5EF4-FFF2-40B4-BE49-F238E27FC236}">
                <a16:creationId xmlns:a16="http://schemas.microsoft.com/office/drawing/2014/main" id="{1417D16D-5F79-4CDF-8F58-7E3B22F6E9F9}"/>
              </a:ext>
            </a:extLst>
          </p:cNvPr>
          <p:cNvSpPr/>
          <p:nvPr/>
        </p:nvSpPr>
        <p:spPr>
          <a:xfrm>
            <a:off x="0" y="6627168"/>
            <a:ext cx="9144000" cy="230832"/>
          </a:xfrm>
          <a:prstGeom prst="rect">
            <a:avLst/>
          </a:prstGeom>
        </p:spPr>
        <p:txBody>
          <a:bodyPr wrap="square">
            <a:spAutoFit/>
          </a:bodyPr>
          <a:lstStyle/>
          <a:p>
            <a:pPr algn="ctr"/>
            <a:r>
              <a:rPr lang="tr-TR" sz="900" dirty="0"/>
              <a:t>Akkuş, Baran - </a:t>
            </a:r>
            <a:r>
              <a:rPr lang="tr-TR" sz="900" dirty="0" err="1"/>
              <a:t>Alevok</a:t>
            </a:r>
            <a:r>
              <a:rPr lang="tr-TR" sz="900" dirty="0"/>
              <a:t> İzci, Naciye. “Sistem Yaklaşımı, Kavramları Ve Yönetim”. </a:t>
            </a:r>
            <a:r>
              <a:rPr lang="tr-TR" sz="900" i="1" dirty="0"/>
              <a:t>Recep Tayyip Erdoğan Üniversitesi Sosyal Bilimler Dergisi</a:t>
            </a:r>
            <a:r>
              <a:rPr lang="tr-TR" sz="900" dirty="0"/>
              <a:t> 4/7 (Haziran 2018), 223-237.</a:t>
            </a:r>
            <a:endParaRPr lang="tr-TR" sz="900" i="1" dirty="0">
              <a:latin typeface="Calibri" panose="020F0502020204030204" pitchFamily="34" charset="0"/>
              <a:cs typeface="Calibri" panose="020F0502020204030204" pitchFamily="34" charset="0"/>
            </a:endParaRPr>
          </a:p>
        </p:txBody>
      </p:sp>
      <p:sp>
        <p:nvSpPr>
          <p:cNvPr id="6" name="Dikdörtgen 5">
            <a:extLst>
              <a:ext uri="{FF2B5EF4-FFF2-40B4-BE49-F238E27FC236}">
                <a16:creationId xmlns:a16="http://schemas.microsoft.com/office/drawing/2014/main" id="{95DBAD2B-6A43-43AF-B860-DB36991B914F}"/>
              </a:ext>
            </a:extLst>
          </p:cNvPr>
          <p:cNvSpPr/>
          <p:nvPr/>
        </p:nvSpPr>
        <p:spPr>
          <a:xfrm>
            <a:off x="895408" y="1541516"/>
            <a:ext cx="7357915" cy="50629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tr-TR" sz="1900" dirty="0">
                <a:latin typeface="Calibri" panose="020F0502020204030204" pitchFamily="34" charset="0"/>
                <a:cs typeface="Calibri" panose="020F0502020204030204" pitchFamily="34" charset="0"/>
              </a:rPr>
              <a:t>Sistemin özellikleri aşağıdaki gibi </a:t>
            </a:r>
            <a:r>
              <a:rPr lang="tr-TR" sz="1900" dirty="0" smtClean="0">
                <a:latin typeface="Calibri" panose="020F0502020204030204" pitchFamily="34" charset="0"/>
                <a:cs typeface="Calibri" panose="020F0502020204030204" pitchFamily="34" charset="0"/>
              </a:rPr>
              <a:t>sıralanabilir: </a:t>
            </a:r>
          </a:p>
          <a:p>
            <a:r>
              <a:rPr lang="tr-TR" sz="1900" dirty="0" smtClean="0">
                <a:latin typeface="Calibri" panose="020F0502020204030204" pitchFamily="34" charset="0"/>
                <a:cs typeface="Calibri" panose="020F0502020204030204" pitchFamily="34" charset="0"/>
              </a:rPr>
              <a:t>a. Sistem </a:t>
            </a:r>
            <a:r>
              <a:rPr lang="tr-TR" sz="1900" dirty="0">
                <a:latin typeface="Calibri" panose="020F0502020204030204" pitchFamily="34" charset="0"/>
                <a:cs typeface="Calibri" panose="020F0502020204030204" pitchFamily="34" charset="0"/>
              </a:rPr>
              <a:t>bir bütündür. </a:t>
            </a:r>
            <a:endParaRPr lang="tr-TR" sz="1900" dirty="0" smtClean="0">
              <a:latin typeface="Calibri" panose="020F0502020204030204" pitchFamily="34" charset="0"/>
              <a:cs typeface="Calibri" panose="020F0502020204030204" pitchFamily="34" charset="0"/>
            </a:endParaRPr>
          </a:p>
          <a:p>
            <a:r>
              <a:rPr lang="tr-TR" sz="1900" dirty="0" smtClean="0">
                <a:latin typeface="Calibri" panose="020F0502020204030204" pitchFamily="34" charset="0"/>
                <a:cs typeface="Calibri" panose="020F0502020204030204" pitchFamily="34" charset="0"/>
              </a:rPr>
              <a:t>b</a:t>
            </a:r>
            <a:r>
              <a:rPr lang="tr-TR" sz="1900" dirty="0">
                <a:latin typeface="Calibri" panose="020F0502020204030204" pitchFamily="34" charset="0"/>
                <a:cs typeface="Calibri" panose="020F0502020204030204" pitchFamily="34" charset="0"/>
              </a:rPr>
              <a:t>. Sistemlerde </a:t>
            </a:r>
            <a:r>
              <a:rPr lang="tr-TR" sz="1900" b="1" dirty="0">
                <a:latin typeface="Calibri" panose="020F0502020204030204" pitchFamily="34" charset="0"/>
                <a:cs typeface="Calibri" panose="020F0502020204030204" pitchFamily="34" charset="0"/>
              </a:rPr>
              <a:t>sinerji etkisi </a:t>
            </a:r>
            <a:r>
              <a:rPr lang="tr-TR" sz="1900" dirty="0">
                <a:latin typeface="Calibri" panose="020F0502020204030204" pitchFamily="34" charset="0"/>
                <a:cs typeface="Calibri" panose="020F0502020204030204" pitchFamily="34" charset="0"/>
              </a:rPr>
              <a:t>vardır. Sistemler kendisini oluşturan alt sistemlerin toplamından fazlasını ifade eder. </a:t>
            </a:r>
            <a:endParaRPr lang="tr-TR" sz="1900" dirty="0" smtClean="0">
              <a:latin typeface="Calibri" panose="020F0502020204030204" pitchFamily="34" charset="0"/>
              <a:cs typeface="Calibri" panose="020F0502020204030204" pitchFamily="34" charset="0"/>
            </a:endParaRPr>
          </a:p>
          <a:p>
            <a:r>
              <a:rPr lang="tr-TR" sz="1900" dirty="0" smtClean="0">
                <a:latin typeface="Calibri" panose="020F0502020204030204" pitchFamily="34" charset="0"/>
                <a:cs typeface="Calibri" panose="020F0502020204030204" pitchFamily="34" charset="0"/>
              </a:rPr>
              <a:t>c</a:t>
            </a:r>
            <a:r>
              <a:rPr lang="tr-TR" sz="1900" dirty="0">
                <a:latin typeface="Calibri" panose="020F0502020204030204" pitchFamily="34" charset="0"/>
                <a:cs typeface="Calibri" panose="020F0502020204030204" pitchFamily="34" charset="0"/>
              </a:rPr>
              <a:t>. Her sistemin bir </a:t>
            </a:r>
            <a:r>
              <a:rPr lang="tr-TR" sz="1900" b="1" dirty="0">
                <a:latin typeface="Calibri" panose="020F0502020204030204" pitchFamily="34" charset="0"/>
                <a:cs typeface="Calibri" panose="020F0502020204030204" pitchFamily="34" charset="0"/>
              </a:rPr>
              <a:t>çevresi </a:t>
            </a:r>
            <a:r>
              <a:rPr lang="tr-TR" sz="1900" dirty="0">
                <a:latin typeface="Calibri" panose="020F0502020204030204" pitchFamily="34" charset="0"/>
                <a:cs typeface="Calibri" panose="020F0502020204030204" pitchFamily="34" charset="0"/>
              </a:rPr>
              <a:t>vardır. </a:t>
            </a:r>
            <a:endParaRPr lang="tr-TR" sz="1900" dirty="0" smtClean="0">
              <a:latin typeface="Calibri" panose="020F0502020204030204" pitchFamily="34" charset="0"/>
              <a:cs typeface="Calibri" panose="020F0502020204030204" pitchFamily="34" charset="0"/>
            </a:endParaRPr>
          </a:p>
          <a:p>
            <a:r>
              <a:rPr lang="tr-TR" sz="1900" dirty="0" smtClean="0">
                <a:latin typeface="Calibri" panose="020F0502020204030204" pitchFamily="34" charset="0"/>
                <a:cs typeface="Calibri" panose="020F0502020204030204" pitchFamily="34" charset="0"/>
              </a:rPr>
              <a:t>d</a:t>
            </a:r>
            <a:r>
              <a:rPr lang="tr-TR" sz="1900" dirty="0">
                <a:latin typeface="Calibri" panose="020F0502020204030204" pitchFamily="34" charset="0"/>
                <a:cs typeface="Calibri" panose="020F0502020204030204" pitchFamily="34" charset="0"/>
              </a:rPr>
              <a:t>. Alt sistemler birbirlerini etkileyen ve aralarında karmaşık bir yapının olduğu sistemin parçalarıdır. </a:t>
            </a:r>
            <a:endParaRPr lang="tr-TR" sz="1900" dirty="0" smtClean="0">
              <a:latin typeface="Calibri" panose="020F0502020204030204" pitchFamily="34" charset="0"/>
              <a:cs typeface="Calibri" panose="020F0502020204030204" pitchFamily="34" charset="0"/>
            </a:endParaRPr>
          </a:p>
          <a:p>
            <a:r>
              <a:rPr lang="tr-TR" sz="1900" dirty="0" smtClean="0">
                <a:latin typeface="Calibri" panose="020F0502020204030204" pitchFamily="34" charset="0"/>
                <a:cs typeface="Calibri" panose="020F0502020204030204" pitchFamily="34" charset="0"/>
              </a:rPr>
              <a:t>e</a:t>
            </a:r>
            <a:r>
              <a:rPr lang="tr-TR" sz="1900" dirty="0">
                <a:latin typeface="Calibri" panose="020F0502020204030204" pitchFamily="34" charset="0"/>
                <a:cs typeface="Calibri" panose="020F0502020204030204" pitchFamily="34" charset="0"/>
              </a:rPr>
              <a:t>. Sistemlere </a:t>
            </a:r>
            <a:r>
              <a:rPr lang="tr-TR" sz="1900" b="1" dirty="0">
                <a:latin typeface="Calibri" panose="020F0502020204030204" pitchFamily="34" charset="0"/>
                <a:cs typeface="Calibri" panose="020F0502020204030204" pitchFamily="34" charset="0"/>
              </a:rPr>
              <a:t>alt sistemler </a:t>
            </a:r>
            <a:r>
              <a:rPr lang="tr-TR" sz="1900" dirty="0">
                <a:latin typeface="Calibri" panose="020F0502020204030204" pitchFamily="34" charset="0"/>
                <a:cs typeface="Calibri" panose="020F0502020204030204" pitchFamily="34" charset="0"/>
              </a:rPr>
              <a:t>eklenebilir ve çıkabilir. </a:t>
            </a:r>
            <a:endParaRPr lang="tr-TR" sz="1900" dirty="0" smtClean="0">
              <a:latin typeface="Calibri" panose="020F0502020204030204" pitchFamily="34" charset="0"/>
              <a:cs typeface="Calibri" panose="020F0502020204030204" pitchFamily="34" charset="0"/>
            </a:endParaRPr>
          </a:p>
          <a:p>
            <a:r>
              <a:rPr lang="tr-TR" sz="1900" dirty="0" smtClean="0">
                <a:latin typeface="Calibri" panose="020F0502020204030204" pitchFamily="34" charset="0"/>
                <a:cs typeface="Calibri" panose="020F0502020204030204" pitchFamily="34" charset="0"/>
              </a:rPr>
              <a:t>f</a:t>
            </a:r>
            <a:r>
              <a:rPr lang="tr-TR" sz="1900" dirty="0">
                <a:latin typeface="Calibri" panose="020F0502020204030204" pitchFamily="34" charset="0"/>
                <a:cs typeface="Calibri" panose="020F0502020204030204" pitchFamily="34" charset="0"/>
              </a:rPr>
              <a:t>. Sistemin yapısı zaman içinde döngüsel bir değişim gösterir. Çünkü sistem sürekli çevresi ve kendi özellikleriyle uyumlu olarak değişmek zorundadır. </a:t>
            </a:r>
            <a:endParaRPr lang="tr-TR" sz="1900" dirty="0" smtClean="0">
              <a:latin typeface="Calibri" panose="020F0502020204030204" pitchFamily="34" charset="0"/>
              <a:cs typeface="Calibri" panose="020F0502020204030204" pitchFamily="34" charset="0"/>
            </a:endParaRPr>
          </a:p>
          <a:p>
            <a:r>
              <a:rPr lang="tr-TR" sz="1900" dirty="0" smtClean="0">
                <a:latin typeface="Calibri" panose="020F0502020204030204" pitchFamily="34" charset="0"/>
                <a:cs typeface="Calibri" panose="020F0502020204030204" pitchFamily="34" charset="0"/>
              </a:rPr>
              <a:t>g</a:t>
            </a:r>
            <a:r>
              <a:rPr lang="tr-TR" sz="1900" dirty="0">
                <a:latin typeface="Calibri" panose="020F0502020204030204" pitchFamily="34" charset="0"/>
                <a:cs typeface="Calibri" panose="020F0502020204030204" pitchFamily="34" charset="0"/>
              </a:rPr>
              <a:t>. Sistem aldığı girdilerle çıktılar oluşturur. </a:t>
            </a:r>
            <a:endParaRPr lang="tr-TR" sz="1900" dirty="0" smtClean="0">
              <a:latin typeface="Calibri" panose="020F0502020204030204" pitchFamily="34" charset="0"/>
              <a:cs typeface="Calibri" panose="020F0502020204030204" pitchFamily="34" charset="0"/>
            </a:endParaRPr>
          </a:p>
          <a:p>
            <a:r>
              <a:rPr lang="tr-TR" sz="1900" dirty="0" smtClean="0">
                <a:latin typeface="Calibri" panose="020F0502020204030204" pitchFamily="34" charset="0"/>
                <a:cs typeface="Calibri" panose="020F0502020204030204" pitchFamily="34" charset="0"/>
              </a:rPr>
              <a:t>h</a:t>
            </a:r>
            <a:r>
              <a:rPr lang="tr-TR" sz="1900" dirty="0">
                <a:latin typeface="Calibri" panose="020F0502020204030204" pitchFamily="34" charset="0"/>
                <a:cs typeface="Calibri" panose="020F0502020204030204" pitchFamily="34" charset="0"/>
              </a:rPr>
              <a:t>. İnsan çalışmalarına ilişkin faal durumdaki bütün sistemler, belirli amaçlar için varlıklarını sürdürürler. </a:t>
            </a:r>
            <a:endParaRPr lang="tr-TR" sz="1900" dirty="0" smtClean="0">
              <a:latin typeface="Calibri" panose="020F0502020204030204" pitchFamily="34" charset="0"/>
              <a:cs typeface="Calibri" panose="020F0502020204030204" pitchFamily="34" charset="0"/>
            </a:endParaRPr>
          </a:p>
          <a:p>
            <a:r>
              <a:rPr lang="tr-TR" sz="1900" dirty="0" smtClean="0">
                <a:latin typeface="Calibri" panose="020F0502020204030204" pitchFamily="34" charset="0"/>
                <a:cs typeface="Calibri" panose="020F0502020204030204" pitchFamily="34" charset="0"/>
              </a:rPr>
              <a:t>i. Sistemlerin </a:t>
            </a:r>
            <a:r>
              <a:rPr lang="tr-TR" sz="1900" dirty="0">
                <a:latin typeface="Calibri" panose="020F0502020204030204" pitchFamily="34" charset="0"/>
                <a:cs typeface="Calibri" panose="020F0502020204030204" pitchFamily="34" charset="0"/>
              </a:rPr>
              <a:t>sınırları sistem parçalarının ayrıntılarını da içerdiği için sistemlerin sınırlarının kesin olarak belirlenmeleri olanaksızdır. </a:t>
            </a:r>
            <a:endParaRPr lang="tr-TR" sz="1900" dirty="0" smtClean="0">
              <a:latin typeface="Calibri" panose="020F0502020204030204" pitchFamily="34" charset="0"/>
              <a:cs typeface="Calibri" panose="020F0502020204030204" pitchFamily="34" charset="0"/>
            </a:endParaRPr>
          </a:p>
          <a:p>
            <a:r>
              <a:rPr lang="tr-TR" sz="1900" dirty="0" smtClean="0">
                <a:latin typeface="Calibri" panose="020F0502020204030204" pitchFamily="34" charset="0"/>
                <a:cs typeface="Calibri" panose="020F0502020204030204" pitchFamily="34" charset="0"/>
              </a:rPr>
              <a:t>j</a:t>
            </a:r>
            <a:r>
              <a:rPr lang="tr-TR" sz="1900" dirty="0">
                <a:latin typeface="Calibri" panose="020F0502020204030204" pitchFamily="34" charset="0"/>
                <a:cs typeface="Calibri" panose="020F0502020204030204" pitchFamily="34" charset="0"/>
              </a:rPr>
              <a:t>. Bünyesel sistemler dışındaki tüm sistemler </a:t>
            </a:r>
            <a:r>
              <a:rPr lang="tr-TR" sz="1900" dirty="0" smtClean="0">
                <a:latin typeface="Calibri" panose="020F0502020204030204" pitchFamily="34" charset="0"/>
                <a:cs typeface="Calibri" panose="020F0502020204030204" pitchFamily="34" charset="0"/>
              </a:rPr>
              <a:t>hareketlidir.</a:t>
            </a:r>
            <a:endParaRPr lang="tr-TR" sz="1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051728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66A573A5-7B60-4B7E-997B-DA05792E8896}"/>
              </a:ext>
            </a:extLst>
          </p:cNvPr>
          <p:cNvSpPr txBox="1">
            <a:spLocks noChangeArrowheads="1"/>
          </p:cNvSpPr>
          <p:nvPr/>
        </p:nvSpPr>
        <p:spPr bwMode="auto">
          <a:xfrm>
            <a:off x="0" y="2413337"/>
            <a:ext cx="9144000" cy="2031325"/>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defRPr/>
            </a:pPr>
            <a:r>
              <a:rPr lang="tr-TR" altLang="tr-TR" sz="6000" b="1">
                <a:solidFill>
                  <a:srgbClr val="C00000"/>
                </a:solidFill>
                <a:latin typeface="Trebuchet MS" panose="020B0603020202020204" pitchFamily="34" charset="0"/>
              </a:rPr>
              <a:t>EK BİLGİLER</a:t>
            </a:r>
          </a:p>
          <a:p>
            <a:pPr algn="ctr" eaLnBrk="1" hangingPunct="1">
              <a:spcBef>
                <a:spcPct val="50000"/>
              </a:spcBef>
              <a:defRPr/>
            </a:pPr>
            <a:r>
              <a:rPr lang="tr-TR" altLang="tr-TR" sz="4400" b="1">
                <a:solidFill>
                  <a:srgbClr val="C00000"/>
                </a:solidFill>
                <a:latin typeface="Trebuchet MS" panose="020B0603020202020204" pitchFamily="34" charset="0"/>
              </a:rPr>
              <a:t>KALİTE YÖNETİMİ</a:t>
            </a:r>
            <a:endParaRPr lang="tr-TR" altLang="tr-TR" sz="4400" b="1" dirty="0">
              <a:solidFill>
                <a:srgbClr val="C00000"/>
              </a:solidFill>
              <a:latin typeface="Trebuchet MS" panose="020B0603020202020204" pitchFamily="34" charset="0"/>
            </a:endParaRPr>
          </a:p>
        </p:txBody>
      </p:sp>
    </p:spTree>
    <p:extLst>
      <p:ext uri="{BB962C8B-B14F-4D97-AF65-F5344CB8AC3E}">
        <p14:creationId xmlns:p14="http://schemas.microsoft.com/office/powerpoint/2010/main" val="329634865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3B151DD-C9A5-4205-8775-97658B58310A}"/>
              </a:ext>
            </a:extLst>
          </p:cNvPr>
          <p:cNvSpPr>
            <a:spLocks noChangeArrowheads="1"/>
          </p:cNvSpPr>
          <p:nvPr/>
        </p:nvSpPr>
        <p:spPr bwMode="auto">
          <a:xfrm>
            <a:off x="710382" y="998939"/>
            <a:ext cx="7723236" cy="577081"/>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sz="3300" b="1">
                <a:solidFill>
                  <a:srgbClr val="C00000"/>
                </a:solidFill>
                <a:latin typeface="Calibri" panose="020F0502020204030204" pitchFamily="34" charset="0"/>
                <a:cs typeface="Calibri" panose="020F0502020204030204" pitchFamily="34" charset="0"/>
              </a:rPr>
              <a:t>The Evolution </a:t>
            </a:r>
            <a:r>
              <a:rPr lang="tr-TR" sz="3300" b="1">
                <a:solidFill>
                  <a:srgbClr val="C00000"/>
                </a:solidFill>
                <a:latin typeface="Calibri" panose="020F0502020204030204" pitchFamily="34" charset="0"/>
                <a:cs typeface="Calibri" panose="020F0502020204030204" pitchFamily="34" charset="0"/>
              </a:rPr>
              <a:t>o</a:t>
            </a:r>
            <a:r>
              <a:rPr lang="en-US" sz="3300" b="1">
                <a:solidFill>
                  <a:srgbClr val="C00000"/>
                </a:solidFill>
                <a:latin typeface="Calibri" panose="020F0502020204030204" pitchFamily="34" charset="0"/>
                <a:cs typeface="Calibri" panose="020F0502020204030204" pitchFamily="34" charset="0"/>
              </a:rPr>
              <a:t>f Quality Management</a:t>
            </a:r>
            <a:endParaRPr lang="tr-TR" sz="3300" b="1" i="1" dirty="0">
              <a:solidFill>
                <a:srgbClr val="C00000"/>
              </a:solidFill>
              <a:latin typeface="Calibri" panose="020F0502020204030204" pitchFamily="34" charset="0"/>
              <a:cs typeface="Calibri" panose="020F0502020204030204" pitchFamily="34" charset="0"/>
            </a:endParaRPr>
          </a:p>
        </p:txBody>
      </p:sp>
      <p:sp>
        <p:nvSpPr>
          <p:cNvPr id="5" name="Dikdörtgen 4">
            <a:extLst>
              <a:ext uri="{FF2B5EF4-FFF2-40B4-BE49-F238E27FC236}">
                <a16:creationId xmlns:a16="http://schemas.microsoft.com/office/drawing/2014/main" id="{1417D16D-5F79-4CDF-8F58-7E3B22F6E9F9}"/>
              </a:ext>
            </a:extLst>
          </p:cNvPr>
          <p:cNvSpPr/>
          <p:nvPr/>
        </p:nvSpPr>
        <p:spPr>
          <a:xfrm>
            <a:off x="0" y="6627168"/>
            <a:ext cx="9144000" cy="230832"/>
          </a:xfrm>
          <a:prstGeom prst="rect">
            <a:avLst/>
          </a:prstGeom>
        </p:spPr>
        <p:txBody>
          <a:bodyPr wrap="square">
            <a:spAutoFit/>
          </a:bodyPr>
          <a:lstStyle/>
          <a:p>
            <a:pPr algn="ctr"/>
            <a:r>
              <a:rPr lang="tr-TR" sz="900" i="1">
                <a:latin typeface="Calibri" panose="020F0502020204030204" pitchFamily="34" charset="0"/>
                <a:cs typeface="Calibri" panose="020F0502020204030204" pitchFamily="34" charset="0"/>
              </a:rPr>
              <a:t>William J. Stevenson, </a:t>
            </a:r>
            <a:r>
              <a:rPr lang="tr-TR" sz="900" b="1" i="1" u="sng">
                <a:solidFill>
                  <a:srgbClr val="C00000"/>
                </a:solidFill>
                <a:latin typeface="Calibri" panose="020F0502020204030204" pitchFamily="34" charset="0"/>
                <a:cs typeface="Calibri" panose="020F0502020204030204" pitchFamily="34" charset="0"/>
              </a:rPr>
              <a:t>Operations Management</a:t>
            </a:r>
            <a:r>
              <a:rPr lang="tr-TR" sz="900" b="1" i="1">
                <a:solidFill>
                  <a:srgbClr val="C00000"/>
                </a:solidFill>
                <a:latin typeface="Calibri" panose="020F0502020204030204" pitchFamily="34" charset="0"/>
                <a:cs typeface="Calibri" panose="020F0502020204030204" pitchFamily="34" charset="0"/>
              </a:rPr>
              <a:t>, </a:t>
            </a:r>
            <a:r>
              <a:rPr lang="tr-TR" sz="900" i="1">
                <a:latin typeface="Calibri" panose="020F0502020204030204" pitchFamily="34" charset="0"/>
                <a:cs typeface="Calibri" panose="020F0502020204030204" pitchFamily="34" charset="0"/>
              </a:rPr>
              <a:t>Thirteenth Edition, ISBN 978-1-259-66747-3, McGraw-Hill Education, 2018</a:t>
            </a:r>
          </a:p>
        </p:txBody>
      </p:sp>
      <p:sp>
        <p:nvSpPr>
          <p:cNvPr id="6" name="Dikdörtgen 5">
            <a:extLst>
              <a:ext uri="{FF2B5EF4-FFF2-40B4-BE49-F238E27FC236}">
                <a16:creationId xmlns:a16="http://schemas.microsoft.com/office/drawing/2014/main" id="{95DBAD2B-6A43-43AF-B860-DB36991B914F}"/>
              </a:ext>
            </a:extLst>
          </p:cNvPr>
          <p:cNvSpPr/>
          <p:nvPr/>
        </p:nvSpPr>
        <p:spPr>
          <a:xfrm>
            <a:off x="710382" y="1700937"/>
            <a:ext cx="7723236" cy="480131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a:latin typeface="Calibri" panose="020F0502020204030204" pitchFamily="34" charset="0"/>
                <a:cs typeface="Calibri" panose="020F0502020204030204" pitchFamily="34" charset="0"/>
              </a:rPr>
              <a:t>Prior to the Industrial Revolution, skilled craftsmen performed all stages of production. Pride of workmanship and reputation often provided the motivation to see that a job was done right. Lengthy guild apprenticeships caused this attitude to carry over to new workers. Moreover, one person or a small group of people were responsible for an entire product. </a:t>
            </a:r>
            <a:endParaRPr lang="tr-TR">
              <a:latin typeface="Calibri" panose="020F0502020204030204" pitchFamily="34" charset="0"/>
              <a:cs typeface="Calibri" panose="020F0502020204030204" pitchFamily="34" charset="0"/>
            </a:endParaRPr>
          </a:p>
          <a:p>
            <a:pPr algn="just"/>
            <a:r>
              <a:rPr lang="en-US">
                <a:latin typeface="Calibri" panose="020F0502020204030204" pitchFamily="34" charset="0"/>
                <a:cs typeface="Calibri" panose="020F0502020204030204" pitchFamily="34" charset="0"/>
              </a:rPr>
              <a:t>A division of labor accompanied the Industrial Revolution; each worker was then responsible for only a small portion of each product. Pride of workmanship became less meaningful because workers could no longer identify readily with the final product. The responsibility for quality shifted to the foremen. Inspection was either nonexistent or haphazard, although in some instances 100 percent inspection was used. </a:t>
            </a:r>
            <a:endParaRPr lang="tr-TR">
              <a:latin typeface="Calibri" panose="020F0502020204030204" pitchFamily="34" charset="0"/>
              <a:cs typeface="Calibri" panose="020F0502020204030204" pitchFamily="34" charset="0"/>
            </a:endParaRPr>
          </a:p>
          <a:p>
            <a:pPr algn="just"/>
            <a:r>
              <a:rPr lang="en-US">
                <a:latin typeface="Calibri" panose="020F0502020204030204" pitchFamily="34" charset="0"/>
                <a:cs typeface="Calibri" panose="020F0502020204030204" pitchFamily="34" charset="0"/>
              </a:rPr>
              <a:t>Frederick Winslow Taylor, the “Father of Scientific Management,” gave new emphasis to quality by including product inspection and gauging in his list of fundamental areas of manufacturing management. G. S. Radford improved Taylor’s methods. Two of his most significant contributions were the notions of involving quality considerations early in the product design stage and making connections among high quality, increased productivity, and lower costs.</a:t>
            </a:r>
            <a:endParaRPr lang="tr-TR"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06112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3B151DD-C9A5-4205-8775-97658B58310A}"/>
              </a:ext>
            </a:extLst>
          </p:cNvPr>
          <p:cNvSpPr>
            <a:spLocks noChangeArrowheads="1"/>
          </p:cNvSpPr>
          <p:nvPr/>
        </p:nvSpPr>
        <p:spPr bwMode="auto">
          <a:xfrm>
            <a:off x="890678" y="1037412"/>
            <a:ext cx="7362645" cy="500137"/>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sz="2800" b="1">
                <a:solidFill>
                  <a:srgbClr val="C00000"/>
                </a:solidFill>
                <a:latin typeface="+mn-lt"/>
              </a:rPr>
              <a:t>The Evolution </a:t>
            </a:r>
            <a:r>
              <a:rPr lang="tr-TR" sz="2800" b="1">
                <a:solidFill>
                  <a:srgbClr val="C00000"/>
                </a:solidFill>
                <a:latin typeface="+mn-lt"/>
              </a:rPr>
              <a:t>o</a:t>
            </a:r>
            <a:r>
              <a:rPr lang="en-US" sz="2800" b="1">
                <a:solidFill>
                  <a:srgbClr val="C00000"/>
                </a:solidFill>
                <a:latin typeface="+mn-lt"/>
              </a:rPr>
              <a:t>f Quality Management</a:t>
            </a:r>
            <a:endParaRPr lang="tr-TR" sz="2800" b="1" i="1" dirty="0">
              <a:solidFill>
                <a:srgbClr val="C00000"/>
              </a:solidFill>
              <a:latin typeface="+mn-lt"/>
            </a:endParaRPr>
          </a:p>
        </p:txBody>
      </p:sp>
      <p:sp>
        <p:nvSpPr>
          <p:cNvPr id="5" name="Dikdörtgen 4">
            <a:extLst>
              <a:ext uri="{FF2B5EF4-FFF2-40B4-BE49-F238E27FC236}">
                <a16:creationId xmlns:a16="http://schemas.microsoft.com/office/drawing/2014/main" id="{1417D16D-5F79-4CDF-8F58-7E3B22F6E9F9}"/>
              </a:ext>
            </a:extLst>
          </p:cNvPr>
          <p:cNvSpPr/>
          <p:nvPr/>
        </p:nvSpPr>
        <p:spPr>
          <a:xfrm>
            <a:off x="0" y="5791737"/>
            <a:ext cx="9144000" cy="230832"/>
          </a:xfrm>
          <a:prstGeom prst="rect">
            <a:avLst/>
          </a:prstGeom>
        </p:spPr>
        <p:txBody>
          <a:bodyPr wrap="square">
            <a:spAutoFit/>
          </a:bodyPr>
          <a:lstStyle/>
          <a:p>
            <a:pPr algn="ctr"/>
            <a:r>
              <a:rPr lang="tr-TR" sz="900" i="1"/>
              <a:t>William J. Stevenson, </a:t>
            </a:r>
            <a:r>
              <a:rPr lang="tr-TR" sz="900" b="1" i="1" u="sng">
                <a:solidFill>
                  <a:srgbClr val="C00000"/>
                </a:solidFill>
              </a:rPr>
              <a:t>Operations Management</a:t>
            </a:r>
            <a:r>
              <a:rPr lang="tr-TR" sz="900" b="1" i="1">
                <a:solidFill>
                  <a:srgbClr val="C00000"/>
                </a:solidFill>
              </a:rPr>
              <a:t>, </a:t>
            </a:r>
            <a:r>
              <a:rPr lang="tr-TR" sz="900" i="1"/>
              <a:t>Thirteenth Edition, ISBN 978-1-259-66747-3, McGraw-Hill Education, 2018</a:t>
            </a:r>
          </a:p>
        </p:txBody>
      </p:sp>
      <p:sp>
        <p:nvSpPr>
          <p:cNvPr id="6" name="Dikdörtgen 5">
            <a:extLst>
              <a:ext uri="{FF2B5EF4-FFF2-40B4-BE49-F238E27FC236}">
                <a16:creationId xmlns:a16="http://schemas.microsoft.com/office/drawing/2014/main" id="{95DBAD2B-6A43-43AF-B860-DB36991B914F}"/>
              </a:ext>
            </a:extLst>
          </p:cNvPr>
          <p:cNvSpPr/>
          <p:nvPr/>
        </p:nvSpPr>
        <p:spPr>
          <a:xfrm>
            <a:off x="890678" y="1659837"/>
            <a:ext cx="7362645"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a:t>In 1924, Bell Telephone Laboratories introduced statistical control charts that could be used to monitor production. Around 1930, H. F. Dodge and H. G. Romig, also of Bell Labs, introduced tables for sampling. Nevertheless, statistical quality control procedures were not widely used until World War II, when the U.S. government began to require vendors to use them. </a:t>
            </a:r>
            <a:endParaRPr lang="tr-TR"/>
          </a:p>
          <a:p>
            <a:pPr algn="just"/>
            <a:r>
              <a:rPr lang="en-US"/>
              <a:t>World War II caused a dramatic increase in emphasis on quality control. The U.S. Army refined sampling techniques for dealing with large shipments of arms from many suppliers. By the end of the 1940s, the U.S. Army, Bell Labs, and major universities were training engineers in other industries in the use of statistical sampling techniques. About the same time, professional quality organizations were emerging throughout the country. One of these organizations was the American Society for Quality Control (ASQC, now known as ASQ). Over the years, the society has promoted quality with its publications, seminars and conferences, and training programs.</a:t>
            </a:r>
            <a:endParaRPr lang="tr-TR" sz="1650" b="1" dirty="0">
              <a:solidFill>
                <a:srgbClr val="C00000"/>
              </a:solidFill>
            </a:endParaRPr>
          </a:p>
        </p:txBody>
      </p:sp>
    </p:spTree>
    <p:extLst>
      <p:ext uri="{BB962C8B-B14F-4D97-AF65-F5344CB8AC3E}">
        <p14:creationId xmlns:p14="http://schemas.microsoft.com/office/powerpoint/2010/main" val="285081267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3B151DD-C9A5-4205-8775-97658B58310A}"/>
              </a:ext>
            </a:extLst>
          </p:cNvPr>
          <p:cNvSpPr>
            <a:spLocks noChangeArrowheads="1"/>
          </p:cNvSpPr>
          <p:nvPr/>
        </p:nvSpPr>
        <p:spPr bwMode="auto">
          <a:xfrm>
            <a:off x="890678" y="1037412"/>
            <a:ext cx="7362645" cy="500137"/>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sz="2800" b="1">
                <a:solidFill>
                  <a:srgbClr val="C00000"/>
                </a:solidFill>
                <a:latin typeface="+mn-lt"/>
              </a:rPr>
              <a:t>The Evolution </a:t>
            </a:r>
            <a:r>
              <a:rPr lang="tr-TR" sz="2800" b="1">
                <a:solidFill>
                  <a:srgbClr val="C00000"/>
                </a:solidFill>
                <a:latin typeface="+mn-lt"/>
              </a:rPr>
              <a:t>o</a:t>
            </a:r>
            <a:r>
              <a:rPr lang="en-US" sz="2800" b="1">
                <a:solidFill>
                  <a:srgbClr val="C00000"/>
                </a:solidFill>
                <a:latin typeface="+mn-lt"/>
              </a:rPr>
              <a:t>f Quality Management</a:t>
            </a:r>
            <a:endParaRPr lang="tr-TR" sz="2800" b="1" i="1" dirty="0">
              <a:solidFill>
                <a:srgbClr val="C00000"/>
              </a:solidFill>
              <a:latin typeface="+mn-lt"/>
            </a:endParaRPr>
          </a:p>
        </p:txBody>
      </p:sp>
      <p:sp>
        <p:nvSpPr>
          <p:cNvPr id="5" name="Dikdörtgen 4">
            <a:extLst>
              <a:ext uri="{FF2B5EF4-FFF2-40B4-BE49-F238E27FC236}">
                <a16:creationId xmlns:a16="http://schemas.microsoft.com/office/drawing/2014/main" id="{1417D16D-5F79-4CDF-8F58-7E3B22F6E9F9}"/>
              </a:ext>
            </a:extLst>
          </p:cNvPr>
          <p:cNvSpPr/>
          <p:nvPr/>
        </p:nvSpPr>
        <p:spPr>
          <a:xfrm>
            <a:off x="0" y="5791737"/>
            <a:ext cx="9144000" cy="230832"/>
          </a:xfrm>
          <a:prstGeom prst="rect">
            <a:avLst/>
          </a:prstGeom>
        </p:spPr>
        <p:txBody>
          <a:bodyPr wrap="square">
            <a:spAutoFit/>
          </a:bodyPr>
          <a:lstStyle/>
          <a:p>
            <a:pPr algn="ctr"/>
            <a:r>
              <a:rPr lang="tr-TR" sz="900" i="1"/>
              <a:t>William J. Stevenson, </a:t>
            </a:r>
            <a:r>
              <a:rPr lang="tr-TR" sz="900" b="1" i="1" u="sng">
                <a:solidFill>
                  <a:srgbClr val="C00000"/>
                </a:solidFill>
              </a:rPr>
              <a:t>Operations Management</a:t>
            </a:r>
            <a:r>
              <a:rPr lang="tr-TR" sz="900" b="1" i="1">
                <a:solidFill>
                  <a:srgbClr val="C00000"/>
                </a:solidFill>
              </a:rPr>
              <a:t>, </a:t>
            </a:r>
            <a:r>
              <a:rPr lang="tr-TR" sz="900" i="1"/>
              <a:t>Thirteenth Edition, ISBN 978-1-259-66747-3, McGraw-Hill Education, 2018</a:t>
            </a:r>
          </a:p>
        </p:txBody>
      </p:sp>
      <p:sp>
        <p:nvSpPr>
          <p:cNvPr id="6" name="Dikdörtgen 5">
            <a:extLst>
              <a:ext uri="{FF2B5EF4-FFF2-40B4-BE49-F238E27FC236}">
                <a16:creationId xmlns:a16="http://schemas.microsoft.com/office/drawing/2014/main" id="{95DBAD2B-6A43-43AF-B860-DB36991B914F}"/>
              </a:ext>
            </a:extLst>
          </p:cNvPr>
          <p:cNvSpPr/>
          <p:nvPr/>
        </p:nvSpPr>
        <p:spPr>
          <a:xfrm>
            <a:off x="890678" y="1659837"/>
            <a:ext cx="7362645"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a:t>During the 1950s, the quality movement evolved into quality assurance. In the mid-1950s, total quality control efforts enlarged the realm of quality efforts from its primary focus on manufacturing to include product design and incoming raw materials. One important feature of this work was greater involvement of upper management in quality. </a:t>
            </a:r>
            <a:endParaRPr lang="tr-TR"/>
          </a:p>
          <a:p>
            <a:pPr algn="just"/>
            <a:r>
              <a:rPr lang="en-US"/>
              <a:t>During the 1960s, the concept of “zero defects” gained favor. This approach focused on employee motivation and awareness, and the expectation of perfection from each employee. It evolved from the success of the Martin Company in producing a “perfect” missile for the U.S. Army. </a:t>
            </a:r>
            <a:endParaRPr lang="tr-TR"/>
          </a:p>
          <a:p>
            <a:pPr algn="just"/>
            <a:r>
              <a:rPr lang="en-US"/>
              <a:t>In the 1970s, quality assurance methods gained increasing emphasis in services including government operations, health care, banking, and the travel industry.</a:t>
            </a:r>
            <a:endParaRPr lang="tr-TR" sz="1650" b="1" dirty="0">
              <a:solidFill>
                <a:srgbClr val="C00000"/>
              </a:solidFill>
            </a:endParaRPr>
          </a:p>
        </p:txBody>
      </p:sp>
    </p:spTree>
    <p:extLst>
      <p:ext uri="{BB962C8B-B14F-4D97-AF65-F5344CB8AC3E}">
        <p14:creationId xmlns:p14="http://schemas.microsoft.com/office/powerpoint/2010/main" val="38305093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3B151DD-C9A5-4205-8775-97658B58310A}"/>
              </a:ext>
            </a:extLst>
          </p:cNvPr>
          <p:cNvSpPr>
            <a:spLocks noChangeArrowheads="1"/>
          </p:cNvSpPr>
          <p:nvPr/>
        </p:nvSpPr>
        <p:spPr bwMode="auto">
          <a:xfrm>
            <a:off x="890678" y="996468"/>
            <a:ext cx="7362645" cy="500137"/>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sz="2800" b="1">
                <a:solidFill>
                  <a:srgbClr val="C00000"/>
                </a:solidFill>
                <a:latin typeface="+mn-lt"/>
              </a:rPr>
              <a:t>The Evolution </a:t>
            </a:r>
            <a:r>
              <a:rPr lang="tr-TR" sz="2800" b="1">
                <a:solidFill>
                  <a:srgbClr val="C00000"/>
                </a:solidFill>
                <a:latin typeface="+mn-lt"/>
              </a:rPr>
              <a:t>o</a:t>
            </a:r>
            <a:r>
              <a:rPr lang="en-US" sz="2800" b="1">
                <a:solidFill>
                  <a:srgbClr val="C00000"/>
                </a:solidFill>
                <a:latin typeface="+mn-lt"/>
              </a:rPr>
              <a:t>f Quality Management</a:t>
            </a:r>
            <a:endParaRPr lang="tr-TR" sz="2800" b="1" i="1" dirty="0">
              <a:solidFill>
                <a:srgbClr val="C00000"/>
              </a:solidFill>
              <a:latin typeface="+mn-lt"/>
            </a:endParaRPr>
          </a:p>
        </p:txBody>
      </p:sp>
      <p:sp>
        <p:nvSpPr>
          <p:cNvPr id="5" name="Dikdörtgen 4">
            <a:extLst>
              <a:ext uri="{FF2B5EF4-FFF2-40B4-BE49-F238E27FC236}">
                <a16:creationId xmlns:a16="http://schemas.microsoft.com/office/drawing/2014/main" id="{1417D16D-5F79-4CDF-8F58-7E3B22F6E9F9}"/>
              </a:ext>
            </a:extLst>
          </p:cNvPr>
          <p:cNvSpPr/>
          <p:nvPr/>
        </p:nvSpPr>
        <p:spPr>
          <a:xfrm>
            <a:off x="0" y="5842917"/>
            <a:ext cx="9144000" cy="230832"/>
          </a:xfrm>
          <a:prstGeom prst="rect">
            <a:avLst/>
          </a:prstGeom>
        </p:spPr>
        <p:txBody>
          <a:bodyPr wrap="square">
            <a:spAutoFit/>
          </a:bodyPr>
          <a:lstStyle/>
          <a:p>
            <a:pPr algn="ctr"/>
            <a:r>
              <a:rPr lang="tr-TR" sz="900" i="1"/>
              <a:t>William J. Stevenson, </a:t>
            </a:r>
            <a:r>
              <a:rPr lang="tr-TR" sz="900" b="1" i="1" u="sng">
                <a:solidFill>
                  <a:srgbClr val="C00000"/>
                </a:solidFill>
              </a:rPr>
              <a:t>Operations Management</a:t>
            </a:r>
            <a:r>
              <a:rPr lang="tr-TR" sz="900" b="1" i="1">
                <a:solidFill>
                  <a:srgbClr val="C00000"/>
                </a:solidFill>
              </a:rPr>
              <a:t>, </a:t>
            </a:r>
            <a:r>
              <a:rPr lang="tr-TR" sz="900" i="1"/>
              <a:t>Thirteenth Edition, ISBN 978-1-259-66747-3, McGraw-Hill Education, 2018</a:t>
            </a:r>
          </a:p>
        </p:txBody>
      </p:sp>
      <p:sp>
        <p:nvSpPr>
          <p:cNvPr id="6" name="Dikdörtgen 5">
            <a:extLst>
              <a:ext uri="{FF2B5EF4-FFF2-40B4-BE49-F238E27FC236}">
                <a16:creationId xmlns:a16="http://schemas.microsoft.com/office/drawing/2014/main" id="{95DBAD2B-6A43-43AF-B860-DB36991B914F}"/>
              </a:ext>
            </a:extLst>
          </p:cNvPr>
          <p:cNvSpPr/>
          <p:nvPr/>
        </p:nvSpPr>
        <p:spPr>
          <a:xfrm>
            <a:off x="890678" y="1598422"/>
            <a:ext cx="7362645" cy="493981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1500"/>
              <a:t>Something else happened in the 1970s that had a global impact on quality. An embargo on oil sales instituted by the Organization of Petroleum Exporting Countries (OPEC) caused an increase in energy costs, and automobile buyers became more interested in fuel-efficient, lower-cost vehicles. Japanese auto producers, who had been improving their products, were poised to take advantage of these changes, and they captured an increased share of the automobile market. The quality of their automobiles enhanced the reputation of Japanese producers, opening the door for a wide array of Japanese-produced goods. </a:t>
            </a:r>
            <a:endParaRPr lang="tr-TR" sz="1500"/>
          </a:p>
          <a:p>
            <a:pPr algn="just"/>
            <a:r>
              <a:rPr lang="en-US" sz="1500"/>
              <a:t>American producers, alarmed by their loss of market share, spent much of the late 1970s and the 1980s trying to improve the quality of their goods while lowering their costs. </a:t>
            </a:r>
            <a:endParaRPr lang="tr-TR" sz="1500"/>
          </a:p>
          <a:p>
            <a:pPr algn="just"/>
            <a:r>
              <a:rPr lang="en-US" sz="1500"/>
              <a:t>The evolution of quality took a dramatic shift from quality assurance to a strategic approach to quality in the late 1970s. Up until that time, the main emphasis had been on finding and correcting defective products before they reached the market. It was still a reactive approach. The strategic approach is proactive, focusing on preventing mistakes from occurring in the first place. The idea is to design quality into products, rather than to find and correct defects after the fact. This approach has now expanded to include processes and services. Quality and profits are more closely linked. This approach also places greater emphasis on customer satisfaction, and it involves all levels of management as well as workers in a continuing effort to increase quality.</a:t>
            </a:r>
            <a:endParaRPr lang="tr-TR" sz="1500" b="1" dirty="0">
              <a:solidFill>
                <a:srgbClr val="C00000"/>
              </a:solidFill>
            </a:endParaRPr>
          </a:p>
        </p:txBody>
      </p:sp>
    </p:spTree>
    <p:extLst>
      <p:ext uri="{BB962C8B-B14F-4D97-AF65-F5344CB8AC3E}">
        <p14:creationId xmlns:p14="http://schemas.microsoft.com/office/powerpoint/2010/main" val="369877355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3B151DD-C9A5-4205-8775-97658B58310A}"/>
              </a:ext>
            </a:extLst>
          </p:cNvPr>
          <p:cNvSpPr>
            <a:spLocks noChangeArrowheads="1"/>
          </p:cNvSpPr>
          <p:nvPr/>
        </p:nvSpPr>
        <p:spPr bwMode="auto">
          <a:xfrm>
            <a:off x="890678" y="888745"/>
            <a:ext cx="7362645" cy="715581"/>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sz="2100" b="1">
                <a:solidFill>
                  <a:srgbClr val="C00000"/>
                </a:solidFill>
                <a:latin typeface="+mn-lt"/>
              </a:rPr>
              <a:t>The Foundations </a:t>
            </a:r>
            <a:r>
              <a:rPr lang="tr-TR" sz="2100" b="1">
                <a:solidFill>
                  <a:srgbClr val="C00000"/>
                </a:solidFill>
                <a:latin typeface="+mn-lt"/>
              </a:rPr>
              <a:t>o</a:t>
            </a:r>
            <a:r>
              <a:rPr lang="en-US" sz="2100" b="1">
                <a:solidFill>
                  <a:srgbClr val="C00000"/>
                </a:solidFill>
                <a:latin typeface="+mn-lt"/>
              </a:rPr>
              <a:t>f Modern Quality Management: The Gurus</a:t>
            </a:r>
            <a:endParaRPr lang="tr-TR" sz="2100" b="1" i="1" dirty="0">
              <a:solidFill>
                <a:srgbClr val="C00000"/>
              </a:solidFill>
              <a:latin typeface="+mn-lt"/>
            </a:endParaRPr>
          </a:p>
        </p:txBody>
      </p:sp>
      <p:sp>
        <p:nvSpPr>
          <p:cNvPr id="5" name="Dikdörtgen 4">
            <a:extLst>
              <a:ext uri="{FF2B5EF4-FFF2-40B4-BE49-F238E27FC236}">
                <a16:creationId xmlns:a16="http://schemas.microsoft.com/office/drawing/2014/main" id="{1417D16D-5F79-4CDF-8F58-7E3B22F6E9F9}"/>
              </a:ext>
            </a:extLst>
          </p:cNvPr>
          <p:cNvSpPr/>
          <p:nvPr/>
        </p:nvSpPr>
        <p:spPr>
          <a:xfrm>
            <a:off x="0" y="5842917"/>
            <a:ext cx="9144000" cy="230832"/>
          </a:xfrm>
          <a:prstGeom prst="rect">
            <a:avLst/>
          </a:prstGeom>
        </p:spPr>
        <p:txBody>
          <a:bodyPr wrap="square">
            <a:spAutoFit/>
          </a:bodyPr>
          <a:lstStyle/>
          <a:p>
            <a:pPr algn="ctr"/>
            <a:r>
              <a:rPr lang="tr-TR" sz="900" i="1"/>
              <a:t>William J. Stevenson, </a:t>
            </a:r>
            <a:r>
              <a:rPr lang="tr-TR" sz="900" b="1" i="1" u="sng">
                <a:solidFill>
                  <a:srgbClr val="C00000"/>
                </a:solidFill>
              </a:rPr>
              <a:t>Operations Management</a:t>
            </a:r>
            <a:r>
              <a:rPr lang="tr-TR" sz="900" b="1" i="1">
                <a:solidFill>
                  <a:srgbClr val="C00000"/>
                </a:solidFill>
              </a:rPr>
              <a:t>, </a:t>
            </a:r>
            <a:r>
              <a:rPr lang="tr-TR" sz="900" i="1"/>
              <a:t>Thirteenth Edition, ISBN 978-1-259-66747-3, McGraw-Hill Education, 2018</a:t>
            </a:r>
          </a:p>
        </p:txBody>
      </p:sp>
      <p:sp>
        <p:nvSpPr>
          <p:cNvPr id="2" name="Dikdörtgen 1">
            <a:extLst>
              <a:ext uri="{FF2B5EF4-FFF2-40B4-BE49-F238E27FC236}">
                <a16:creationId xmlns:a16="http://schemas.microsoft.com/office/drawing/2014/main" id="{561AAF04-2371-4157-BF78-08B3CAABFF5F}"/>
              </a:ext>
            </a:extLst>
          </p:cNvPr>
          <p:cNvSpPr/>
          <p:nvPr/>
        </p:nvSpPr>
        <p:spPr>
          <a:xfrm>
            <a:off x="890677" y="1597041"/>
            <a:ext cx="7362644" cy="369332"/>
          </a:xfrm>
          <a:prstGeom prst="rect">
            <a:avLst/>
          </a:prstGeom>
        </p:spPr>
        <p:txBody>
          <a:bodyPr wrap="square">
            <a:spAutoFit/>
          </a:bodyPr>
          <a:lstStyle/>
          <a:p>
            <a:pPr algn="ctr"/>
            <a:r>
              <a:rPr lang="tr-TR" b="1">
                <a:solidFill>
                  <a:srgbClr val="C00000"/>
                </a:solidFill>
              </a:rPr>
              <a:t>A summary of key contributors to quality management</a:t>
            </a:r>
          </a:p>
        </p:txBody>
      </p:sp>
      <p:pic>
        <p:nvPicPr>
          <p:cNvPr id="3" name="Resim 2">
            <a:extLst>
              <a:ext uri="{FF2B5EF4-FFF2-40B4-BE49-F238E27FC236}">
                <a16:creationId xmlns:a16="http://schemas.microsoft.com/office/drawing/2014/main" id="{5B65A408-C9B2-4435-BD88-657A170C5AB9}"/>
              </a:ext>
            </a:extLst>
          </p:cNvPr>
          <p:cNvPicPr>
            <a:picLocks noChangeAspect="1"/>
          </p:cNvPicPr>
          <p:nvPr/>
        </p:nvPicPr>
        <p:blipFill>
          <a:blip r:embed="rId2"/>
          <a:stretch>
            <a:fillRect/>
          </a:stretch>
        </p:blipFill>
        <p:spPr>
          <a:xfrm>
            <a:off x="890677" y="2242231"/>
            <a:ext cx="7362644" cy="2629516"/>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46491782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3B151DD-C9A5-4205-8775-97658B58310A}"/>
              </a:ext>
            </a:extLst>
          </p:cNvPr>
          <p:cNvSpPr>
            <a:spLocks noChangeArrowheads="1"/>
          </p:cNvSpPr>
          <p:nvPr/>
        </p:nvSpPr>
        <p:spPr bwMode="auto">
          <a:xfrm>
            <a:off x="890678" y="888745"/>
            <a:ext cx="7362645" cy="715581"/>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sz="2100" b="1">
                <a:solidFill>
                  <a:srgbClr val="C00000"/>
                </a:solidFill>
                <a:latin typeface="+mn-lt"/>
              </a:rPr>
              <a:t>The Foundations </a:t>
            </a:r>
            <a:r>
              <a:rPr lang="tr-TR" sz="2100" b="1">
                <a:solidFill>
                  <a:srgbClr val="C00000"/>
                </a:solidFill>
                <a:latin typeface="+mn-lt"/>
              </a:rPr>
              <a:t>o</a:t>
            </a:r>
            <a:r>
              <a:rPr lang="en-US" sz="2100" b="1">
                <a:solidFill>
                  <a:srgbClr val="C00000"/>
                </a:solidFill>
                <a:latin typeface="+mn-lt"/>
              </a:rPr>
              <a:t>f Modern Quality Management: The Gurus</a:t>
            </a:r>
            <a:endParaRPr lang="tr-TR" sz="2100" b="1" i="1" dirty="0">
              <a:solidFill>
                <a:srgbClr val="C00000"/>
              </a:solidFill>
              <a:latin typeface="+mn-lt"/>
            </a:endParaRPr>
          </a:p>
        </p:txBody>
      </p:sp>
      <p:sp>
        <p:nvSpPr>
          <p:cNvPr id="5" name="Dikdörtgen 4">
            <a:extLst>
              <a:ext uri="{FF2B5EF4-FFF2-40B4-BE49-F238E27FC236}">
                <a16:creationId xmlns:a16="http://schemas.microsoft.com/office/drawing/2014/main" id="{1417D16D-5F79-4CDF-8F58-7E3B22F6E9F9}"/>
              </a:ext>
            </a:extLst>
          </p:cNvPr>
          <p:cNvSpPr/>
          <p:nvPr/>
        </p:nvSpPr>
        <p:spPr>
          <a:xfrm>
            <a:off x="0" y="5842917"/>
            <a:ext cx="9144000" cy="230832"/>
          </a:xfrm>
          <a:prstGeom prst="rect">
            <a:avLst/>
          </a:prstGeom>
        </p:spPr>
        <p:txBody>
          <a:bodyPr wrap="square">
            <a:spAutoFit/>
          </a:bodyPr>
          <a:lstStyle/>
          <a:p>
            <a:pPr algn="ctr"/>
            <a:r>
              <a:rPr lang="tr-TR" sz="900" i="1"/>
              <a:t>William J. Stevenson, </a:t>
            </a:r>
            <a:r>
              <a:rPr lang="tr-TR" sz="900" b="1" i="1" u="sng">
                <a:solidFill>
                  <a:srgbClr val="C00000"/>
                </a:solidFill>
              </a:rPr>
              <a:t>Operations Management</a:t>
            </a:r>
            <a:r>
              <a:rPr lang="tr-TR" sz="900" b="1" i="1">
                <a:solidFill>
                  <a:srgbClr val="C00000"/>
                </a:solidFill>
              </a:rPr>
              <a:t>, </a:t>
            </a:r>
            <a:r>
              <a:rPr lang="tr-TR" sz="900" i="1"/>
              <a:t>Thirteenth Edition, ISBN 978-1-259-66747-3, McGraw-Hill Education, 2018</a:t>
            </a:r>
          </a:p>
        </p:txBody>
      </p:sp>
      <p:sp>
        <p:nvSpPr>
          <p:cNvPr id="2" name="Dikdörtgen 1">
            <a:extLst>
              <a:ext uri="{FF2B5EF4-FFF2-40B4-BE49-F238E27FC236}">
                <a16:creationId xmlns:a16="http://schemas.microsoft.com/office/drawing/2014/main" id="{561AAF04-2371-4157-BF78-08B3CAABFF5F}"/>
              </a:ext>
            </a:extLst>
          </p:cNvPr>
          <p:cNvSpPr/>
          <p:nvPr/>
        </p:nvSpPr>
        <p:spPr>
          <a:xfrm>
            <a:off x="890678" y="1478948"/>
            <a:ext cx="7362644" cy="369332"/>
          </a:xfrm>
          <a:prstGeom prst="rect">
            <a:avLst/>
          </a:prstGeom>
        </p:spPr>
        <p:txBody>
          <a:bodyPr wrap="square">
            <a:spAutoFit/>
          </a:bodyPr>
          <a:lstStyle/>
          <a:p>
            <a:pPr algn="ctr"/>
            <a:r>
              <a:rPr lang="tr-TR" b="1">
                <a:solidFill>
                  <a:srgbClr val="C00000"/>
                </a:solidFill>
              </a:rPr>
              <a:t>Deming’s 14 points</a:t>
            </a:r>
          </a:p>
        </p:txBody>
      </p:sp>
      <p:pic>
        <p:nvPicPr>
          <p:cNvPr id="6" name="Resim 5">
            <a:extLst>
              <a:ext uri="{FF2B5EF4-FFF2-40B4-BE49-F238E27FC236}">
                <a16:creationId xmlns:a16="http://schemas.microsoft.com/office/drawing/2014/main" id="{E5D3484C-F8D3-4A32-9E77-C94B42AF5C20}"/>
              </a:ext>
            </a:extLst>
          </p:cNvPr>
          <p:cNvPicPr>
            <a:picLocks noChangeAspect="1"/>
          </p:cNvPicPr>
          <p:nvPr/>
        </p:nvPicPr>
        <p:blipFill>
          <a:blip r:embed="rId2"/>
          <a:stretch>
            <a:fillRect/>
          </a:stretch>
        </p:blipFill>
        <p:spPr>
          <a:xfrm>
            <a:off x="881544" y="1861403"/>
            <a:ext cx="7371778" cy="3864383"/>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235742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3B151DD-C9A5-4205-8775-97658B58310A}"/>
              </a:ext>
            </a:extLst>
          </p:cNvPr>
          <p:cNvSpPr>
            <a:spLocks noChangeArrowheads="1"/>
          </p:cNvSpPr>
          <p:nvPr/>
        </p:nvSpPr>
        <p:spPr bwMode="auto">
          <a:xfrm>
            <a:off x="890678" y="998940"/>
            <a:ext cx="7362645" cy="577081"/>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tr-TR" sz="3300" b="1" dirty="0">
                <a:solidFill>
                  <a:srgbClr val="C00000"/>
                </a:solidFill>
                <a:latin typeface="Calibri" panose="020F0502020204030204" pitchFamily="34" charset="0"/>
                <a:cs typeface="Calibri" panose="020F0502020204030204" pitchFamily="34" charset="0"/>
              </a:rPr>
              <a:t>Yönetim Düşüncesinin Tarihsel Gelişimi </a:t>
            </a:r>
            <a:endParaRPr lang="tr-TR" sz="3300" dirty="0">
              <a:solidFill>
                <a:srgbClr val="C00000"/>
              </a:solidFill>
              <a:latin typeface="Calibri" panose="020F0502020204030204" pitchFamily="34" charset="0"/>
              <a:cs typeface="Calibri" panose="020F0502020204030204" pitchFamily="34" charset="0"/>
            </a:endParaRPr>
          </a:p>
        </p:txBody>
      </p:sp>
      <p:sp>
        <p:nvSpPr>
          <p:cNvPr id="5" name="Dikdörtgen 4">
            <a:extLst>
              <a:ext uri="{FF2B5EF4-FFF2-40B4-BE49-F238E27FC236}">
                <a16:creationId xmlns:a16="http://schemas.microsoft.com/office/drawing/2014/main" id="{1417D16D-5F79-4CDF-8F58-7E3B22F6E9F9}"/>
              </a:ext>
            </a:extLst>
          </p:cNvPr>
          <p:cNvSpPr/>
          <p:nvPr/>
        </p:nvSpPr>
        <p:spPr>
          <a:xfrm>
            <a:off x="0" y="6627168"/>
            <a:ext cx="9144000" cy="230832"/>
          </a:xfrm>
          <a:prstGeom prst="rect">
            <a:avLst/>
          </a:prstGeom>
        </p:spPr>
        <p:txBody>
          <a:bodyPr wrap="square">
            <a:spAutoFit/>
          </a:bodyPr>
          <a:lstStyle/>
          <a:p>
            <a:pPr algn="ctr"/>
            <a:r>
              <a:rPr lang="tr-TR" sz="900" i="1">
                <a:latin typeface="Calibri" panose="020F0502020204030204" pitchFamily="34" charset="0"/>
                <a:ea typeface="Calibri" panose="020F0502020204030204" pitchFamily="34" charset="0"/>
                <a:cs typeface="Calibri" panose="020F0502020204030204" pitchFamily="34" charset="0"/>
              </a:rPr>
              <a:t>Asıl  Ref.: Zehra Nuray NİŞANCI, Geçmişten Günümüze Yönetim Düşüncesi, Yönetim Bilimleri Dergisi Cilt:13, Sayı:25, ss.257-294, 2015.</a:t>
            </a:r>
            <a:endParaRPr lang="tr-TR" sz="900" i="1">
              <a:latin typeface="Calibri" panose="020F0502020204030204" pitchFamily="34" charset="0"/>
              <a:cs typeface="Calibri" panose="020F0502020204030204" pitchFamily="34" charset="0"/>
            </a:endParaRPr>
          </a:p>
        </p:txBody>
      </p:sp>
      <p:sp>
        <p:nvSpPr>
          <p:cNvPr id="6" name="Dikdörtgen 5">
            <a:extLst>
              <a:ext uri="{FF2B5EF4-FFF2-40B4-BE49-F238E27FC236}">
                <a16:creationId xmlns:a16="http://schemas.microsoft.com/office/drawing/2014/main" id="{95DBAD2B-6A43-43AF-B860-DB36991B914F}"/>
              </a:ext>
            </a:extLst>
          </p:cNvPr>
          <p:cNvSpPr/>
          <p:nvPr/>
        </p:nvSpPr>
        <p:spPr>
          <a:xfrm>
            <a:off x="895408" y="1920342"/>
            <a:ext cx="4736765" cy="44012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tr-TR" sz="2000" dirty="0">
                <a:latin typeface="Calibri" panose="020F0502020204030204" pitchFamily="34" charset="0"/>
                <a:cs typeface="Calibri" panose="020F0502020204030204" pitchFamily="34" charset="0"/>
              </a:rPr>
              <a:t>Yönetimin geçmişi, </a:t>
            </a:r>
            <a:r>
              <a:rPr lang="tr-TR" sz="2000" b="1" dirty="0">
                <a:latin typeface="Calibri" panose="020F0502020204030204" pitchFamily="34" charset="0"/>
                <a:cs typeface="Calibri" panose="020F0502020204030204" pitchFamily="34" charset="0"/>
              </a:rPr>
              <a:t>M.Ö. 5000</a:t>
            </a:r>
            <a:r>
              <a:rPr lang="tr-TR" sz="2000" dirty="0">
                <a:latin typeface="Calibri" panose="020F0502020204030204" pitchFamily="34" charset="0"/>
                <a:cs typeface="Calibri" panose="020F0502020204030204" pitchFamily="34" charset="0"/>
              </a:rPr>
              <a:t> yılları ile </a:t>
            </a:r>
            <a:r>
              <a:rPr lang="tr-TR" sz="2000" b="1" dirty="0">
                <a:latin typeface="Calibri" panose="020F0502020204030204" pitchFamily="34" charset="0"/>
                <a:cs typeface="Calibri" panose="020F0502020204030204" pitchFamily="34" charset="0"/>
              </a:rPr>
              <a:t>Sümerlere</a:t>
            </a:r>
            <a:r>
              <a:rPr lang="tr-TR" sz="2000" dirty="0">
                <a:latin typeface="Calibri" panose="020F0502020204030204" pitchFamily="34" charset="0"/>
                <a:cs typeface="Calibri" panose="020F0502020204030204" pitchFamily="34" charset="0"/>
              </a:rPr>
              <a:t> kadar uzanır.</a:t>
            </a:r>
            <a:r>
              <a:rPr lang="tr-TR" sz="2000" baseline="30000" dirty="0">
                <a:latin typeface="Calibri" panose="020F0502020204030204" pitchFamily="34" charset="0"/>
                <a:cs typeface="Calibri" panose="020F0502020204030204" pitchFamily="34" charset="0"/>
              </a:rPr>
              <a:t>8</a:t>
            </a:r>
            <a:r>
              <a:rPr lang="tr-TR" sz="2000" dirty="0">
                <a:latin typeface="Calibri" panose="020F0502020204030204" pitchFamily="34" charset="0"/>
                <a:cs typeface="Calibri" panose="020F0502020204030204" pitchFamily="34" charset="0"/>
              </a:rPr>
              <a:t> </a:t>
            </a:r>
          </a:p>
          <a:p>
            <a:pPr algn="just"/>
            <a:r>
              <a:rPr lang="tr-TR" sz="2000" dirty="0">
                <a:latin typeface="Calibri" panose="020F0502020204030204" pitchFamily="34" charset="0"/>
                <a:cs typeface="Calibri" panose="020F0502020204030204" pitchFamily="34" charset="0"/>
              </a:rPr>
              <a:t>Bazı arkeolojik bulgular göstermektedir ki, tarih öncesi dönemlerde insanlar, organize olmuş gruplar olarak yaşamaktaydılar ve belli bir yönetim tarzları vardı.</a:t>
            </a:r>
            <a:r>
              <a:rPr lang="tr-TR" sz="2000" baseline="30000" dirty="0">
                <a:latin typeface="Calibri" panose="020F0502020204030204" pitchFamily="34" charset="0"/>
                <a:cs typeface="Calibri" panose="020F0502020204030204" pitchFamily="34" charset="0"/>
              </a:rPr>
              <a:t>9</a:t>
            </a:r>
            <a:r>
              <a:rPr lang="tr-TR" sz="2000" dirty="0">
                <a:latin typeface="Calibri" panose="020F0502020204030204" pitchFamily="34" charset="0"/>
                <a:cs typeface="Calibri" panose="020F0502020204030204" pitchFamily="34" charset="0"/>
              </a:rPr>
              <a:t> </a:t>
            </a:r>
          </a:p>
          <a:p>
            <a:pPr algn="just"/>
            <a:r>
              <a:rPr lang="tr-TR" sz="2000" b="1" i="1" dirty="0">
                <a:latin typeface="Calibri" panose="020F0502020204030204" pitchFamily="34" charset="0"/>
                <a:cs typeface="Calibri" panose="020F0502020204030204" pitchFamily="34" charset="0"/>
              </a:rPr>
              <a:t>Eski Mezopotamya, Grek, Roma medeniyetleri</a:t>
            </a:r>
            <a:r>
              <a:rPr lang="tr-TR" sz="2000" dirty="0">
                <a:latin typeface="Calibri" panose="020F0502020204030204" pitchFamily="34" charset="0"/>
                <a:cs typeface="Calibri" panose="020F0502020204030204" pitchFamily="34" charset="0"/>
              </a:rPr>
              <a:t>, politik işlerin yürütülmesinde, yolların ve çok büyük binalar bütününün inşa edilmesinde ve karmaşık muhasebe sistemlerinin geliştirilmesinde, idari uygulamaların ve yönetimin iyi ilkelerinin mükemmel sonuçlarına tanıklık eder.</a:t>
            </a:r>
            <a:r>
              <a:rPr lang="tr-TR" sz="2000" baseline="30000" dirty="0">
                <a:latin typeface="Calibri" panose="020F0502020204030204" pitchFamily="34" charset="0"/>
                <a:cs typeface="Calibri" panose="020F0502020204030204" pitchFamily="34" charset="0"/>
              </a:rPr>
              <a:t>10</a:t>
            </a:r>
            <a:endParaRPr lang="tr-TR" sz="2000" dirty="0">
              <a:latin typeface="Calibri" panose="020F0502020204030204" pitchFamily="34" charset="0"/>
              <a:cs typeface="Calibri" panose="020F0502020204030204" pitchFamily="34" charset="0"/>
            </a:endParaRPr>
          </a:p>
        </p:txBody>
      </p:sp>
      <p:sp>
        <p:nvSpPr>
          <p:cNvPr id="7" name="Dikdörtgen 6">
            <a:extLst>
              <a:ext uri="{FF2B5EF4-FFF2-40B4-BE49-F238E27FC236}">
                <a16:creationId xmlns:a16="http://schemas.microsoft.com/office/drawing/2014/main" id="{ABC0B881-639B-4009-BCA7-5DD79C308F20}"/>
              </a:ext>
            </a:extLst>
          </p:cNvPr>
          <p:cNvSpPr/>
          <p:nvPr/>
        </p:nvSpPr>
        <p:spPr>
          <a:xfrm>
            <a:off x="5969966" y="3105281"/>
            <a:ext cx="2278626" cy="203132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tr-TR" sz="1050" b="1" i="1">
                <a:latin typeface="Calibri" panose="020F0502020204030204" pitchFamily="34" charset="0"/>
                <a:cs typeface="Calibri" panose="020F0502020204030204" pitchFamily="34" charset="0"/>
              </a:rPr>
              <a:t>8 Claude,S.George,Jr.; La Gestion-Les grands courants des origines à nos jour; Les éditions internationales; Paris; 1974,s.9 </a:t>
            </a:r>
          </a:p>
          <a:p>
            <a:pPr algn="just"/>
            <a:r>
              <a:rPr lang="tr-TR" sz="1050" b="1" i="1">
                <a:latin typeface="Calibri" panose="020F0502020204030204" pitchFamily="34" charset="0"/>
                <a:cs typeface="Calibri" panose="020F0502020204030204" pitchFamily="34" charset="0"/>
              </a:rPr>
              <a:t>9 Bergeron, Pierre G.; La Gestion Dynamique(a); Gaeten morin éditeur; Montreal, Paris, Casablanca;1995,s.35 </a:t>
            </a:r>
          </a:p>
          <a:p>
            <a:pPr algn="just"/>
            <a:r>
              <a:rPr lang="tr-TR" sz="1050" b="1" i="1">
                <a:latin typeface="Calibri" panose="020F0502020204030204" pitchFamily="34" charset="0"/>
                <a:cs typeface="Calibri" panose="020F0502020204030204" pitchFamily="34" charset="0"/>
              </a:rPr>
              <a:t>10 Terry, George,R.; Franklin, Stephen,G.; Les Principes des Manegement; Economica; Paris; 1985,s.22 </a:t>
            </a:r>
          </a:p>
        </p:txBody>
      </p:sp>
    </p:spTree>
    <p:extLst>
      <p:ext uri="{BB962C8B-B14F-4D97-AF65-F5344CB8AC3E}">
        <p14:creationId xmlns:p14="http://schemas.microsoft.com/office/powerpoint/2010/main" val="2742331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3B151DD-C9A5-4205-8775-97658B58310A}"/>
              </a:ext>
            </a:extLst>
          </p:cNvPr>
          <p:cNvSpPr>
            <a:spLocks noChangeArrowheads="1"/>
          </p:cNvSpPr>
          <p:nvPr/>
        </p:nvSpPr>
        <p:spPr bwMode="auto">
          <a:xfrm>
            <a:off x="890678" y="998940"/>
            <a:ext cx="7362645" cy="577081"/>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tr-TR" sz="3300" b="1">
                <a:solidFill>
                  <a:srgbClr val="C00000"/>
                </a:solidFill>
                <a:latin typeface="Calibri" panose="020F0502020204030204" pitchFamily="34" charset="0"/>
                <a:cs typeface="Calibri" panose="020F0502020204030204" pitchFamily="34" charset="0"/>
              </a:rPr>
              <a:t>Yönetim Düşüncesinin Tarihsel Gelişimi </a:t>
            </a:r>
            <a:endParaRPr lang="tr-TR" sz="3300">
              <a:solidFill>
                <a:srgbClr val="C00000"/>
              </a:solidFill>
              <a:latin typeface="Calibri" panose="020F0502020204030204" pitchFamily="34" charset="0"/>
              <a:cs typeface="Calibri" panose="020F0502020204030204" pitchFamily="34" charset="0"/>
            </a:endParaRPr>
          </a:p>
        </p:txBody>
      </p:sp>
      <p:sp>
        <p:nvSpPr>
          <p:cNvPr id="5" name="Dikdörtgen 4">
            <a:extLst>
              <a:ext uri="{FF2B5EF4-FFF2-40B4-BE49-F238E27FC236}">
                <a16:creationId xmlns:a16="http://schemas.microsoft.com/office/drawing/2014/main" id="{1417D16D-5F79-4CDF-8F58-7E3B22F6E9F9}"/>
              </a:ext>
            </a:extLst>
          </p:cNvPr>
          <p:cNvSpPr/>
          <p:nvPr/>
        </p:nvSpPr>
        <p:spPr>
          <a:xfrm>
            <a:off x="4591" y="6627168"/>
            <a:ext cx="9144000" cy="230832"/>
          </a:xfrm>
          <a:prstGeom prst="rect">
            <a:avLst/>
          </a:prstGeom>
        </p:spPr>
        <p:txBody>
          <a:bodyPr wrap="square">
            <a:spAutoFit/>
          </a:bodyPr>
          <a:lstStyle/>
          <a:p>
            <a:pPr algn="ctr"/>
            <a:r>
              <a:rPr lang="tr-TR" sz="900" i="1">
                <a:latin typeface="Calibri" panose="020F0502020204030204" pitchFamily="34" charset="0"/>
                <a:ea typeface="Calibri" panose="020F0502020204030204" pitchFamily="34" charset="0"/>
                <a:cs typeface="Calibri" panose="020F0502020204030204" pitchFamily="34" charset="0"/>
              </a:rPr>
              <a:t>Asıl  Ref.: Zehra Nuray NİŞANCI, Geçmişten Günümüze Yönetim Düşüncesi, Yönetim Bilimleri Dergisi Cilt:13, Sayı:25, ss.257-294, 2015.</a:t>
            </a:r>
            <a:endParaRPr lang="tr-TR" sz="900" i="1">
              <a:latin typeface="Calibri" panose="020F0502020204030204" pitchFamily="34" charset="0"/>
              <a:cs typeface="Calibri" panose="020F0502020204030204" pitchFamily="34" charset="0"/>
            </a:endParaRPr>
          </a:p>
        </p:txBody>
      </p:sp>
      <p:sp>
        <p:nvSpPr>
          <p:cNvPr id="6" name="Dikdörtgen 5">
            <a:extLst>
              <a:ext uri="{FF2B5EF4-FFF2-40B4-BE49-F238E27FC236}">
                <a16:creationId xmlns:a16="http://schemas.microsoft.com/office/drawing/2014/main" id="{95DBAD2B-6A43-43AF-B860-DB36991B914F}"/>
              </a:ext>
            </a:extLst>
          </p:cNvPr>
          <p:cNvSpPr/>
          <p:nvPr/>
        </p:nvSpPr>
        <p:spPr>
          <a:xfrm>
            <a:off x="883303" y="1730531"/>
            <a:ext cx="5756036" cy="480131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tr-TR" dirty="0">
                <a:latin typeface="Calibri" panose="020F0502020204030204" pitchFamily="34" charset="0"/>
                <a:cs typeface="Calibri" panose="020F0502020204030204" pitchFamily="34" charset="0"/>
              </a:rPr>
              <a:t>Yine yaklaşık </a:t>
            </a:r>
            <a:r>
              <a:rPr lang="tr-TR" b="1" dirty="0">
                <a:latin typeface="Calibri" panose="020F0502020204030204" pitchFamily="34" charset="0"/>
                <a:cs typeface="Calibri" panose="020F0502020204030204" pitchFamily="34" charset="0"/>
              </a:rPr>
              <a:t>M.Ö. 2600</a:t>
            </a:r>
            <a:r>
              <a:rPr lang="tr-TR" dirty="0">
                <a:latin typeface="Calibri" panose="020F0502020204030204" pitchFamily="34" charset="0"/>
                <a:cs typeface="Calibri" panose="020F0502020204030204" pitchFamily="34" charset="0"/>
              </a:rPr>
              <a:t> yıllarında Mısır Kralı</a:t>
            </a:r>
            <a:r>
              <a:rPr lang="tr-TR" b="1" dirty="0">
                <a:latin typeface="Calibri" panose="020F0502020204030204" pitchFamily="34" charset="0"/>
                <a:cs typeface="Calibri" panose="020F0502020204030204" pitchFamily="34" charset="0"/>
              </a:rPr>
              <a:t> </a:t>
            </a:r>
            <a:r>
              <a:rPr lang="tr-TR" b="1" dirty="0" err="1">
                <a:latin typeface="Calibri" panose="020F0502020204030204" pitchFamily="34" charset="0"/>
                <a:cs typeface="Calibri" panose="020F0502020204030204" pitchFamily="34" charset="0"/>
              </a:rPr>
              <a:t>Khéops</a:t>
            </a:r>
            <a:r>
              <a:rPr lang="tr-TR" dirty="0">
                <a:latin typeface="Calibri" panose="020F0502020204030204" pitchFamily="34" charset="0"/>
                <a:cs typeface="Calibri" panose="020F0502020204030204" pitchFamily="34" charset="0"/>
              </a:rPr>
              <a:t>, ünlü </a:t>
            </a:r>
            <a:r>
              <a:rPr lang="tr-TR" b="1" dirty="0">
                <a:latin typeface="Calibri" panose="020F0502020204030204" pitchFamily="34" charset="0"/>
                <a:cs typeface="Calibri" panose="020F0502020204030204" pitchFamily="34" charset="0"/>
              </a:rPr>
              <a:t>piramit inşaatına</a:t>
            </a:r>
            <a:r>
              <a:rPr lang="tr-TR" dirty="0">
                <a:latin typeface="Calibri" panose="020F0502020204030204" pitchFamily="34" charset="0"/>
                <a:cs typeface="Calibri" panose="020F0502020204030204" pitchFamily="34" charset="0"/>
              </a:rPr>
              <a:t> girişim yapmıştır. Mısırlılar, birtakım </a:t>
            </a:r>
            <a:r>
              <a:rPr lang="tr-TR" b="1" dirty="0">
                <a:latin typeface="Calibri" panose="020F0502020204030204" pitchFamily="34" charset="0"/>
                <a:cs typeface="Calibri" panose="020F0502020204030204" pitchFamily="34" charset="0"/>
              </a:rPr>
              <a:t>planlama ve örgütleme teknikleri </a:t>
            </a:r>
            <a:r>
              <a:rPr lang="tr-TR" dirty="0">
                <a:latin typeface="Calibri" panose="020F0502020204030204" pitchFamily="34" charset="0"/>
                <a:cs typeface="Calibri" panose="020F0502020204030204" pitchFamily="34" charset="0"/>
              </a:rPr>
              <a:t>kullanmaksızın bu tür piramitleri inşa etme başarısını elde edemezlerdi. Ayrıca </a:t>
            </a:r>
            <a:r>
              <a:rPr lang="tr-TR" b="1" dirty="0">
                <a:latin typeface="Calibri" panose="020F0502020204030204" pitchFamily="34" charset="0"/>
                <a:cs typeface="Calibri" panose="020F0502020204030204" pitchFamily="34" charset="0"/>
              </a:rPr>
              <a:t>Büyük İskender</a:t>
            </a:r>
            <a:r>
              <a:rPr lang="tr-TR" dirty="0">
                <a:latin typeface="Calibri" panose="020F0502020204030204" pitchFamily="34" charset="0"/>
                <a:cs typeface="Calibri" panose="020F0502020204030204" pitchFamily="34" charset="0"/>
              </a:rPr>
              <a:t> hükümdarlığı altında </a:t>
            </a:r>
            <a:r>
              <a:rPr lang="tr-TR" b="1" dirty="0">
                <a:latin typeface="Calibri" panose="020F0502020204030204" pitchFamily="34" charset="0"/>
                <a:cs typeface="Calibri" panose="020F0502020204030204" pitchFamily="34" charset="0"/>
              </a:rPr>
              <a:t>(M.Ö. 350) </a:t>
            </a:r>
            <a:r>
              <a:rPr lang="tr-TR" dirty="0">
                <a:latin typeface="Calibri" panose="020F0502020204030204" pitchFamily="34" charset="0"/>
                <a:cs typeface="Calibri" panose="020F0502020204030204" pitchFamily="34" charset="0"/>
              </a:rPr>
              <a:t>Makedonya da, tıpkı Pers İmparatorluğu gibi görkemli örgütlere sahipti.</a:t>
            </a:r>
            <a:r>
              <a:rPr lang="tr-TR" baseline="30000" dirty="0">
                <a:latin typeface="Calibri" panose="020F0502020204030204" pitchFamily="34" charset="0"/>
                <a:cs typeface="Calibri" panose="020F0502020204030204" pitchFamily="34" charset="0"/>
              </a:rPr>
              <a:t>11</a:t>
            </a:r>
            <a:r>
              <a:rPr lang="tr-TR" dirty="0">
                <a:latin typeface="Calibri" panose="020F0502020204030204" pitchFamily="34" charset="0"/>
                <a:cs typeface="Calibri" panose="020F0502020204030204" pitchFamily="34" charset="0"/>
              </a:rPr>
              <a:t> </a:t>
            </a:r>
          </a:p>
          <a:p>
            <a:pPr algn="just"/>
            <a:r>
              <a:rPr lang="tr-TR" dirty="0">
                <a:latin typeface="Calibri" panose="020F0502020204030204" pitchFamily="34" charset="0"/>
                <a:cs typeface="Calibri" panose="020F0502020204030204" pitchFamily="34" charset="0"/>
              </a:rPr>
              <a:t>Çok sayıda yönetim kitabı, yönetim alanında </a:t>
            </a:r>
            <a:r>
              <a:rPr lang="tr-TR" b="1" u="sng" dirty="0">
                <a:solidFill>
                  <a:srgbClr val="C00000"/>
                </a:solidFill>
                <a:latin typeface="Calibri" panose="020F0502020204030204" pitchFamily="34" charset="0"/>
                <a:cs typeface="Calibri" panose="020F0502020204030204" pitchFamily="34" charset="0"/>
              </a:rPr>
              <a:t>ilk danışman </a:t>
            </a:r>
            <a:r>
              <a:rPr lang="tr-TR" dirty="0">
                <a:latin typeface="Calibri" panose="020F0502020204030204" pitchFamily="34" charset="0"/>
                <a:cs typeface="Calibri" panose="020F0502020204030204" pitchFamily="34" charset="0"/>
              </a:rPr>
              <a:t>olarak </a:t>
            </a:r>
            <a:r>
              <a:rPr lang="tr-TR" b="1" dirty="0">
                <a:latin typeface="Calibri" panose="020F0502020204030204" pitchFamily="34" charset="0"/>
                <a:cs typeface="Calibri" panose="020F0502020204030204" pitchFamily="34" charset="0"/>
              </a:rPr>
              <a:t>Hz. Musa</a:t>
            </a:r>
            <a:r>
              <a:rPr lang="tr-TR" dirty="0">
                <a:latin typeface="Calibri" panose="020F0502020204030204" pitchFamily="34" charset="0"/>
                <a:cs typeface="Calibri" panose="020F0502020204030204" pitchFamily="34" charset="0"/>
              </a:rPr>
              <a:t>’nın kayınpederi </a:t>
            </a:r>
            <a:r>
              <a:rPr lang="tr-TR" b="1" dirty="0">
                <a:solidFill>
                  <a:srgbClr val="C00000"/>
                </a:solidFill>
                <a:latin typeface="Calibri" panose="020F0502020204030204" pitchFamily="34" charset="0"/>
                <a:cs typeface="Calibri" panose="020F0502020204030204" pitchFamily="34" charset="0"/>
              </a:rPr>
              <a:t>“</a:t>
            </a:r>
            <a:r>
              <a:rPr lang="tr-TR" b="1" dirty="0" err="1">
                <a:solidFill>
                  <a:srgbClr val="C00000"/>
                </a:solidFill>
                <a:latin typeface="Calibri" panose="020F0502020204030204" pitchFamily="34" charset="0"/>
                <a:cs typeface="Calibri" panose="020F0502020204030204" pitchFamily="34" charset="0"/>
              </a:rPr>
              <a:t>Jetro”</a:t>
            </a:r>
            <a:r>
              <a:rPr lang="tr-TR" dirty="0" err="1">
                <a:latin typeface="Calibri" panose="020F0502020204030204" pitchFamily="34" charset="0"/>
                <a:cs typeface="Calibri" panose="020F0502020204030204" pitchFamily="34" charset="0"/>
              </a:rPr>
              <a:t>nun</a:t>
            </a:r>
            <a:r>
              <a:rPr lang="tr-TR" dirty="0">
                <a:latin typeface="Calibri" panose="020F0502020204030204" pitchFamily="34" charset="0"/>
                <a:cs typeface="Calibri" panose="020F0502020204030204" pitchFamily="34" charset="0"/>
              </a:rPr>
              <a:t> adını anar.*</a:t>
            </a:r>
            <a:r>
              <a:rPr lang="tr-TR" baseline="30000">
                <a:latin typeface="Calibri" panose="020F0502020204030204" pitchFamily="34" charset="0"/>
                <a:cs typeface="Calibri" panose="020F0502020204030204" pitchFamily="34" charset="0"/>
              </a:rPr>
              <a:t>12</a:t>
            </a:r>
            <a:r>
              <a:rPr lang="tr-TR">
                <a:latin typeface="Calibri" panose="020F0502020204030204" pitchFamily="34" charset="0"/>
                <a:cs typeface="Calibri" panose="020F0502020204030204" pitchFamily="34" charset="0"/>
              </a:rPr>
              <a:t> </a:t>
            </a:r>
          </a:p>
          <a:p>
            <a:pPr algn="just"/>
            <a:r>
              <a:rPr lang="tr-TR" i="1">
                <a:latin typeface="Calibri" panose="020F0502020204030204" pitchFamily="34" charset="0"/>
                <a:cs typeface="Calibri" panose="020F0502020204030204" pitchFamily="34" charset="0"/>
              </a:rPr>
              <a:t>O</a:t>
            </a:r>
            <a:r>
              <a:rPr lang="tr-TR" i="1" dirty="0">
                <a:latin typeface="Calibri" panose="020F0502020204030204" pitchFamily="34" charset="0"/>
                <a:cs typeface="Calibri" panose="020F0502020204030204" pitchFamily="34" charset="0"/>
              </a:rPr>
              <a:t>, </a:t>
            </a:r>
            <a:r>
              <a:rPr lang="tr-TR" b="1" i="1" u="sng" dirty="0">
                <a:solidFill>
                  <a:srgbClr val="C00000"/>
                </a:solidFill>
                <a:latin typeface="Calibri" panose="020F0502020204030204" pitchFamily="34" charset="0"/>
                <a:cs typeface="Calibri" panose="020F0502020204030204" pitchFamily="34" charset="0"/>
              </a:rPr>
              <a:t>otoritenin devredilmesi, direkt astların sayısının minimize edilmesi ve istisnalarla yönetim kavramlarını</a:t>
            </a:r>
            <a:r>
              <a:rPr lang="tr-TR" b="1" i="1" dirty="0">
                <a:solidFill>
                  <a:srgbClr val="C00000"/>
                </a:solidFill>
                <a:latin typeface="Calibri" panose="020F0502020204030204" pitchFamily="34" charset="0"/>
                <a:cs typeface="Calibri" panose="020F0502020204030204" pitchFamily="34" charset="0"/>
              </a:rPr>
              <a:t> </a:t>
            </a:r>
            <a:r>
              <a:rPr lang="tr-TR" dirty="0">
                <a:latin typeface="Calibri" panose="020F0502020204030204" pitchFamily="34" charset="0"/>
                <a:cs typeface="Calibri" panose="020F0502020204030204" pitchFamily="34" charset="0"/>
              </a:rPr>
              <a:t>Hz. Musa’ya öğretmişti.</a:t>
            </a:r>
            <a:r>
              <a:rPr lang="tr-TR" baseline="30000">
                <a:latin typeface="Calibri" panose="020F0502020204030204" pitchFamily="34" charset="0"/>
                <a:cs typeface="Calibri" panose="020F0502020204030204" pitchFamily="34" charset="0"/>
              </a:rPr>
              <a:t>13</a:t>
            </a:r>
            <a:r>
              <a:rPr lang="tr-TR">
                <a:latin typeface="Calibri" panose="020F0502020204030204" pitchFamily="34" charset="0"/>
                <a:cs typeface="Calibri" panose="020F0502020204030204" pitchFamily="34" charset="0"/>
              </a:rPr>
              <a:t> </a:t>
            </a:r>
          </a:p>
          <a:p>
            <a:pPr algn="just"/>
            <a:r>
              <a:rPr lang="tr-TR">
                <a:latin typeface="Calibri" panose="020F0502020204030204" pitchFamily="34" charset="0"/>
                <a:cs typeface="Calibri" panose="020F0502020204030204" pitchFamily="34" charset="0"/>
              </a:rPr>
              <a:t>Yönetim </a:t>
            </a:r>
            <a:r>
              <a:rPr lang="tr-TR" dirty="0">
                <a:latin typeface="Calibri" panose="020F0502020204030204" pitchFamily="34" charset="0"/>
                <a:cs typeface="Calibri" panose="020F0502020204030204" pitchFamily="34" charset="0"/>
              </a:rPr>
              <a:t>literatüründe, Hz. Musa’nın kurmuş olduğu örgütlerin yapısı hakkında da bilgilere rastlamak mümkündür.</a:t>
            </a:r>
            <a:r>
              <a:rPr lang="tr-TR" baseline="30000" dirty="0">
                <a:latin typeface="Calibri" panose="020F0502020204030204" pitchFamily="34" charset="0"/>
                <a:cs typeface="Calibri" panose="020F0502020204030204" pitchFamily="34" charset="0"/>
              </a:rPr>
              <a:t>14</a:t>
            </a:r>
            <a:r>
              <a:rPr lang="tr-TR" dirty="0">
                <a:latin typeface="Calibri" panose="020F0502020204030204" pitchFamily="34" charset="0"/>
                <a:cs typeface="Calibri" panose="020F0502020204030204" pitchFamily="34" charset="0"/>
              </a:rPr>
              <a:t> </a:t>
            </a:r>
          </a:p>
          <a:p>
            <a:pPr algn="just"/>
            <a:r>
              <a:rPr lang="tr-TR" dirty="0">
                <a:latin typeface="Calibri" panose="020F0502020204030204" pitchFamily="34" charset="0"/>
                <a:cs typeface="Calibri" panose="020F0502020204030204" pitchFamily="34" charset="0"/>
              </a:rPr>
              <a:t>Örgütler ve yönetim, binlerce yıldan beri vardır ve yine binlerce yıldır sürekli gelişme içindedir. </a:t>
            </a:r>
          </a:p>
        </p:txBody>
      </p:sp>
      <p:sp>
        <p:nvSpPr>
          <p:cNvPr id="7" name="Dikdörtgen 6">
            <a:extLst>
              <a:ext uri="{FF2B5EF4-FFF2-40B4-BE49-F238E27FC236}">
                <a16:creationId xmlns:a16="http://schemas.microsoft.com/office/drawing/2014/main" id="{ABC0B881-639B-4009-BCA7-5DD79C308F20}"/>
              </a:ext>
            </a:extLst>
          </p:cNvPr>
          <p:cNvSpPr/>
          <p:nvPr/>
        </p:nvSpPr>
        <p:spPr>
          <a:xfrm>
            <a:off x="6732104" y="2226820"/>
            <a:ext cx="1528593" cy="380873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tr-TR" sz="1050" b="1" i="1">
                <a:latin typeface="Calibri" panose="020F0502020204030204" pitchFamily="34" charset="0"/>
                <a:cs typeface="Calibri" panose="020F0502020204030204" pitchFamily="34" charset="0"/>
              </a:rPr>
              <a:t>11 Bergeron(a),s.35 *</a:t>
            </a:r>
          </a:p>
          <a:p>
            <a:pPr algn="just"/>
            <a:r>
              <a:rPr lang="tr-TR" sz="1050" b="1" i="1">
                <a:latin typeface="Calibri" panose="020F0502020204030204" pitchFamily="34" charset="0"/>
                <a:cs typeface="Calibri" panose="020F0502020204030204" pitchFamily="34" charset="0"/>
              </a:rPr>
              <a:t>12 Jetro, Hz. Musa'nın kayınpederidir ve Tevrat'ta geçen "Jethro" (İbranicesi Yitro) ile aynı kişidir. Kur'an'a göre Medyen halkının peygamberi olan Hz. Şuayb, Hz. İbrahim soyundandır. Hz. Musa Mısır'dan çıktıktan sonra geldiği Medyen ülkesinde Hz. Şuayib'in kızıyla evlenmiştir </a:t>
            </a:r>
          </a:p>
          <a:p>
            <a:pPr algn="just"/>
            <a:r>
              <a:rPr lang="tr-TR" sz="1050" b="1" i="1">
                <a:latin typeface="Calibri" panose="020F0502020204030204" pitchFamily="34" charset="0"/>
                <a:cs typeface="Calibri" panose="020F0502020204030204" pitchFamily="34" charset="0"/>
              </a:rPr>
              <a:t>( http://tr.wikipedia.org/wiki). </a:t>
            </a:r>
          </a:p>
          <a:p>
            <a:pPr algn="just"/>
            <a:r>
              <a:rPr lang="tr-TR" sz="1050" b="1" i="1">
                <a:latin typeface="Calibri" panose="020F0502020204030204" pitchFamily="34" charset="0"/>
                <a:cs typeface="Calibri" panose="020F0502020204030204" pitchFamily="34" charset="0"/>
              </a:rPr>
              <a:t>13 Terry,s.22 </a:t>
            </a:r>
          </a:p>
          <a:p>
            <a:pPr algn="just"/>
            <a:r>
              <a:rPr lang="tr-TR" sz="1050" b="1" i="1">
                <a:latin typeface="Calibri" panose="020F0502020204030204" pitchFamily="34" charset="0"/>
                <a:cs typeface="Calibri" panose="020F0502020204030204" pitchFamily="34" charset="0"/>
              </a:rPr>
              <a:t>14 Bergeron, Pierre G.; La Gestion Moderne(b); Gaeten morin éditeur; Paris; 1983,s.73-74 </a:t>
            </a:r>
          </a:p>
        </p:txBody>
      </p:sp>
    </p:spTree>
    <p:extLst>
      <p:ext uri="{BB962C8B-B14F-4D97-AF65-F5344CB8AC3E}">
        <p14:creationId xmlns:p14="http://schemas.microsoft.com/office/powerpoint/2010/main" val="2024634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3B151DD-C9A5-4205-8775-97658B58310A}"/>
              </a:ext>
            </a:extLst>
          </p:cNvPr>
          <p:cNvSpPr>
            <a:spLocks noChangeArrowheads="1"/>
          </p:cNvSpPr>
          <p:nvPr/>
        </p:nvSpPr>
        <p:spPr bwMode="auto">
          <a:xfrm>
            <a:off x="890678" y="998940"/>
            <a:ext cx="7362645" cy="577081"/>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tr-TR" sz="3300" b="1">
                <a:solidFill>
                  <a:srgbClr val="C00000"/>
                </a:solidFill>
                <a:latin typeface="Calibri" panose="020F0502020204030204" pitchFamily="34" charset="0"/>
                <a:cs typeface="Calibri" panose="020F0502020204030204" pitchFamily="34" charset="0"/>
              </a:rPr>
              <a:t>Yönetim Düşüncesinin Tarihsel Gelişimi </a:t>
            </a:r>
            <a:endParaRPr lang="tr-TR" sz="3300">
              <a:solidFill>
                <a:srgbClr val="C00000"/>
              </a:solidFill>
              <a:latin typeface="Calibri" panose="020F0502020204030204" pitchFamily="34" charset="0"/>
              <a:cs typeface="Calibri" panose="020F0502020204030204" pitchFamily="34" charset="0"/>
            </a:endParaRPr>
          </a:p>
        </p:txBody>
      </p:sp>
      <p:sp>
        <p:nvSpPr>
          <p:cNvPr id="5" name="Dikdörtgen 4">
            <a:extLst>
              <a:ext uri="{FF2B5EF4-FFF2-40B4-BE49-F238E27FC236}">
                <a16:creationId xmlns:a16="http://schemas.microsoft.com/office/drawing/2014/main" id="{1417D16D-5F79-4CDF-8F58-7E3B22F6E9F9}"/>
              </a:ext>
            </a:extLst>
          </p:cNvPr>
          <p:cNvSpPr/>
          <p:nvPr/>
        </p:nvSpPr>
        <p:spPr>
          <a:xfrm>
            <a:off x="0" y="6627168"/>
            <a:ext cx="9144000" cy="253916"/>
          </a:xfrm>
          <a:prstGeom prst="rect">
            <a:avLst/>
          </a:prstGeom>
        </p:spPr>
        <p:txBody>
          <a:bodyPr wrap="square">
            <a:spAutoFit/>
          </a:bodyPr>
          <a:lstStyle/>
          <a:p>
            <a:pPr algn="ctr"/>
            <a:r>
              <a:rPr lang="tr-TR" sz="1050" i="1">
                <a:latin typeface="Calibri" panose="020F0502020204030204" pitchFamily="34" charset="0"/>
                <a:ea typeface="Calibri" panose="020F0502020204030204" pitchFamily="34" charset="0"/>
                <a:cs typeface="Calibri" panose="020F0502020204030204" pitchFamily="34" charset="0"/>
              </a:rPr>
              <a:t>Asıl  Ref.: Zehra Nuray NİŞANCI, Geçmişten Günümüze Yönetim Düşüncesi, Yönetim Bilimleri Dergisi Cilt:13, Sayı:25, ss.257-294, 2015.</a:t>
            </a:r>
            <a:endParaRPr lang="tr-TR" sz="1050" i="1">
              <a:latin typeface="Calibri" panose="020F0502020204030204" pitchFamily="34" charset="0"/>
              <a:cs typeface="Calibri" panose="020F0502020204030204" pitchFamily="34" charset="0"/>
            </a:endParaRPr>
          </a:p>
        </p:txBody>
      </p:sp>
      <p:sp>
        <p:nvSpPr>
          <p:cNvPr id="6" name="Dikdörtgen 5">
            <a:extLst>
              <a:ext uri="{FF2B5EF4-FFF2-40B4-BE49-F238E27FC236}">
                <a16:creationId xmlns:a16="http://schemas.microsoft.com/office/drawing/2014/main" id="{95DBAD2B-6A43-43AF-B860-DB36991B914F}"/>
              </a:ext>
            </a:extLst>
          </p:cNvPr>
          <p:cNvSpPr/>
          <p:nvPr/>
        </p:nvSpPr>
        <p:spPr>
          <a:xfrm>
            <a:off x="890678" y="1733256"/>
            <a:ext cx="7362645" cy="480131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tr-TR" b="1">
                <a:latin typeface="Calibri" panose="020F0502020204030204" pitchFamily="34" charset="0"/>
                <a:cs typeface="Calibri" panose="020F0502020204030204" pitchFamily="34" charset="0"/>
              </a:rPr>
              <a:t>Tablo 1</a:t>
            </a:r>
            <a:r>
              <a:rPr lang="tr-TR">
                <a:latin typeface="Calibri" panose="020F0502020204030204" pitchFamily="34" charset="0"/>
                <a:cs typeface="Calibri" panose="020F0502020204030204" pitchFamily="34" charset="0"/>
              </a:rPr>
              <a:t>’de verilen </a:t>
            </a:r>
            <a:r>
              <a:rPr lang="tr-TR" b="1">
                <a:latin typeface="Calibri" panose="020F0502020204030204" pitchFamily="34" charset="0"/>
                <a:cs typeface="Calibri" panose="020F0502020204030204" pitchFamily="34" charset="0"/>
              </a:rPr>
              <a:t>Yönetim Düşüncesinin Kronolojik Tablosu</a:t>
            </a:r>
            <a:r>
              <a:rPr lang="tr-TR" baseline="30000">
                <a:latin typeface="Calibri" panose="020F0502020204030204" pitchFamily="34" charset="0"/>
                <a:cs typeface="Calibri" panose="020F0502020204030204" pitchFamily="34" charset="0"/>
              </a:rPr>
              <a:t>15</a:t>
            </a:r>
            <a:r>
              <a:rPr lang="tr-TR">
                <a:latin typeface="Calibri" panose="020F0502020204030204" pitchFamily="34" charset="0"/>
                <a:cs typeface="Calibri" panose="020F0502020204030204" pitchFamily="34" charset="0"/>
              </a:rPr>
              <a:t> yönetim düşüncesine 20. yy’ın ortalarına kadar yapılmış katkıları ayrıntılı bir biçimde sunmaktadır. </a:t>
            </a:r>
          </a:p>
          <a:p>
            <a:pPr algn="just"/>
            <a:r>
              <a:rPr lang="tr-TR">
                <a:latin typeface="Calibri" panose="020F0502020204030204" pitchFamily="34" charset="0"/>
                <a:cs typeface="Calibri" panose="020F0502020204030204" pitchFamily="34" charset="0"/>
              </a:rPr>
              <a:t>Tablodan görüleceği gibi, </a:t>
            </a:r>
            <a:r>
              <a:rPr lang="tr-TR" b="1" i="1" u="sng">
                <a:latin typeface="Calibri" panose="020F0502020204030204" pitchFamily="34" charset="0"/>
                <a:cs typeface="Calibri" panose="020F0502020204030204" pitchFamily="34" charset="0"/>
              </a:rPr>
              <a:t>tarihin ilk dönemlerinde yönetime katkılar, daha çok devlet yönetimi, yöneticileri veya askeri yöneticiler -krallar, prensler, komutanlar vs- eliyle gerçekleşmiştir.</a:t>
            </a:r>
            <a:r>
              <a:rPr lang="tr-TR">
                <a:latin typeface="Calibri" panose="020F0502020204030204" pitchFamily="34" charset="0"/>
                <a:cs typeface="Calibri" panose="020F0502020204030204" pitchFamily="34" charset="0"/>
              </a:rPr>
              <a:t> </a:t>
            </a:r>
          </a:p>
          <a:p>
            <a:pPr algn="just"/>
            <a:r>
              <a:rPr lang="tr-TR">
                <a:latin typeface="Calibri" panose="020F0502020204030204" pitchFamily="34" charset="0"/>
                <a:cs typeface="Calibri" panose="020F0502020204030204" pitchFamily="34" charset="0"/>
              </a:rPr>
              <a:t>Bunlara </a:t>
            </a:r>
            <a:r>
              <a:rPr lang="tr-TR" b="1" i="1">
                <a:solidFill>
                  <a:srgbClr val="C00000"/>
                </a:solidFill>
                <a:latin typeface="Calibri" panose="020F0502020204030204" pitchFamily="34" charset="0"/>
                <a:cs typeface="Calibri" panose="020F0502020204030204" pitchFamily="34" charset="0"/>
              </a:rPr>
              <a:t>Sümer, Mısır, Çin, Kıbrıs ve Grek medeniyetleri </a:t>
            </a:r>
            <a:r>
              <a:rPr lang="tr-TR">
                <a:latin typeface="Calibri" panose="020F0502020204030204" pitchFamily="34" charset="0"/>
                <a:cs typeface="Calibri" panose="020F0502020204030204" pitchFamily="34" charset="0"/>
              </a:rPr>
              <a:t>örnek olarak verilebilir. Daha sonraları bu katkıların, bireysel ya da grupsal olduğu gözlenmektedir. </a:t>
            </a:r>
          </a:p>
          <a:p>
            <a:pPr algn="just"/>
            <a:r>
              <a:rPr lang="tr-TR">
                <a:latin typeface="Calibri" panose="020F0502020204030204" pitchFamily="34" charset="0"/>
                <a:cs typeface="Calibri" panose="020F0502020204030204" pitchFamily="34" charset="0"/>
              </a:rPr>
              <a:t>Bu çalışmalardan biri </a:t>
            </a:r>
            <a:r>
              <a:rPr lang="tr-TR" b="1">
                <a:latin typeface="Calibri" panose="020F0502020204030204" pitchFamily="34" charset="0"/>
                <a:cs typeface="Calibri" panose="020F0502020204030204" pitchFamily="34" charset="0"/>
              </a:rPr>
              <a:t>Farabi</a:t>
            </a:r>
            <a:r>
              <a:rPr lang="tr-TR">
                <a:latin typeface="Calibri" panose="020F0502020204030204" pitchFamily="34" charset="0"/>
                <a:cs typeface="Calibri" panose="020F0502020204030204" pitchFamily="34" charset="0"/>
              </a:rPr>
              <a:t>’ye, diğeri de </a:t>
            </a:r>
            <a:r>
              <a:rPr lang="tr-TR" b="1">
                <a:latin typeface="Calibri" panose="020F0502020204030204" pitchFamily="34" charset="0"/>
                <a:cs typeface="Calibri" panose="020F0502020204030204" pitchFamily="34" charset="0"/>
              </a:rPr>
              <a:t>Gazali</a:t>
            </a:r>
            <a:r>
              <a:rPr lang="tr-TR">
                <a:latin typeface="Calibri" panose="020F0502020204030204" pitchFamily="34" charset="0"/>
                <a:cs typeface="Calibri" panose="020F0502020204030204" pitchFamily="34" charset="0"/>
              </a:rPr>
              <a:t>’ye aittir. </a:t>
            </a:r>
            <a:r>
              <a:rPr lang="tr-TR" b="1" i="1">
                <a:solidFill>
                  <a:srgbClr val="C00000"/>
                </a:solidFill>
                <a:latin typeface="Calibri" panose="020F0502020204030204" pitchFamily="34" charset="0"/>
                <a:cs typeface="Calibri" panose="020F0502020204030204" pitchFamily="34" charset="0"/>
              </a:rPr>
              <a:t>Farabi, eserinde bir liderin, Gazali ise bir yöneticinin ayırt edici niteliklerinin listesini sunmuştur.</a:t>
            </a:r>
            <a:r>
              <a:rPr lang="tr-TR">
                <a:solidFill>
                  <a:srgbClr val="C00000"/>
                </a:solidFill>
                <a:latin typeface="Calibri" panose="020F0502020204030204" pitchFamily="34" charset="0"/>
                <a:cs typeface="Calibri" panose="020F0502020204030204" pitchFamily="34" charset="0"/>
              </a:rPr>
              <a:t> </a:t>
            </a:r>
            <a:r>
              <a:rPr lang="tr-TR">
                <a:latin typeface="Calibri" panose="020F0502020204030204" pitchFamily="34" charset="0"/>
                <a:cs typeface="Calibri" panose="020F0502020204030204" pitchFamily="34" charset="0"/>
              </a:rPr>
              <a:t>Liderlik ve yönetim, 900’lü yıllarda Farabi, Gazali gibi bilim adamlarının gündeminde olduğu gibi, 21. yy bilim insanlarının da gündeminde ve ilgi alanındadır. İlgilenilen konu aynı olsa da, içeriğin fazlaca değiştiği söylenebilir. </a:t>
            </a:r>
          </a:p>
          <a:p>
            <a:pPr algn="just"/>
            <a:r>
              <a:rPr lang="tr-TR">
                <a:latin typeface="Calibri" panose="020F0502020204030204" pitchFamily="34" charset="0"/>
                <a:cs typeface="Calibri" panose="020F0502020204030204" pitchFamily="34" charset="0"/>
              </a:rPr>
              <a:t>Tablodan gözlenen bir diğer husus, </a:t>
            </a:r>
            <a:r>
              <a:rPr lang="tr-TR" b="1" i="1">
                <a:latin typeface="Calibri" panose="020F0502020204030204" pitchFamily="34" charset="0"/>
                <a:cs typeface="Calibri" panose="020F0502020204030204" pitchFamily="34" charset="0"/>
              </a:rPr>
              <a:t>“</a:t>
            </a:r>
            <a:r>
              <a:rPr lang="tr-TR" b="1" i="1">
                <a:solidFill>
                  <a:srgbClr val="C00000"/>
                </a:solidFill>
                <a:latin typeface="Calibri" panose="020F0502020204030204" pitchFamily="34" charset="0"/>
                <a:cs typeface="Calibri" panose="020F0502020204030204" pitchFamily="34" charset="0"/>
              </a:rPr>
              <a:t>ekonomik, politik ve dini </a:t>
            </a:r>
            <a:r>
              <a:rPr lang="tr-TR" b="1" i="1">
                <a:latin typeface="Calibri" panose="020F0502020204030204" pitchFamily="34" charset="0"/>
                <a:cs typeface="Calibri" panose="020F0502020204030204" pitchFamily="34" charset="0"/>
              </a:rPr>
              <a:t>alanlardaki yönetim ve idare biçimlerinin, endüstri devriminin başına, 18. yy’ın ortalarına kadar, çok durgun kaldığıdır.”</a:t>
            </a:r>
            <a:r>
              <a:rPr lang="tr-TR" baseline="30000">
                <a:latin typeface="Calibri" panose="020F0502020204030204" pitchFamily="34" charset="0"/>
                <a:cs typeface="Calibri" panose="020F0502020204030204" pitchFamily="34" charset="0"/>
              </a:rPr>
              <a:t>16</a:t>
            </a:r>
            <a:r>
              <a:rPr lang="tr-TR">
                <a:latin typeface="Calibri" panose="020F0502020204030204" pitchFamily="34" charset="0"/>
                <a:cs typeface="Calibri" panose="020F0502020204030204" pitchFamily="34" charset="0"/>
              </a:rPr>
              <a:t> </a:t>
            </a:r>
          </a:p>
        </p:txBody>
      </p:sp>
      <p:sp>
        <p:nvSpPr>
          <p:cNvPr id="7" name="Dikdörtgen 6">
            <a:extLst>
              <a:ext uri="{FF2B5EF4-FFF2-40B4-BE49-F238E27FC236}">
                <a16:creationId xmlns:a16="http://schemas.microsoft.com/office/drawing/2014/main" id="{ABC0B881-639B-4009-BCA7-5DD79C308F20}"/>
              </a:ext>
            </a:extLst>
          </p:cNvPr>
          <p:cNvSpPr/>
          <p:nvPr/>
        </p:nvSpPr>
        <p:spPr>
          <a:xfrm>
            <a:off x="5194853" y="6234621"/>
            <a:ext cx="2952452" cy="2308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tr-TR" sz="900" b="1" i="1">
                <a:latin typeface="Calibri" panose="020F0502020204030204" pitchFamily="34" charset="0"/>
                <a:cs typeface="Calibri" panose="020F0502020204030204" pitchFamily="34" charset="0"/>
              </a:rPr>
              <a:t>15 Claude,s.9		16 Terry,s.22 </a:t>
            </a:r>
          </a:p>
        </p:txBody>
      </p:sp>
    </p:spTree>
    <p:extLst>
      <p:ext uri="{BB962C8B-B14F-4D97-AF65-F5344CB8AC3E}">
        <p14:creationId xmlns:p14="http://schemas.microsoft.com/office/powerpoint/2010/main" val="1866825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3B151DD-C9A5-4205-8775-97658B58310A}"/>
              </a:ext>
            </a:extLst>
          </p:cNvPr>
          <p:cNvSpPr>
            <a:spLocks noChangeArrowheads="1"/>
          </p:cNvSpPr>
          <p:nvPr/>
        </p:nvSpPr>
        <p:spPr bwMode="auto">
          <a:xfrm>
            <a:off x="890678" y="998940"/>
            <a:ext cx="7362645" cy="577081"/>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tr-TR" sz="3300" b="1">
                <a:solidFill>
                  <a:srgbClr val="C00000"/>
                </a:solidFill>
                <a:latin typeface="Calibri" panose="020F0502020204030204" pitchFamily="34" charset="0"/>
                <a:cs typeface="Calibri" panose="020F0502020204030204" pitchFamily="34" charset="0"/>
              </a:rPr>
              <a:t>Yönetim Düşüncesinin Tarihsel Gelişimi </a:t>
            </a:r>
            <a:endParaRPr lang="tr-TR" sz="3300">
              <a:solidFill>
                <a:srgbClr val="C00000"/>
              </a:solidFill>
              <a:latin typeface="Calibri" panose="020F0502020204030204" pitchFamily="34" charset="0"/>
              <a:cs typeface="Calibri" panose="020F0502020204030204" pitchFamily="34" charset="0"/>
            </a:endParaRPr>
          </a:p>
        </p:txBody>
      </p:sp>
      <p:sp>
        <p:nvSpPr>
          <p:cNvPr id="5" name="Dikdörtgen 4">
            <a:extLst>
              <a:ext uri="{FF2B5EF4-FFF2-40B4-BE49-F238E27FC236}">
                <a16:creationId xmlns:a16="http://schemas.microsoft.com/office/drawing/2014/main" id="{1417D16D-5F79-4CDF-8F58-7E3B22F6E9F9}"/>
              </a:ext>
            </a:extLst>
          </p:cNvPr>
          <p:cNvSpPr/>
          <p:nvPr/>
        </p:nvSpPr>
        <p:spPr>
          <a:xfrm>
            <a:off x="0" y="6627168"/>
            <a:ext cx="9144000" cy="261610"/>
          </a:xfrm>
          <a:prstGeom prst="rect">
            <a:avLst/>
          </a:prstGeom>
        </p:spPr>
        <p:txBody>
          <a:bodyPr wrap="square">
            <a:spAutoFit/>
          </a:bodyPr>
          <a:lstStyle/>
          <a:p>
            <a:pPr algn="ctr"/>
            <a:r>
              <a:rPr lang="tr-TR" sz="1100" i="1">
                <a:latin typeface="Calibri" panose="020F0502020204030204" pitchFamily="34" charset="0"/>
                <a:ea typeface="Calibri" panose="020F0502020204030204" pitchFamily="34" charset="0"/>
                <a:cs typeface="Calibri" panose="020F0502020204030204" pitchFamily="34" charset="0"/>
              </a:rPr>
              <a:t>Asıl  Ref.: Zehra Nuray NİŞANCI, Geçmişten Günümüze Yönetim Düşüncesi, Yönetim Bilimleri Dergisi Cilt:13, Sayı:25, ss.257-294, 2015.</a:t>
            </a:r>
            <a:endParaRPr lang="tr-TR" sz="1100" i="1">
              <a:latin typeface="Calibri" panose="020F0502020204030204" pitchFamily="34" charset="0"/>
              <a:cs typeface="Calibri" panose="020F0502020204030204" pitchFamily="34" charset="0"/>
            </a:endParaRPr>
          </a:p>
        </p:txBody>
      </p:sp>
      <p:pic>
        <p:nvPicPr>
          <p:cNvPr id="2" name="Resim 1">
            <a:extLst>
              <a:ext uri="{FF2B5EF4-FFF2-40B4-BE49-F238E27FC236}">
                <a16:creationId xmlns:a16="http://schemas.microsoft.com/office/drawing/2014/main" id="{8101E09A-8F06-43DE-A09A-E48987EA44CC}"/>
              </a:ext>
            </a:extLst>
          </p:cNvPr>
          <p:cNvPicPr>
            <a:picLocks noChangeAspect="1"/>
          </p:cNvPicPr>
          <p:nvPr/>
        </p:nvPicPr>
        <p:blipFill rotWithShape="1">
          <a:blip r:embed="rId2"/>
          <a:srcRect b="41615"/>
          <a:stretch/>
        </p:blipFill>
        <p:spPr>
          <a:xfrm>
            <a:off x="1593314" y="1808711"/>
            <a:ext cx="5957372" cy="4711358"/>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291259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3B151DD-C9A5-4205-8775-97658B58310A}"/>
              </a:ext>
            </a:extLst>
          </p:cNvPr>
          <p:cNvSpPr>
            <a:spLocks noChangeArrowheads="1"/>
          </p:cNvSpPr>
          <p:nvPr/>
        </p:nvSpPr>
        <p:spPr bwMode="auto">
          <a:xfrm>
            <a:off x="890678" y="998940"/>
            <a:ext cx="7362645" cy="577081"/>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tr-TR" sz="3300" b="1">
                <a:solidFill>
                  <a:srgbClr val="C00000"/>
                </a:solidFill>
                <a:latin typeface="Calibri" panose="020F0502020204030204" pitchFamily="34" charset="0"/>
                <a:cs typeface="Calibri" panose="020F0502020204030204" pitchFamily="34" charset="0"/>
              </a:rPr>
              <a:t>Yönetim Düşüncesinin Tarihsel Gelişimi </a:t>
            </a:r>
            <a:endParaRPr lang="tr-TR" sz="3300">
              <a:solidFill>
                <a:srgbClr val="C00000"/>
              </a:solidFill>
              <a:latin typeface="Calibri" panose="020F0502020204030204" pitchFamily="34" charset="0"/>
              <a:cs typeface="Calibri" panose="020F0502020204030204" pitchFamily="34" charset="0"/>
            </a:endParaRPr>
          </a:p>
        </p:txBody>
      </p:sp>
      <p:sp>
        <p:nvSpPr>
          <p:cNvPr id="5" name="Dikdörtgen 4">
            <a:extLst>
              <a:ext uri="{FF2B5EF4-FFF2-40B4-BE49-F238E27FC236}">
                <a16:creationId xmlns:a16="http://schemas.microsoft.com/office/drawing/2014/main" id="{1417D16D-5F79-4CDF-8F58-7E3B22F6E9F9}"/>
              </a:ext>
            </a:extLst>
          </p:cNvPr>
          <p:cNvSpPr/>
          <p:nvPr/>
        </p:nvSpPr>
        <p:spPr>
          <a:xfrm>
            <a:off x="106018" y="6627168"/>
            <a:ext cx="9144000" cy="261610"/>
          </a:xfrm>
          <a:prstGeom prst="rect">
            <a:avLst/>
          </a:prstGeom>
        </p:spPr>
        <p:txBody>
          <a:bodyPr wrap="square">
            <a:spAutoFit/>
          </a:bodyPr>
          <a:lstStyle/>
          <a:p>
            <a:pPr algn="ctr"/>
            <a:r>
              <a:rPr lang="tr-TR" sz="1100" i="1">
                <a:latin typeface="Calibri" panose="020F0502020204030204" pitchFamily="34" charset="0"/>
                <a:ea typeface="Calibri" panose="020F0502020204030204" pitchFamily="34" charset="0"/>
                <a:cs typeface="Calibri" panose="020F0502020204030204" pitchFamily="34" charset="0"/>
              </a:rPr>
              <a:t>Asıl  Ref.: Zehra Nuray NİŞANCI, Geçmişten Günümüze Yönetim Düşüncesi, Yönetim Bilimleri Dergisi Cilt:13, Sayı:25, ss.257-294, 2015.</a:t>
            </a:r>
            <a:endParaRPr lang="tr-TR" sz="1100" i="1">
              <a:latin typeface="Calibri" panose="020F0502020204030204" pitchFamily="34" charset="0"/>
              <a:cs typeface="Calibri" panose="020F0502020204030204" pitchFamily="34" charset="0"/>
            </a:endParaRPr>
          </a:p>
        </p:txBody>
      </p:sp>
      <p:pic>
        <p:nvPicPr>
          <p:cNvPr id="2" name="Resim 1">
            <a:extLst>
              <a:ext uri="{FF2B5EF4-FFF2-40B4-BE49-F238E27FC236}">
                <a16:creationId xmlns:a16="http://schemas.microsoft.com/office/drawing/2014/main" id="{8101E09A-8F06-43DE-A09A-E48987EA44CC}"/>
              </a:ext>
            </a:extLst>
          </p:cNvPr>
          <p:cNvPicPr>
            <a:picLocks noChangeAspect="1"/>
          </p:cNvPicPr>
          <p:nvPr/>
        </p:nvPicPr>
        <p:blipFill rotWithShape="1">
          <a:blip r:embed="rId2"/>
          <a:srcRect t="56904"/>
          <a:stretch/>
        </p:blipFill>
        <p:spPr>
          <a:xfrm>
            <a:off x="895687" y="1983037"/>
            <a:ext cx="7357636" cy="4295060"/>
          </a:xfrm>
          <a:prstGeom prst="rect">
            <a:avLst/>
          </a:prstGeom>
          <a:ln>
            <a:solidFill>
              <a:schemeClr val="tx1"/>
            </a:solidFill>
          </a:ln>
        </p:spPr>
      </p:pic>
    </p:spTree>
    <p:extLst>
      <p:ext uri="{BB962C8B-B14F-4D97-AF65-F5344CB8AC3E}">
        <p14:creationId xmlns:p14="http://schemas.microsoft.com/office/powerpoint/2010/main" val="3106945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3B151DD-C9A5-4205-8775-97658B58310A}"/>
              </a:ext>
            </a:extLst>
          </p:cNvPr>
          <p:cNvSpPr>
            <a:spLocks noChangeArrowheads="1"/>
          </p:cNvSpPr>
          <p:nvPr/>
        </p:nvSpPr>
        <p:spPr bwMode="auto">
          <a:xfrm>
            <a:off x="890678" y="998940"/>
            <a:ext cx="7362645" cy="577081"/>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tr-TR" sz="3300" b="1">
                <a:solidFill>
                  <a:srgbClr val="C00000"/>
                </a:solidFill>
                <a:latin typeface="Calibri" panose="020F0502020204030204" pitchFamily="34" charset="0"/>
                <a:cs typeface="Calibri" panose="020F0502020204030204" pitchFamily="34" charset="0"/>
              </a:rPr>
              <a:t>Yönetim Düşüncesinin Tarihsel Gelişimi </a:t>
            </a:r>
            <a:endParaRPr lang="tr-TR" sz="3300">
              <a:solidFill>
                <a:srgbClr val="C00000"/>
              </a:solidFill>
              <a:latin typeface="Calibri" panose="020F0502020204030204" pitchFamily="34" charset="0"/>
              <a:cs typeface="Calibri" panose="020F0502020204030204" pitchFamily="34" charset="0"/>
            </a:endParaRPr>
          </a:p>
        </p:txBody>
      </p:sp>
      <p:sp>
        <p:nvSpPr>
          <p:cNvPr id="5" name="Dikdörtgen 4">
            <a:extLst>
              <a:ext uri="{FF2B5EF4-FFF2-40B4-BE49-F238E27FC236}">
                <a16:creationId xmlns:a16="http://schemas.microsoft.com/office/drawing/2014/main" id="{1417D16D-5F79-4CDF-8F58-7E3B22F6E9F9}"/>
              </a:ext>
            </a:extLst>
          </p:cNvPr>
          <p:cNvSpPr/>
          <p:nvPr/>
        </p:nvSpPr>
        <p:spPr>
          <a:xfrm>
            <a:off x="0" y="6627168"/>
            <a:ext cx="9144000" cy="230832"/>
          </a:xfrm>
          <a:prstGeom prst="rect">
            <a:avLst/>
          </a:prstGeom>
        </p:spPr>
        <p:txBody>
          <a:bodyPr wrap="square">
            <a:spAutoFit/>
          </a:bodyPr>
          <a:lstStyle/>
          <a:p>
            <a:pPr algn="ctr"/>
            <a:r>
              <a:rPr lang="tr-TR" sz="900" i="1">
                <a:latin typeface="Calibri" panose="020F0502020204030204" pitchFamily="34" charset="0"/>
                <a:ea typeface="Calibri" panose="020F0502020204030204" pitchFamily="34" charset="0"/>
                <a:cs typeface="Calibri" panose="020F0502020204030204" pitchFamily="34" charset="0"/>
              </a:rPr>
              <a:t>Asıl  Ref.: Zehra Nuray NİŞANCI, Geçmişten Günümüze Yönetim Düşüncesi, Yönetim Bilimleri Dergisi Cilt:13, Sayı:25, ss.257-294, 2015.</a:t>
            </a:r>
            <a:endParaRPr lang="tr-TR" sz="900" i="1">
              <a:latin typeface="Calibri" panose="020F0502020204030204" pitchFamily="34" charset="0"/>
              <a:cs typeface="Calibri" panose="020F0502020204030204" pitchFamily="34" charset="0"/>
            </a:endParaRPr>
          </a:p>
        </p:txBody>
      </p:sp>
      <p:pic>
        <p:nvPicPr>
          <p:cNvPr id="3" name="Resim 2">
            <a:extLst>
              <a:ext uri="{FF2B5EF4-FFF2-40B4-BE49-F238E27FC236}">
                <a16:creationId xmlns:a16="http://schemas.microsoft.com/office/drawing/2014/main" id="{2ED1B772-C764-4D03-BC49-4921F515B5B6}"/>
              </a:ext>
            </a:extLst>
          </p:cNvPr>
          <p:cNvPicPr>
            <a:picLocks noChangeAspect="1"/>
          </p:cNvPicPr>
          <p:nvPr/>
        </p:nvPicPr>
        <p:blipFill rotWithShape="1">
          <a:blip r:embed="rId2"/>
          <a:srcRect b="48212"/>
          <a:stretch/>
        </p:blipFill>
        <p:spPr>
          <a:xfrm>
            <a:off x="1439252" y="1818259"/>
            <a:ext cx="6265496" cy="4769153"/>
          </a:xfrm>
          <a:prstGeom prst="rect">
            <a:avLst/>
          </a:prstGeom>
          <a:ln>
            <a:solidFill>
              <a:schemeClr val="tx1"/>
            </a:solidFill>
          </a:ln>
        </p:spPr>
      </p:pic>
    </p:spTree>
    <p:extLst>
      <p:ext uri="{BB962C8B-B14F-4D97-AF65-F5344CB8AC3E}">
        <p14:creationId xmlns:p14="http://schemas.microsoft.com/office/powerpoint/2010/main" val="3268687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3B151DD-C9A5-4205-8775-97658B58310A}"/>
              </a:ext>
            </a:extLst>
          </p:cNvPr>
          <p:cNvSpPr>
            <a:spLocks noChangeArrowheads="1"/>
          </p:cNvSpPr>
          <p:nvPr/>
        </p:nvSpPr>
        <p:spPr bwMode="auto">
          <a:xfrm>
            <a:off x="890678" y="998940"/>
            <a:ext cx="7362645" cy="577081"/>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tr-TR" sz="3300" b="1">
                <a:solidFill>
                  <a:srgbClr val="C00000"/>
                </a:solidFill>
                <a:latin typeface="Calibri" panose="020F0502020204030204" pitchFamily="34" charset="0"/>
                <a:cs typeface="Calibri" panose="020F0502020204030204" pitchFamily="34" charset="0"/>
              </a:rPr>
              <a:t>Yönetim Düşüncesinin Tarihsel Gelişimi </a:t>
            </a:r>
            <a:endParaRPr lang="tr-TR" sz="3300">
              <a:solidFill>
                <a:srgbClr val="C00000"/>
              </a:solidFill>
              <a:latin typeface="Calibri" panose="020F0502020204030204" pitchFamily="34" charset="0"/>
              <a:cs typeface="Calibri" panose="020F0502020204030204" pitchFamily="34" charset="0"/>
            </a:endParaRPr>
          </a:p>
        </p:txBody>
      </p:sp>
      <p:sp>
        <p:nvSpPr>
          <p:cNvPr id="5" name="Dikdörtgen 4">
            <a:extLst>
              <a:ext uri="{FF2B5EF4-FFF2-40B4-BE49-F238E27FC236}">
                <a16:creationId xmlns:a16="http://schemas.microsoft.com/office/drawing/2014/main" id="{1417D16D-5F79-4CDF-8F58-7E3B22F6E9F9}"/>
              </a:ext>
            </a:extLst>
          </p:cNvPr>
          <p:cNvSpPr/>
          <p:nvPr/>
        </p:nvSpPr>
        <p:spPr>
          <a:xfrm>
            <a:off x="0" y="6627168"/>
            <a:ext cx="9144000" cy="253916"/>
          </a:xfrm>
          <a:prstGeom prst="rect">
            <a:avLst/>
          </a:prstGeom>
        </p:spPr>
        <p:txBody>
          <a:bodyPr wrap="square">
            <a:spAutoFit/>
          </a:bodyPr>
          <a:lstStyle/>
          <a:p>
            <a:pPr algn="ctr"/>
            <a:r>
              <a:rPr lang="tr-TR" sz="1050" i="1">
                <a:latin typeface="Calibri" panose="020F0502020204030204" pitchFamily="34" charset="0"/>
                <a:ea typeface="Calibri" panose="020F0502020204030204" pitchFamily="34" charset="0"/>
                <a:cs typeface="Calibri" panose="020F0502020204030204" pitchFamily="34" charset="0"/>
              </a:rPr>
              <a:t>Asıl  Ref.: Zehra Nuray NİŞANCI, Geçmişten Günümüze Yönetim Düşüncesi, Yönetim Bilimleri Dergisi Cilt:13, Sayı:25, ss.257-294, 2015.</a:t>
            </a:r>
            <a:endParaRPr lang="tr-TR" sz="1050" i="1">
              <a:latin typeface="Calibri" panose="020F0502020204030204" pitchFamily="34" charset="0"/>
              <a:cs typeface="Calibri" panose="020F0502020204030204" pitchFamily="34" charset="0"/>
            </a:endParaRPr>
          </a:p>
        </p:txBody>
      </p:sp>
      <p:pic>
        <p:nvPicPr>
          <p:cNvPr id="3" name="Resim 2">
            <a:extLst>
              <a:ext uri="{FF2B5EF4-FFF2-40B4-BE49-F238E27FC236}">
                <a16:creationId xmlns:a16="http://schemas.microsoft.com/office/drawing/2014/main" id="{2ED1B772-C764-4D03-BC49-4921F515B5B6}"/>
              </a:ext>
            </a:extLst>
          </p:cNvPr>
          <p:cNvPicPr>
            <a:picLocks noChangeAspect="1"/>
          </p:cNvPicPr>
          <p:nvPr/>
        </p:nvPicPr>
        <p:blipFill rotWithShape="1">
          <a:blip r:embed="rId2"/>
          <a:srcRect t="46362"/>
          <a:stretch/>
        </p:blipFill>
        <p:spPr>
          <a:xfrm>
            <a:off x="1513456" y="1716809"/>
            <a:ext cx="6117088" cy="4822578"/>
          </a:xfrm>
          <a:prstGeom prst="rect">
            <a:avLst/>
          </a:prstGeom>
          <a:ln>
            <a:solidFill>
              <a:schemeClr val="tx1"/>
            </a:solidFill>
          </a:ln>
        </p:spPr>
      </p:pic>
    </p:spTree>
    <p:extLst>
      <p:ext uri="{BB962C8B-B14F-4D97-AF65-F5344CB8AC3E}">
        <p14:creationId xmlns:p14="http://schemas.microsoft.com/office/powerpoint/2010/main" val="1712749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3B151DD-C9A5-4205-8775-97658B58310A}"/>
              </a:ext>
            </a:extLst>
          </p:cNvPr>
          <p:cNvSpPr>
            <a:spLocks noChangeArrowheads="1"/>
          </p:cNvSpPr>
          <p:nvPr/>
        </p:nvSpPr>
        <p:spPr bwMode="auto">
          <a:xfrm>
            <a:off x="890678" y="998940"/>
            <a:ext cx="7362645" cy="577081"/>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tr-TR" sz="3300" b="1">
                <a:solidFill>
                  <a:srgbClr val="C00000"/>
                </a:solidFill>
                <a:latin typeface="Calibri" panose="020F0502020204030204" pitchFamily="34" charset="0"/>
                <a:cs typeface="Calibri" panose="020F0502020204030204" pitchFamily="34" charset="0"/>
              </a:rPr>
              <a:t>Yönetim Düşüncesinin Tarihsel Gelişimi </a:t>
            </a:r>
            <a:endParaRPr lang="tr-TR" sz="3300">
              <a:solidFill>
                <a:srgbClr val="C00000"/>
              </a:solidFill>
              <a:latin typeface="Calibri" panose="020F0502020204030204" pitchFamily="34" charset="0"/>
              <a:cs typeface="Calibri" panose="020F0502020204030204" pitchFamily="34" charset="0"/>
            </a:endParaRPr>
          </a:p>
        </p:txBody>
      </p:sp>
      <p:sp>
        <p:nvSpPr>
          <p:cNvPr id="5" name="Dikdörtgen 4">
            <a:extLst>
              <a:ext uri="{FF2B5EF4-FFF2-40B4-BE49-F238E27FC236}">
                <a16:creationId xmlns:a16="http://schemas.microsoft.com/office/drawing/2014/main" id="{1417D16D-5F79-4CDF-8F58-7E3B22F6E9F9}"/>
              </a:ext>
            </a:extLst>
          </p:cNvPr>
          <p:cNvSpPr/>
          <p:nvPr/>
        </p:nvSpPr>
        <p:spPr>
          <a:xfrm>
            <a:off x="0" y="6596390"/>
            <a:ext cx="9144000" cy="261610"/>
          </a:xfrm>
          <a:prstGeom prst="rect">
            <a:avLst/>
          </a:prstGeom>
        </p:spPr>
        <p:txBody>
          <a:bodyPr wrap="square">
            <a:spAutoFit/>
          </a:bodyPr>
          <a:lstStyle/>
          <a:p>
            <a:pPr algn="ctr"/>
            <a:r>
              <a:rPr lang="tr-TR" sz="1100" i="1">
                <a:latin typeface="Calibri" panose="020F0502020204030204" pitchFamily="34" charset="0"/>
                <a:ea typeface="Calibri" panose="020F0502020204030204" pitchFamily="34" charset="0"/>
                <a:cs typeface="Calibri" panose="020F0502020204030204" pitchFamily="34" charset="0"/>
              </a:rPr>
              <a:t>Asıl  Ref.: Zehra Nuray NİŞANCI, Geçmişten Günümüze Yönetim Düşüncesi, Yönetim Bilimleri Dergisi Cilt:13, Sayı:25, ss.257-294, 2015.</a:t>
            </a:r>
            <a:endParaRPr lang="tr-TR" sz="1100" i="1">
              <a:latin typeface="Calibri" panose="020F0502020204030204" pitchFamily="34" charset="0"/>
              <a:cs typeface="Calibri" panose="020F0502020204030204" pitchFamily="34" charset="0"/>
            </a:endParaRPr>
          </a:p>
        </p:txBody>
      </p:sp>
      <p:pic>
        <p:nvPicPr>
          <p:cNvPr id="7" name="Resim 6">
            <a:extLst>
              <a:ext uri="{FF2B5EF4-FFF2-40B4-BE49-F238E27FC236}">
                <a16:creationId xmlns:a16="http://schemas.microsoft.com/office/drawing/2014/main" id="{E3A267C5-AD47-45E5-95A5-94F3C429A1A6}"/>
              </a:ext>
            </a:extLst>
          </p:cNvPr>
          <p:cNvPicPr>
            <a:picLocks noChangeAspect="1"/>
          </p:cNvPicPr>
          <p:nvPr/>
        </p:nvPicPr>
        <p:blipFill rotWithShape="1">
          <a:blip r:embed="rId2"/>
          <a:srcRect b="48738"/>
          <a:stretch/>
        </p:blipFill>
        <p:spPr>
          <a:xfrm>
            <a:off x="1418825" y="1700331"/>
            <a:ext cx="6306349" cy="4771748"/>
          </a:xfrm>
          <a:prstGeom prst="rect">
            <a:avLst/>
          </a:prstGeom>
          <a:ln>
            <a:solidFill>
              <a:schemeClr val="tx1"/>
            </a:solidFill>
          </a:ln>
        </p:spPr>
      </p:pic>
    </p:spTree>
    <p:extLst>
      <p:ext uri="{BB962C8B-B14F-4D97-AF65-F5344CB8AC3E}">
        <p14:creationId xmlns:p14="http://schemas.microsoft.com/office/powerpoint/2010/main" val="2127229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Dikdörtgen"/>
          <p:cNvSpPr>
            <a:spLocks noChangeArrowheads="1"/>
          </p:cNvSpPr>
          <p:nvPr/>
        </p:nvSpPr>
        <p:spPr bwMode="auto">
          <a:xfrm>
            <a:off x="539750" y="5529264"/>
            <a:ext cx="8228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tr-TR" sz="1200" b="1" i="1" dirty="0">
                <a:solidFill>
                  <a:srgbClr val="C00000"/>
                </a:solidFill>
              </a:rPr>
              <a:t>“Decent work – Safe work”, Introductory report to the </a:t>
            </a:r>
            <a:r>
              <a:rPr lang="en-US" altLang="tr-TR" sz="1200" b="1" i="1" dirty="0" err="1">
                <a:solidFill>
                  <a:srgbClr val="C00000"/>
                </a:solidFill>
              </a:rPr>
              <a:t>XVIIth</a:t>
            </a:r>
            <a:r>
              <a:rPr lang="en-US" altLang="tr-TR" sz="1200" b="1" i="1" dirty="0">
                <a:solidFill>
                  <a:srgbClr val="C00000"/>
                </a:solidFill>
              </a:rPr>
              <a:t> World Congress on Safety and Health at Work, 2005</a:t>
            </a:r>
            <a:endParaRPr lang="tr-TR" altLang="tr-TR" sz="1200" b="1" i="1" dirty="0">
              <a:solidFill>
                <a:srgbClr val="C00000"/>
              </a:solidFill>
            </a:endParaRPr>
          </a:p>
        </p:txBody>
      </p:sp>
      <p:pic>
        <p:nvPicPr>
          <p:cNvPr id="6" name="Picture 3" descr="F:\takal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52525"/>
            <a:ext cx="8228013" cy="4292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5 Metin kutusu"/>
          <p:cNvSpPr txBox="1"/>
          <p:nvPr/>
        </p:nvSpPr>
        <p:spPr>
          <a:xfrm>
            <a:off x="4357688" y="1804988"/>
            <a:ext cx="1785937" cy="338137"/>
          </a:xfrm>
          <a:prstGeom prst="rect">
            <a:avLst/>
          </a:prstGeom>
          <a:noFill/>
        </p:spPr>
        <p:txBody>
          <a:bodyPr>
            <a:spAutoFit/>
          </a:bodyPr>
          <a:lstStyle/>
          <a:p>
            <a:pPr algn="ctr">
              <a:defRPr/>
            </a:pPr>
            <a:r>
              <a:rPr lang="tr-TR" sz="1600" b="1" dirty="0">
                <a:solidFill>
                  <a:schemeClr val="bg1"/>
                </a:solidFill>
                <a:latin typeface="Calibri" panose="020F0502020204030204" pitchFamily="34" charset="0"/>
              </a:rPr>
              <a:t>Ölüm</a:t>
            </a:r>
          </a:p>
        </p:txBody>
      </p:sp>
      <p:sp>
        <p:nvSpPr>
          <p:cNvPr id="9" name="6 Metin kutusu"/>
          <p:cNvSpPr txBox="1"/>
          <p:nvPr/>
        </p:nvSpPr>
        <p:spPr>
          <a:xfrm>
            <a:off x="2857500" y="2214563"/>
            <a:ext cx="2857500" cy="338137"/>
          </a:xfrm>
          <a:prstGeom prst="rect">
            <a:avLst/>
          </a:prstGeom>
          <a:noFill/>
        </p:spPr>
        <p:txBody>
          <a:bodyPr>
            <a:spAutoFit/>
          </a:bodyPr>
          <a:lstStyle/>
          <a:p>
            <a:pPr algn="ctr">
              <a:defRPr/>
            </a:pPr>
            <a:r>
              <a:rPr lang="tr-TR" sz="1600" b="1" dirty="0">
                <a:solidFill>
                  <a:schemeClr val="bg1"/>
                </a:solidFill>
                <a:latin typeface="Calibri" panose="020F0502020204030204" pitchFamily="34" charset="0"/>
              </a:rPr>
              <a:t>3 günden fazla işe gidememe</a:t>
            </a:r>
          </a:p>
        </p:txBody>
      </p:sp>
      <p:sp>
        <p:nvSpPr>
          <p:cNvPr id="10" name="7 Metin kutusu"/>
          <p:cNvSpPr txBox="1"/>
          <p:nvPr/>
        </p:nvSpPr>
        <p:spPr>
          <a:xfrm>
            <a:off x="3500438" y="2874963"/>
            <a:ext cx="2857500" cy="338137"/>
          </a:xfrm>
          <a:prstGeom prst="rect">
            <a:avLst/>
          </a:prstGeom>
          <a:noFill/>
        </p:spPr>
        <p:txBody>
          <a:bodyPr>
            <a:spAutoFit/>
          </a:bodyPr>
          <a:lstStyle/>
          <a:p>
            <a:pPr>
              <a:defRPr/>
            </a:pPr>
            <a:r>
              <a:rPr lang="tr-TR" sz="1600" b="1" dirty="0">
                <a:solidFill>
                  <a:schemeClr val="bg1"/>
                </a:solidFill>
                <a:latin typeface="Calibri" panose="020F0502020204030204" pitchFamily="34" charset="0"/>
              </a:rPr>
              <a:t>1-3 gün işe gidememe</a:t>
            </a:r>
          </a:p>
        </p:txBody>
      </p:sp>
      <p:sp>
        <p:nvSpPr>
          <p:cNvPr id="11" name="8 Metin kutusu"/>
          <p:cNvSpPr txBox="1"/>
          <p:nvPr/>
        </p:nvSpPr>
        <p:spPr>
          <a:xfrm>
            <a:off x="2651125" y="3429000"/>
            <a:ext cx="2857500" cy="338138"/>
          </a:xfrm>
          <a:prstGeom prst="rect">
            <a:avLst/>
          </a:prstGeom>
          <a:noFill/>
        </p:spPr>
        <p:txBody>
          <a:bodyPr>
            <a:spAutoFit/>
          </a:bodyPr>
          <a:lstStyle/>
          <a:p>
            <a:pPr>
              <a:defRPr/>
            </a:pPr>
            <a:r>
              <a:rPr lang="tr-TR" sz="1600" b="1" dirty="0">
                <a:solidFill>
                  <a:schemeClr val="bg1"/>
                </a:solidFill>
                <a:latin typeface="Calibri" panose="020F0502020204030204" pitchFamily="34" charset="0"/>
              </a:rPr>
              <a:t>İlkyardım gerektiren yaralanma</a:t>
            </a:r>
          </a:p>
        </p:txBody>
      </p:sp>
      <p:sp>
        <p:nvSpPr>
          <p:cNvPr id="12" name="9 Metin kutusu"/>
          <p:cNvSpPr txBox="1"/>
          <p:nvPr/>
        </p:nvSpPr>
        <p:spPr>
          <a:xfrm>
            <a:off x="3857625" y="3948113"/>
            <a:ext cx="2857500" cy="338137"/>
          </a:xfrm>
          <a:prstGeom prst="rect">
            <a:avLst/>
          </a:prstGeom>
          <a:noFill/>
        </p:spPr>
        <p:txBody>
          <a:bodyPr>
            <a:spAutoFit/>
          </a:bodyPr>
          <a:lstStyle/>
          <a:p>
            <a:pPr>
              <a:defRPr/>
            </a:pPr>
            <a:r>
              <a:rPr lang="tr-TR" sz="1600" b="1" dirty="0">
                <a:solidFill>
                  <a:schemeClr val="bg1"/>
                </a:solidFill>
                <a:latin typeface="Calibri" panose="020F0502020204030204" pitchFamily="34" charset="0"/>
              </a:rPr>
              <a:t>Ramak kala olay</a:t>
            </a:r>
          </a:p>
        </p:txBody>
      </p:sp>
    </p:spTree>
    <p:extLst>
      <p:ext uri="{BB962C8B-B14F-4D97-AF65-F5344CB8AC3E}">
        <p14:creationId xmlns:p14="http://schemas.microsoft.com/office/powerpoint/2010/main" val="1633306931"/>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3B151DD-C9A5-4205-8775-97658B58310A}"/>
              </a:ext>
            </a:extLst>
          </p:cNvPr>
          <p:cNvSpPr>
            <a:spLocks noChangeArrowheads="1"/>
          </p:cNvSpPr>
          <p:nvPr/>
        </p:nvSpPr>
        <p:spPr bwMode="auto">
          <a:xfrm>
            <a:off x="890678" y="998940"/>
            <a:ext cx="7362645" cy="577081"/>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tr-TR" sz="3300" b="1">
                <a:solidFill>
                  <a:srgbClr val="C00000"/>
                </a:solidFill>
                <a:latin typeface="Calibri" panose="020F0502020204030204" pitchFamily="34" charset="0"/>
                <a:cs typeface="Calibri" panose="020F0502020204030204" pitchFamily="34" charset="0"/>
              </a:rPr>
              <a:t>Yönetim Düşüncesinin Tarihsel Gelişimi </a:t>
            </a:r>
            <a:endParaRPr lang="tr-TR" sz="3300">
              <a:solidFill>
                <a:srgbClr val="C00000"/>
              </a:solidFill>
              <a:latin typeface="Calibri" panose="020F0502020204030204" pitchFamily="34" charset="0"/>
              <a:cs typeface="Calibri" panose="020F0502020204030204" pitchFamily="34" charset="0"/>
            </a:endParaRPr>
          </a:p>
        </p:txBody>
      </p:sp>
      <p:sp>
        <p:nvSpPr>
          <p:cNvPr id="5" name="Dikdörtgen 4">
            <a:extLst>
              <a:ext uri="{FF2B5EF4-FFF2-40B4-BE49-F238E27FC236}">
                <a16:creationId xmlns:a16="http://schemas.microsoft.com/office/drawing/2014/main" id="{1417D16D-5F79-4CDF-8F58-7E3B22F6E9F9}"/>
              </a:ext>
            </a:extLst>
          </p:cNvPr>
          <p:cNvSpPr/>
          <p:nvPr/>
        </p:nvSpPr>
        <p:spPr>
          <a:xfrm>
            <a:off x="0" y="6596390"/>
            <a:ext cx="9144000" cy="261610"/>
          </a:xfrm>
          <a:prstGeom prst="rect">
            <a:avLst/>
          </a:prstGeom>
        </p:spPr>
        <p:txBody>
          <a:bodyPr wrap="square">
            <a:spAutoFit/>
          </a:bodyPr>
          <a:lstStyle/>
          <a:p>
            <a:pPr algn="ctr"/>
            <a:r>
              <a:rPr lang="tr-TR" sz="1100" i="1">
                <a:latin typeface="Calibri" panose="020F0502020204030204" pitchFamily="34" charset="0"/>
                <a:ea typeface="Calibri" panose="020F0502020204030204" pitchFamily="34" charset="0"/>
                <a:cs typeface="Calibri" panose="020F0502020204030204" pitchFamily="34" charset="0"/>
              </a:rPr>
              <a:t>Asıl  Ref.: Zehra Nuray NİŞANCI, Geçmişten Günümüze Yönetim Düşüncesi, Yönetim Bilimleri Dergisi Cilt:13, Sayı:25, ss.257-294, 2015.</a:t>
            </a:r>
            <a:endParaRPr lang="tr-TR" sz="1100" i="1">
              <a:latin typeface="Calibri" panose="020F0502020204030204" pitchFamily="34" charset="0"/>
              <a:cs typeface="Calibri" panose="020F0502020204030204" pitchFamily="34" charset="0"/>
            </a:endParaRPr>
          </a:p>
        </p:txBody>
      </p:sp>
      <p:pic>
        <p:nvPicPr>
          <p:cNvPr id="6" name="Resim 5">
            <a:extLst>
              <a:ext uri="{FF2B5EF4-FFF2-40B4-BE49-F238E27FC236}">
                <a16:creationId xmlns:a16="http://schemas.microsoft.com/office/drawing/2014/main" id="{E3A267C5-AD47-45E5-95A5-94F3C429A1A6}"/>
              </a:ext>
            </a:extLst>
          </p:cNvPr>
          <p:cNvPicPr>
            <a:picLocks noChangeAspect="1"/>
          </p:cNvPicPr>
          <p:nvPr/>
        </p:nvPicPr>
        <p:blipFill rotWithShape="1">
          <a:blip r:embed="rId2"/>
          <a:srcRect t="51417"/>
          <a:stretch/>
        </p:blipFill>
        <p:spPr>
          <a:xfrm>
            <a:off x="1411214" y="1845677"/>
            <a:ext cx="6321571" cy="4533309"/>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367547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3B151DD-C9A5-4205-8775-97658B58310A}"/>
              </a:ext>
            </a:extLst>
          </p:cNvPr>
          <p:cNvSpPr>
            <a:spLocks noChangeArrowheads="1"/>
          </p:cNvSpPr>
          <p:nvPr/>
        </p:nvSpPr>
        <p:spPr bwMode="auto">
          <a:xfrm>
            <a:off x="890678" y="998940"/>
            <a:ext cx="7362645" cy="577081"/>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tr-TR" sz="3300" b="1">
                <a:solidFill>
                  <a:srgbClr val="C00000"/>
                </a:solidFill>
                <a:latin typeface="Calibri" panose="020F0502020204030204" pitchFamily="34" charset="0"/>
                <a:cs typeface="Calibri" panose="020F0502020204030204" pitchFamily="34" charset="0"/>
              </a:rPr>
              <a:t>Yönetim Düşüncesinin Gelişimi </a:t>
            </a:r>
            <a:endParaRPr lang="tr-TR" sz="3300">
              <a:solidFill>
                <a:srgbClr val="C00000"/>
              </a:solidFill>
              <a:latin typeface="Calibri" panose="020F0502020204030204" pitchFamily="34" charset="0"/>
              <a:cs typeface="Calibri" panose="020F0502020204030204" pitchFamily="34" charset="0"/>
            </a:endParaRPr>
          </a:p>
        </p:txBody>
      </p:sp>
      <p:sp>
        <p:nvSpPr>
          <p:cNvPr id="5" name="Dikdörtgen 4">
            <a:extLst>
              <a:ext uri="{FF2B5EF4-FFF2-40B4-BE49-F238E27FC236}">
                <a16:creationId xmlns:a16="http://schemas.microsoft.com/office/drawing/2014/main" id="{1417D16D-5F79-4CDF-8F58-7E3B22F6E9F9}"/>
              </a:ext>
            </a:extLst>
          </p:cNvPr>
          <p:cNvSpPr/>
          <p:nvPr/>
        </p:nvSpPr>
        <p:spPr>
          <a:xfrm>
            <a:off x="0" y="6640959"/>
            <a:ext cx="9144000" cy="253916"/>
          </a:xfrm>
          <a:prstGeom prst="rect">
            <a:avLst/>
          </a:prstGeom>
        </p:spPr>
        <p:txBody>
          <a:bodyPr wrap="square">
            <a:spAutoFit/>
          </a:bodyPr>
          <a:lstStyle/>
          <a:p>
            <a:pPr algn="ctr"/>
            <a:r>
              <a:rPr lang="tr-TR" sz="1050" i="1">
                <a:latin typeface="Calibri" panose="020F0502020204030204" pitchFamily="34" charset="0"/>
                <a:ea typeface="Calibri" panose="020F0502020204030204" pitchFamily="34" charset="0"/>
                <a:cs typeface="Calibri" panose="020F0502020204030204" pitchFamily="34" charset="0"/>
              </a:rPr>
              <a:t>Asıl  Ref.: Zehra Nuray NİŞANCI, Geçmişten Günümüze Yönetim Düşüncesi, Yönetim Bilimleri Dergisi Cilt:13, Sayı:25, ss.257-294, 2015.</a:t>
            </a:r>
            <a:endParaRPr lang="tr-TR" sz="1050" i="1">
              <a:latin typeface="Calibri" panose="020F0502020204030204" pitchFamily="34" charset="0"/>
              <a:cs typeface="Calibri" panose="020F0502020204030204" pitchFamily="34" charset="0"/>
            </a:endParaRPr>
          </a:p>
        </p:txBody>
      </p:sp>
      <p:pic>
        <p:nvPicPr>
          <p:cNvPr id="2" name="Resim 1">
            <a:extLst>
              <a:ext uri="{FF2B5EF4-FFF2-40B4-BE49-F238E27FC236}">
                <a16:creationId xmlns:a16="http://schemas.microsoft.com/office/drawing/2014/main" id="{E90023EF-B0B3-4AC2-A826-5D08B62DE10F}"/>
              </a:ext>
            </a:extLst>
          </p:cNvPr>
          <p:cNvPicPr>
            <a:picLocks noChangeAspect="1"/>
          </p:cNvPicPr>
          <p:nvPr/>
        </p:nvPicPr>
        <p:blipFill>
          <a:blip r:embed="rId2"/>
          <a:stretch>
            <a:fillRect/>
          </a:stretch>
        </p:blipFill>
        <p:spPr>
          <a:xfrm>
            <a:off x="1604680" y="1732506"/>
            <a:ext cx="5934639" cy="4804976"/>
          </a:xfrm>
          <a:prstGeom prst="rect">
            <a:avLst/>
          </a:prstGeom>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2909837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3B151DD-C9A5-4205-8775-97658B58310A}"/>
              </a:ext>
            </a:extLst>
          </p:cNvPr>
          <p:cNvSpPr>
            <a:spLocks noChangeArrowheads="1"/>
          </p:cNvSpPr>
          <p:nvPr/>
        </p:nvSpPr>
        <p:spPr bwMode="auto">
          <a:xfrm>
            <a:off x="890678" y="1022022"/>
            <a:ext cx="7362645" cy="530915"/>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tr-TR" sz="3000" b="1">
                <a:solidFill>
                  <a:srgbClr val="C00000"/>
                </a:solidFill>
                <a:latin typeface="Calibri" panose="020F0502020204030204" pitchFamily="34" charset="0"/>
                <a:cs typeface="Calibri" panose="020F0502020204030204" pitchFamily="34" charset="0"/>
              </a:rPr>
              <a:t>Yönetimde Önemli Eşikler</a:t>
            </a:r>
            <a:endParaRPr lang="tr-TR" altLang="tr-TR" sz="3000" b="1" i="1">
              <a:solidFill>
                <a:srgbClr val="C00000"/>
              </a:solidFill>
              <a:latin typeface="Calibri" panose="020F0502020204030204" pitchFamily="34" charset="0"/>
              <a:cs typeface="Calibri" panose="020F0502020204030204" pitchFamily="34" charset="0"/>
            </a:endParaRPr>
          </a:p>
        </p:txBody>
      </p:sp>
      <p:sp>
        <p:nvSpPr>
          <p:cNvPr id="5" name="Dikdörtgen 4">
            <a:extLst>
              <a:ext uri="{FF2B5EF4-FFF2-40B4-BE49-F238E27FC236}">
                <a16:creationId xmlns:a16="http://schemas.microsoft.com/office/drawing/2014/main" id="{1417D16D-5F79-4CDF-8F58-7E3B22F6E9F9}"/>
              </a:ext>
            </a:extLst>
          </p:cNvPr>
          <p:cNvSpPr/>
          <p:nvPr/>
        </p:nvSpPr>
        <p:spPr>
          <a:xfrm>
            <a:off x="2" y="6631951"/>
            <a:ext cx="9144000" cy="230832"/>
          </a:xfrm>
          <a:prstGeom prst="rect">
            <a:avLst/>
          </a:prstGeom>
        </p:spPr>
        <p:txBody>
          <a:bodyPr wrap="square">
            <a:spAutoFit/>
          </a:bodyPr>
          <a:lstStyle/>
          <a:p>
            <a:pPr algn="ctr"/>
            <a:r>
              <a:rPr lang="tr-TR" sz="900" b="1" i="1">
                <a:latin typeface="Calibri" panose="020F0502020204030204" pitchFamily="34" charset="0"/>
                <a:ea typeface="Calibri" panose="020F0502020204030204" pitchFamily="34" charset="0"/>
                <a:cs typeface="Calibri" panose="020F0502020204030204" pitchFamily="34" charset="0"/>
              </a:rPr>
              <a:t>Asıl  Ref.: </a:t>
            </a:r>
            <a:r>
              <a:rPr lang="tr-TR" sz="900" b="1" i="1">
                <a:latin typeface="Calibri" panose="020F0502020204030204" pitchFamily="34" charset="0"/>
                <a:cs typeface="Calibri" panose="020F0502020204030204" pitchFamily="34" charset="0"/>
              </a:rPr>
              <a:t>Prof. Dr. İsmail DALAY, Yönetimin Tarihsel Gelişimi, 29 Kasım 2013 </a:t>
            </a:r>
            <a:r>
              <a:rPr lang="tr-TR" sz="900" b="1" i="1">
                <a:latin typeface="Calibri" panose="020F0502020204030204" pitchFamily="34" charset="0"/>
                <a:ea typeface="Calibri" panose="020F0502020204030204" pitchFamily="34" charset="0"/>
                <a:cs typeface="Calibri" panose="020F0502020204030204" pitchFamily="34" charset="0"/>
              </a:rPr>
              <a:t>.</a:t>
            </a:r>
            <a:endParaRPr lang="tr-TR" sz="900" b="1" i="1">
              <a:latin typeface="Calibri" panose="020F0502020204030204" pitchFamily="34" charset="0"/>
              <a:cs typeface="Calibri" panose="020F0502020204030204" pitchFamily="34" charset="0"/>
            </a:endParaRPr>
          </a:p>
        </p:txBody>
      </p:sp>
      <p:sp>
        <p:nvSpPr>
          <p:cNvPr id="6" name="Dikdörtgen 5">
            <a:extLst>
              <a:ext uri="{FF2B5EF4-FFF2-40B4-BE49-F238E27FC236}">
                <a16:creationId xmlns:a16="http://schemas.microsoft.com/office/drawing/2014/main" id="{95DBAD2B-6A43-43AF-B860-DB36991B914F}"/>
              </a:ext>
            </a:extLst>
          </p:cNvPr>
          <p:cNvSpPr/>
          <p:nvPr/>
        </p:nvSpPr>
        <p:spPr>
          <a:xfrm>
            <a:off x="890678" y="1761472"/>
            <a:ext cx="7362644"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tr-TR" sz="2000" dirty="0">
                <a:latin typeface="Calibri" panose="020F0502020204030204" pitchFamily="34" charset="0"/>
                <a:cs typeface="Calibri" panose="020F0502020204030204" pitchFamily="34" charset="0"/>
              </a:rPr>
              <a:t>İnsanlık tarihinde:</a:t>
            </a:r>
          </a:p>
          <a:p>
            <a:pPr marL="257175" indent="-257175" algn="just">
              <a:buFont typeface="Arial" panose="020B0604020202020204" pitchFamily="34" charset="0"/>
              <a:buChar char="•"/>
            </a:pPr>
            <a:r>
              <a:rPr lang="tr-TR" sz="2000" b="1" i="1" dirty="0">
                <a:solidFill>
                  <a:srgbClr val="C00000"/>
                </a:solidFill>
                <a:latin typeface="Calibri" panose="020F0502020204030204" pitchFamily="34" charset="0"/>
                <a:cs typeface="Calibri" panose="020F0502020204030204" pitchFamily="34" charset="0"/>
              </a:rPr>
              <a:t>James </a:t>
            </a:r>
            <a:r>
              <a:rPr lang="tr-TR" sz="2000" b="1" i="1" dirty="0" err="1">
                <a:solidFill>
                  <a:srgbClr val="C00000"/>
                </a:solidFill>
                <a:latin typeface="Calibri" panose="020F0502020204030204" pitchFamily="34" charset="0"/>
                <a:cs typeface="Calibri" panose="020F0502020204030204" pitchFamily="34" charset="0"/>
              </a:rPr>
              <a:t>Watt</a:t>
            </a:r>
            <a:r>
              <a:rPr lang="tr-TR" sz="2000" i="1" dirty="0" err="1">
                <a:latin typeface="Calibri" panose="020F0502020204030204" pitchFamily="34" charset="0"/>
                <a:cs typeface="Calibri" panose="020F0502020204030204" pitchFamily="34" charset="0"/>
              </a:rPr>
              <a:t>’ın</a:t>
            </a:r>
            <a:r>
              <a:rPr lang="tr-TR" sz="2000" i="1" dirty="0">
                <a:latin typeface="Calibri" panose="020F0502020204030204" pitchFamily="34" charset="0"/>
                <a:cs typeface="Calibri" panose="020F0502020204030204" pitchFamily="34" charset="0"/>
              </a:rPr>
              <a:t> 1765’te buhar makinesini bulması </a:t>
            </a:r>
            <a:r>
              <a:rPr lang="tr-TR" sz="2000" b="1" i="1" dirty="0">
                <a:latin typeface="Calibri" panose="020F0502020204030204" pitchFamily="34" charset="0"/>
                <a:cs typeface="Calibri" panose="020F0502020204030204" pitchFamily="34" charset="0"/>
              </a:rPr>
              <a:t>teknolojik alanda</a:t>
            </a:r>
            <a:r>
              <a:rPr lang="tr-TR" sz="2000" i="1" dirty="0">
                <a:latin typeface="Calibri" panose="020F0502020204030204" pitchFamily="34" charset="0"/>
                <a:cs typeface="Calibri" panose="020F0502020204030204" pitchFamily="34" charset="0"/>
              </a:rPr>
              <a:t>, </a:t>
            </a:r>
          </a:p>
          <a:p>
            <a:pPr marL="257175" indent="-257175" algn="just">
              <a:buFont typeface="Arial" panose="020B0604020202020204" pitchFamily="34" charset="0"/>
              <a:buChar char="•"/>
            </a:pPr>
            <a:r>
              <a:rPr lang="tr-TR" sz="2000" b="1" i="1" dirty="0">
                <a:solidFill>
                  <a:srgbClr val="C00000"/>
                </a:solidFill>
                <a:latin typeface="Calibri" panose="020F0502020204030204" pitchFamily="34" charset="0"/>
                <a:cs typeface="Calibri" panose="020F0502020204030204" pitchFamily="34" charset="0"/>
              </a:rPr>
              <a:t>Adam Smith</a:t>
            </a:r>
            <a:r>
              <a:rPr lang="tr-TR" sz="2000" i="1" dirty="0">
                <a:latin typeface="Calibri" panose="020F0502020204030204" pitchFamily="34" charset="0"/>
                <a:cs typeface="Calibri" panose="020F0502020204030204" pitchFamily="34" charset="0"/>
              </a:rPr>
              <a:t>’in 1776’daki </a:t>
            </a:r>
            <a:r>
              <a:rPr lang="tr-TR" sz="2000" b="1" i="1" dirty="0">
                <a:solidFill>
                  <a:srgbClr val="C00000"/>
                </a:solidFill>
                <a:latin typeface="Calibri" panose="020F0502020204030204" pitchFamily="34" charset="0"/>
                <a:cs typeface="Calibri" panose="020F0502020204030204" pitchFamily="34" charset="0"/>
              </a:rPr>
              <a:t>“Milletlerin Serveti” </a:t>
            </a:r>
            <a:r>
              <a:rPr lang="tr-TR" sz="2000" b="1" i="1" dirty="0">
                <a:latin typeface="Calibri" panose="020F0502020204030204" pitchFamily="34" charset="0"/>
                <a:cs typeface="Calibri" panose="020F0502020204030204" pitchFamily="34" charset="0"/>
              </a:rPr>
              <a:t>ekonomik alanda</a:t>
            </a:r>
            <a:r>
              <a:rPr lang="tr-TR" sz="2000" i="1" dirty="0">
                <a:latin typeface="Calibri" panose="020F0502020204030204" pitchFamily="34" charset="0"/>
                <a:cs typeface="Calibri" panose="020F0502020204030204" pitchFamily="34" charset="0"/>
              </a:rPr>
              <a:t>, </a:t>
            </a:r>
          </a:p>
          <a:p>
            <a:pPr marL="257175" indent="-257175" algn="just">
              <a:buFont typeface="Arial" panose="020B0604020202020204" pitchFamily="34" charset="0"/>
              <a:buChar char="•"/>
            </a:pPr>
            <a:r>
              <a:rPr lang="tr-TR" sz="2000" b="1" i="1" dirty="0">
                <a:solidFill>
                  <a:srgbClr val="C00000"/>
                </a:solidFill>
                <a:latin typeface="Calibri" panose="020F0502020204030204" pitchFamily="34" charset="0"/>
                <a:cs typeface="Calibri" panose="020F0502020204030204" pitchFamily="34" charset="0"/>
              </a:rPr>
              <a:t>1789 “Fransız Devrimi” </a:t>
            </a:r>
            <a:r>
              <a:rPr lang="tr-TR" sz="2000" b="1" i="1" dirty="0">
                <a:latin typeface="Calibri" panose="020F0502020204030204" pitchFamily="34" charset="0"/>
                <a:cs typeface="Calibri" panose="020F0502020204030204" pitchFamily="34" charset="0"/>
              </a:rPr>
              <a:t>politik alanda </a:t>
            </a:r>
          </a:p>
          <a:p>
            <a:pPr algn="just"/>
            <a:r>
              <a:rPr lang="tr-TR" sz="2000" dirty="0">
                <a:latin typeface="Calibri" panose="020F0502020204030204" pitchFamily="34" charset="0"/>
                <a:cs typeface="Calibri" panose="020F0502020204030204" pitchFamily="34" charset="0"/>
              </a:rPr>
              <a:t>önemli ve belirleyici dönüm noktalarıdır. </a:t>
            </a:r>
          </a:p>
          <a:p>
            <a:pPr algn="just"/>
            <a:r>
              <a:rPr lang="tr-TR" sz="2000" dirty="0">
                <a:latin typeface="Calibri" panose="020F0502020204030204" pitchFamily="34" charset="0"/>
                <a:cs typeface="Calibri" panose="020F0502020204030204" pitchFamily="34" charset="0"/>
              </a:rPr>
              <a:t>Buharın makineye uygulanması Sanayi Devrimi olarak ta adlandırılır. Bu devrim </a:t>
            </a:r>
            <a:r>
              <a:rPr lang="tr-TR" sz="2000" b="1" dirty="0">
                <a:latin typeface="Calibri" panose="020F0502020204030204" pitchFamily="34" charset="0"/>
                <a:cs typeface="Calibri" panose="020F0502020204030204" pitchFamily="34" charset="0"/>
              </a:rPr>
              <a:t>sanayi toplumunun </a:t>
            </a:r>
            <a:r>
              <a:rPr lang="tr-TR" sz="2000" dirty="0">
                <a:latin typeface="Calibri" panose="020F0502020204030204" pitchFamily="34" charset="0"/>
                <a:cs typeface="Calibri" panose="020F0502020204030204" pitchFamily="34" charset="0"/>
              </a:rPr>
              <a:t>doğmasına neden oldu. “Sanayi devrimini oluşturan teknolojiler; üretimde, ekonomik alanda artan ölçüde kullanılmasına ve yeni sosyal yapıların doğmasına yol açmıştır. Oluşan yeni toplumsal yapı, kısaca </a:t>
            </a:r>
            <a:r>
              <a:rPr lang="tr-TR" sz="2000" b="1" dirty="0">
                <a:latin typeface="Calibri" panose="020F0502020204030204" pitchFamily="34" charset="0"/>
                <a:cs typeface="Calibri" panose="020F0502020204030204" pitchFamily="34" charset="0"/>
              </a:rPr>
              <a:t>Sanayi Toplumu </a:t>
            </a:r>
            <a:r>
              <a:rPr lang="tr-TR" sz="2000" dirty="0">
                <a:latin typeface="Calibri" panose="020F0502020204030204" pitchFamily="34" charset="0"/>
                <a:cs typeface="Calibri" panose="020F0502020204030204" pitchFamily="34" charset="0"/>
              </a:rPr>
              <a:t>olarak adlandırıldı”[</a:t>
            </a:r>
            <a:r>
              <a:rPr lang="en-US" sz="2000" dirty="0">
                <a:latin typeface="Calibri" panose="020F0502020204030204" pitchFamily="34" charset="0"/>
                <a:cs typeface="Calibri" panose="020F0502020204030204" pitchFamily="34" charset="0"/>
              </a:rPr>
              <a:t>2</a:t>
            </a:r>
            <a:r>
              <a:rPr lang="tr-TR" sz="2000" dirty="0">
                <a:latin typeface="Calibri" panose="020F0502020204030204" pitchFamily="34" charset="0"/>
                <a:cs typeface="Calibri" panose="020F0502020204030204" pitchFamily="34" charset="0"/>
              </a:rPr>
              <a:t>]. </a:t>
            </a:r>
          </a:p>
        </p:txBody>
      </p:sp>
      <p:sp>
        <p:nvSpPr>
          <p:cNvPr id="7" name="Dikdörtgen 6">
            <a:extLst>
              <a:ext uri="{FF2B5EF4-FFF2-40B4-BE49-F238E27FC236}">
                <a16:creationId xmlns:a16="http://schemas.microsoft.com/office/drawing/2014/main" id="{C0C11F51-65D2-47CE-B51F-5A83F3358845}"/>
              </a:ext>
            </a:extLst>
          </p:cNvPr>
          <p:cNvSpPr/>
          <p:nvPr/>
        </p:nvSpPr>
        <p:spPr>
          <a:xfrm>
            <a:off x="890679" y="6423416"/>
            <a:ext cx="7362644" cy="242246"/>
          </a:xfrm>
          <a:prstGeom prst="rect">
            <a:avLst/>
          </a:prstGeom>
        </p:spPr>
        <p:txBody>
          <a:bodyPr wrap="square">
            <a:spAutoFit/>
          </a:bodyPr>
          <a:lstStyle/>
          <a:p>
            <a:pPr algn="ctr">
              <a:lnSpc>
                <a:spcPct val="115000"/>
              </a:lnSpc>
            </a:pPr>
            <a:r>
              <a:rPr lang="tr-TR" sz="900" i="1">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sz="900" i="1">
                <a:solidFill>
                  <a:srgbClr val="000000"/>
                </a:solidFill>
                <a:latin typeface="Calibri" panose="020F0502020204030204" pitchFamily="34" charset="0"/>
                <a:ea typeface="Times New Roman" panose="02020603050405020304" pitchFamily="18" charset="0"/>
                <a:cs typeface="Calibri" panose="020F0502020204030204" pitchFamily="34" charset="0"/>
              </a:rPr>
              <a:t>2</a:t>
            </a:r>
            <a:r>
              <a:rPr lang="tr-TR" sz="900" i="1">
                <a:solidFill>
                  <a:srgbClr val="000000"/>
                </a:solidFill>
                <a:latin typeface="Calibri" panose="020F0502020204030204" pitchFamily="34" charset="0"/>
                <a:ea typeface="Times New Roman" panose="02020603050405020304" pitchFamily="18" charset="0"/>
                <a:cs typeface="Calibri" panose="020F0502020204030204" pitchFamily="34" charset="0"/>
              </a:rPr>
              <a:t>] Hüsnü Erkan, Bilgi Toplumu ve Ekonomik Gelişme, Türkiye İş Bankası Kültür Yayınları Yayın No.326, İst.1997, s. 4.</a:t>
            </a:r>
            <a:endParaRPr lang="tr-TR" sz="825" i="1">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5420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1417D16D-5F79-4CDF-8F58-7E3B22F6E9F9}"/>
              </a:ext>
            </a:extLst>
          </p:cNvPr>
          <p:cNvSpPr/>
          <p:nvPr/>
        </p:nvSpPr>
        <p:spPr>
          <a:xfrm>
            <a:off x="0" y="6627168"/>
            <a:ext cx="9144000" cy="230832"/>
          </a:xfrm>
          <a:prstGeom prst="rect">
            <a:avLst/>
          </a:prstGeom>
        </p:spPr>
        <p:txBody>
          <a:bodyPr wrap="square">
            <a:spAutoFit/>
          </a:bodyPr>
          <a:lstStyle/>
          <a:p>
            <a:pPr algn="ctr"/>
            <a:r>
              <a:rPr lang="tr-TR" sz="900" b="1" i="1">
                <a:latin typeface="Calibri" panose="020F0502020204030204" pitchFamily="34" charset="0"/>
                <a:ea typeface="Calibri" panose="020F0502020204030204" pitchFamily="34" charset="0"/>
                <a:cs typeface="Calibri" panose="020F0502020204030204" pitchFamily="34" charset="0"/>
              </a:rPr>
              <a:t>Asıl  Ref.: </a:t>
            </a:r>
            <a:r>
              <a:rPr lang="tr-TR" sz="900" b="1" i="1">
                <a:latin typeface="Calibri" panose="020F0502020204030204" pitchFamily="34" charset="0"/>
                <a:cs typeface="Calibri" panose="020F0502020204030204" pitchFamily="34" charset="0"/>
              </a:rPr>
              <a:t>Prof. Dr. İsmail DALAY, Yönetimin Tarihsel Gelişimi, 29 Kasım 2013 </a:t>
            </a:r>
            <a:r>
              <a:rPr lang="tr-TR" sz="900" b="1" i="1">
                <a:latin typeface="Calibri" panose="020F0502020204030204" pitchFamily="34" charset="0"/>
                <a:ea typeface="Calibri" panose="020F0502020204030204" pitchFamily="34" charset="0"/>
                <a:cs typeface="Calibri" panose="020F0502020204030204" pitchFamily="34" charset="0"/>
              </a:rPr>
              <a:t>.</a:t>
            </a:r>
            <a:endParaRPr lang="tr-TR" sz="900" b="1" i="1">
              <a:latin typeface="Calibri" panose="020F0502020204030204" pitchFamily="34" charset="0"/>
              <a:cs typeface="Calibri" panose="020F0502020204030204" pitchFamily="34" charset="0"/>
            </a:endParaRPr>
          </a:p>
        </p:txBody>
      </p:sp>
      <p:sp>
        <p:nvSpPr>
          <p:cNvPr id="6" name="Dikdörtgen 5">
            <a:extLst>
              <a:ext uri="{FF2B5EF4-FFF2-40B4-BE49-F238E27FC236}">
                <a16:creationId xmlns:a16="http://schemas.microsoft.com/office/drawing/2014/main" id="{95DBAD2B-6A43-43AF-B860-DB36991B914F}"/>
              </a:ext>
            </a:extLst>
          </p:cNvPr>
          <p:cNvSpPr/>
          <p:nvPr/>
        </p:nvSpPr>
        <p:spPr>
          <a:xfrm>
            <a:off x="890677" y="1588095"/>
            <a:ext cx="7362645" cy="480131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tr-TR" b="1">
                <a:latin typeface="Calibri" panose="020F0502020204030204" pitchFamily="34" charset="0"/>
                <a:cs typeface="Calibri" panose="020F0502020204030204" pitchFamily="34" charset="0"/>
              </a:rPr>
              <a:t>Sanayi Devrimi </a:t>
            </a:r>
            <a:r>
              <a:rPr lang="tr-TR">
                <a:latin typeface="Calibri" panose="020F0502020204030204" pitchFamily="34" charset="0"/>
                <a:cs typeface="Calibri" panose="020F0502020204030204" pitchFamily="34" charset="0"/>
              </a:rPr>
              <a:t>aşağıdaki değişikliklere neden olmuştur:</a:t>
            </a:r>
          </a:p>
          <a:p>
            <a:pPr algn="just"/>
            <a:r>
              <a:rPr lang="tr-TR">
                <a:latin typeface="Calibri" panose="020F0502020204030204" pitchFamily="34" charset="0"/>
                <a:cs typeface="Calibri" panose="020F0502020204030204" pitchFamily="34" charset="0"/>
              </a:rPr>
              <a:t>Üretim evlerde el ile yürütülürken</a:t>
            </a:r>
            <a:r>
              <a:rPr lang="tr-TR" b="1">
                <a:latin typeface="Calibri" panose="020F0502020204030204" pitchFamily="34" charset="0"/>
                <a:cs typeface="Calibri" panose="020F0502020204030204" pitchFamily="34" charset="0"/>
              </a:rPr>
              <a:t> </a:t>
            </a:r>
            <a:r>
              <a:rPr lang="tr-TR" b="1">
                <a:solidFill>
                  <a:srgbClr val="C00000"/>
                </a:solidFill>
                <a:latin typeface="Calibri" panose="020F0502020204030204" pitchFamily="34" charset="0"/>
                <a:cs typeface="Calibri" panose="020F0502020204030204" pitchFamily="34" charset="0"/>
              </a:rPr>
              <a:t>fabrikalarda </a:t>
            </a:r>
            <a:r>
              <a:rPr lang="tr-TR">
                <a:latin typeface="Calibri" panose="020F0502020204030204" pitchFamily="34" charset="0"/>
                <a:cs typeface="Calibri" panose="020F0502020204030204" pitchFamily="34" charset="0"/>
              </a:rPr>
              <a:t>yapılmaya başlandı. </a:t>
            </a:r>
          </a:p>
          <a:p>
            <a:pPr algn="just"/>
            <a:r>
              <a:rPr lang="tr-TR">
                <a:latin typeface="Calibri" panose="020F0502020204030204" pitchFamily="34" charset="0"/>
                <a:cs typeface="Calibri" panose="020F0502020204030204" pitchFamily="34" charset="0"/>
              </a:rPr>
              <a:t>Bunun sonucu köylerden fabrikaların olduğu kentlere </a:t>
            </a:r>
            <a:r>
              <a:rPr lang="tr-TR" b="1">
                <a:latin typeface="Calibri" panose="020F0502020204030204" pitchFamily="34" charset="0"/>
                <a:cs typeface="Calibri" panose="020F0502020204030204" pitchFamily="34" charset="0"/>
              </a:rPr>
              <a:t>akın/göç </a:t>
            </a:r>
            <a:r>
              <a:rPr lang="tr-TR">
                <a:latin typeface="Calibri" panose="020F0502020204030204" pitchFamily="34" charset="0"/>
                <a:cs typeface="Calibri" panose="020F0502020204030204" pitchFamily="34" charset="0"/>
              </a:rPr>
              <a:t>başladı. </a:t>
            </a:r>
          </a:p>
          <a:p>
            <a:pPr algn="just"/>
            <a:r>
              <a:rPr lang="tr-TR">
                <a:latin typeface="Calibri" panose="020F0502020204030204" pitchFamily="34" charset="0"/>
                <a:cs typeface="Calibri" panose="020F0502020204030204" pitchFamily="34" charset="0"/>
              </a:rPr>
              <a:t>“</a:t>
            </a:r>
            <a:r>
              <a:rPr lang="tr-TR" b="1">
                <a:solidFill>
                  <a:srgbClr val="C00000"/>
                </a:solidFill>
                <a:latin typeface="Calibri" panose="020F0502020204030204" pitchFamily="34" charset="0"/>
                <a:cs typeface="Calibri" panose="020F0502020204030204" pitchFamily="34" charset="0"/>
              </a:rPr>
              <a:t>Emek</a:t>
            </a:r>
            <a:r>
              <a:rPr lang="tr-TR">
                <a:latin typeface="Calibri" panose="020F0502020204030204" pitchFamily="34" charset="0"/>
                <a:cs typeface="Calibri" panose="020F0502020204030204" pitchFamily="34" charset="0"/>
              </a:rPr>
              <a:t> özgürleşti</a:t>
            </a:r>
            <a:r>
              <a:rPr lang="tr-TR">
                <a:solidFill>
                  <a:srgbClr val="C00000"/>
                </a:solidFill>
                <a:latin typeface="Calibri" panose="020F0502020204030204" pitchFamily="34" charset="0"/>
                <a:cs typeface="Calibri" panose="020F0502020204030204" pitchFamily="34" charset="0"/>
              </a:rPr>
              <a:t>!</a:t>
            </a:r>
            <a:r>
              <a:rPr lang="tr-TR">
                <a:latin typeface="Calibri" panose="020F0502020204030204" pitchFamily="34" charset="0"/>
                <a:cs typeface="Calibri" panose="020F0502020204030204" pitchFamily="34" charset="0"/>
              </a:rPr>
              <a:t>, endüstriyel hareketlilik fazlalaştı, yönetici ve yönetilenlerin arasındaki ilişkiler değişti, yönetilenlerin örgüt içerisindeki statüleri değişti, </a:t>
            </a:r>
            <a:r>
              <a:rPr lang="tr-TR" b="1">
                <a:solidFill>
                  <a:srgbClr val="C00000"/>
                </a:solidFill>
                <a:latin typeface="Calibri" panose="020F0502020204030204" pitchFamily="34" charset="0"/>
                <a:cs typeface="Calibri" panose="020F0502020204030204" pitchFamily="34" charset="0"/>
              </a:rPr>
              <a:t>ihtisaslaşma</a:t>
            </a:r>
            <a:r>
              <a:rPr lang="tr-TR">
                <a:solidFill>
                  <a:srgbClr val="C00000"/>
                </a:solidFill>
                <a:latin typeface="Calibri" panose="020F0502020204030204" pitchFamily="34" charset="0"/>
                <a:cs typeface="Calibri" panose="020F0502020204030204" pitchFamily="34" charset="0"/>
              </a:rPr>
              <a:t> </a:t>
            </a:r>
            <a:r>
              <a:rPr lang="tr-TR">
                <a:latin typeface="Calibri" panose="020F0502020204030204" pitchFamily="34" charset="0"/>
                <a:cs typeface="Calibri" panose="020F0502020204030204" pitchFamily="34" charset="0"/>
              </a:rPr>
              <a:t>önem kazandı.”</a:t>
            </a:r>
          </a:p>
          <a:p>
            <a:pPr algn="just"/>
            <a:r>
              <a:rPr lang="tr-TR">
                <a:latin typeface="Calibri" panose="020F0502020204030204" pitchFamily="34" charset="0"/>
                <a:cs typeface="Calibri" panose="020F0502020204030204" pitchFamily="34" charset="0"/>
              </a:rPr>
              <a:t>***</a:t>
            </a:r>
            <a:endParaRPr lang="en-US">
              <a:latin typeface="Calibri" panose="020F0502020204030204" pitchFamily="34" charset="0"/>
              <a:cs typeface="Calibri" panose="020F0502020204030204" pitchFamily="34" charset="0"/>
            </a:endParaRPr>
          </a:p>
          <a:p>
            <a:pPr algn="just"/>
            <a:r>
              <a:rPr lang="tr-TR">
                <a:latin typeface="Calibri" panose="020F0502020204030204" pitchFamily="34" charset="0"/>
                <a:cs typeface="Calibri" panose="020F0502020204030204" pitchFamily="34" charset="0"/>
              </a:rPr>
              <a:t>İnsanlık tarihindeki diğer önemli bir olay ise Adam Smith’in 1776 da yayınlamış olduğu </a:t>
            </a:r>
            <a:r>
              <a:rPr lang="tr-TR" b="1">
                <a:solidFill>
                  <a:srgbClr val="C00000"/>
                </a:solidFill>
                <a:latin typeface="Calibri" panose="020F0502020204030204" pitchFamily="34" charset="0"/>
                <a:cs typeface="Calibri" panose="020F0502020204030204" pitchFamily="34" charset="0"/>
              </a:rPr>
              <a:t>“Milletlerin Serveti” </a:t>
            </a:r>
            <a:r>
              <a:rPr lang="tr-TR">
                <a:latin typeface="Calibri" panose="020F0502020204030204" pitchFamily="34" charset="0"/>
                <a:cs typeface="Calibri" panose="020F0502020204030204" pitchFamily="34" charset="0"/>
              </a:rPr>
              <a:t>isimli eserinde </a:t>
            </a:r>
            <a:r>
              <a:rPr lang="tr-TR" b="1">
                <a:solidFill>
                  <a:srgbClr val="C00000"/>
                </a:solidFill>
                <a:latin typeface="Calibri" panose="020F0502020204030204" pitchFamily="34" charset="0"/>
                <a:cs typeface="Calibri" panose="020F0502020204030204" pitchFamily="34" charset="0"/>
              </a:rPr>
              <a:t>üretim faktörleri </a:t>
            </a:r>
            <a:r>
              <a:rPr lang="tr-TR">
                <a:latin typeface="Calibri" panose="020F0502020204030204" pitchFamily="34" charset="0"/>
                <a:cs typeface="Calibri" panose="020F0502020204030204" pitchFamily="34" charset="0"/>
              </a:rPr>
              <a:t>arasında </a:t>
            </a:r>
            <a:r>
              <a:rPr lang="tr-TR" b="1">
                <a:latin typeface="Calibri" panose="020F0502020204030204" pitchFamily="34" charset="0"/>
                <a:cs typeface="Calibri" panose="020F0502020204030204" pitchFamily="34" charset="0"/>
              </a:rPr>
              <a:t>müteşebbisin</a:t>
            </a:r>
            <a:r>
              <a:rPr lang="tr-TR">
                <a:latin typeface="Calibri" panose="020F0502020204030204" pitchFamily="34" charset="0"/>
                <a:cs typeface="Calibri" panose="020F0502020204030204" pitchFamily="34" charset="0"/>
              </a:rPr>
              <a:t> yer almasıdır.</a:t>
            </a:r>
          </a:p>
          <a:p>
            <a:pPr algn="just"/>
            <a:r>
              <a:rPr lang="tr-TR">
                <a:latin typeface="Calibri" panose="020F0502020204030204" pitchFamily="34" charset="0"/>
                <a:cs typeface="Calibri" panose="020F0502020204030204" pitchFamily="34" charset="0"/>
              </a:rPr>
              <a:t>“İlk anlayışa göre üretim faktörleri </a:t>
            </a:r>
            <a:r>
              <a:rPr lang="tr-TR" b="1">
                <a:solidFill>
                  <a:srgbClr val="C00000"/>
                </a:solidFill>
                <a:latin typeface="Calibri" panose="020F0502020204030204" pitchFamily="34" charset="0"/>
                <a:cs typeface="Calibri" panose="020F0502020204030204" pitchFamily="34" charset="0"/>
              </a:rPr>
              <a:t>toprak ve emek </a:t>
            </a:r>
            <a:r>
              <a:rPr lang="tr-TR">
                <a:latin typeface="Calibri" panose="020F0502020204030204" pitchFamily="34" charset="0"/>
                <a:cs typeface="Calibri" panose="020F0502020204030204" pitchFamily="34" charset="0"/>
              </a:rPr>
              <a:t>idi. </a:t>
            </a:r>
            <a:r>
              <a:rPr lang="tr-TR" b="1">
                <a:solidFill>
                  <a:srgbClr val="C00000"/>
                </a:solidFill>
                <a:latin typeface="Calibri" panose="020F0502020204030204" pitchFamily="34" charset="0"/>
                <a:cs typeface="Calibri" panose="020F0502020204030204" pitchFamily="34" charset="0"/>
              </a:rPr>
              <a:t>Fizyokratlar</a:t>
            </a:r>
            <a:r>
              <a:rPr lang="tr-TR">
                <a:latin typeface="Calibri" panose="020F0502020204030204" pitchFamily="34" charset="0"/>
                <a:cs typeface="Calibri" panose="020F0502020204030204" pitchFamily="34" charset="0"/>
              </a:rPr>
              <a:t> buna tarım müteşebbisini eklerken ticaret ve endüstriyi artık değer yaratmayan çalışmalar olarak nitelemiştir. Adam Smith ise müteşebbisin varlığını kabul etmiştir”[4]. </a:t>
            </a:r>
          </a:p>
          <a:p>
            <a:pPr algn="just"/>
            <a:r>
              <a:rPr lang="tr-TR" b="1">
                <a:solidFill>
                  <a:srgbClr val="C00000"/>
                </a:solidFill>
                <a:latin typeface="Calibri" panose="020F0502020204030204" pitchFamily="34" charset="0"/>
                <a:cs typeface="Calibri" panose="020F0502020204030204" pitchFamily="34" charset="0"/>
              </a:rPr>
              <a:t>1789 Fransız Devrimi</a:t>
            </a:r>
            <a:r>
              <a:rPr lang="tr-TR">
                <a:solidFill>
                  <a:srgbClr val="C00000"/>
                </a:solidFill>
                <a:latin typeface="Calibri" panose="020F0502020204030204" pitchFamily="34" charset="0"/>
                <a:cs typeface="Calibri" panose="020F0502020204030204" pitchFamily="34" charset="0"/>
              </a:rPr>
              <a:t> </a:t>
            </a:r>
            <a:r>
              <a:rPr lang="tr-TR">
                <a:latin typeface="Calibri" panose="020F0502020204030204" pitchFamily="34" charset="0"/>
                <a:cs typeface="Calibri" panose="020F0502020204030204" pitchFamily="34" charset="0"/>
              </a:rPr>
              <a:t>ile liberal düşüncenin geri dönülmezliği kanıtlanmıştı.</a:t>
            </a:r>
          </a:p>
          <a:p>
            <a:pPr algn="just"/>
            <a:r>
              <a:rPr lang="tr-TR">
                <a:latin typeface="Calibri" panose="020F0502020204030204" pitchFamily="34" charset="0"/>
                <a:cs typeface="Calibri" panose="020F0502020204030204" pitchFamily="34" charset="0"/>
              </a:rPr>
              <a:t>Bu üç önemli olayla birlikte bilinçli bir işletme kavramı ve buna bağlı olarak yönetim anlayışı geliştirilmiştir.</a:t>
            </a:r>
          </a:p>
        </p:txBody>
      </p:sp>
      <p:sp>
        <p:nvSpPr>
          <p:cNvPr id="2" name="Dikdörtgen 1">
            <a:extLst>
              <a:ext uri="{FF2B5EF4-FFF2-40B4-BE49-F238E27FC236}">
                <a16:creationId xmlns:a16="http://schemas.microsoft.com/office/drawing/2014/main" id="{F4960CE9-4A0E-4EF0-ABAF-E149D97CCAEC}"/>
              </a:ext>
            </a:extLst>
          </p:cNvPr>
          <p:cNvSpPr/>
          <p:nvPr/>
        </p:nvSpPr>
        <p:spPr>
          <a:xfrm>
            <a:off x="890677" y="6415900"/>
            <a:ext cx="7362645" cy="242246"/>
          </a:xfrm>
          <a:prstGeom prst="rect">
            <a:avLst/>
          </a:prstGeom>
        </p:spPr>
        <p:txBody>
          <a:bodyPr wrap="square">
            <a:spAutoFit/>
          </a:bodyPr>
          <a:lstStyle/>
          <a:p>
            <a:pPr algn="ctr">
              <a:lnSpc>
                <a:spcPct val="115000"/>
              </a:lnSpc>
            </a:pPr>
            <a:r>
              <a:rPr lang="tr-TR" sz="900" i="1">
                <a:solidFill>
                  <a:srgbClr val="000000"/>
                </a:solidFill>
                <a:latin typeface="Calibri" panose="020F0502020204030204" pitchFamily="34" charset="0"/>
                <a:ea typeface="Times New Roman" panose="02020603050405020304" pitchFamily="18" charset="0"/>
                <a:cs typeface="Calibri" panose="020F0502020204030204" pitchFamily="34" charset="0"/>
              </a:rPr>
              <a:t>[4] Osman Yozgat, İşletme Yönetimi, İst.1989, s.8.</a:t>
            </a:r>
            <a:endParaRPr lang="tr-TR" sz="900" i="1">
              <a:latin typeface="Calibri" panose="020F0502020204030204" pitchFamily="34" charset="0"/>
              <a:cs typeface="Calibri" panose="020F0502020204030204" pitchFamily="34" charset="0"/>
            </a:endParaRPr>
          </a:p>
        </p:txBody>
      </p:sp>
      <p:sp>
        <p:nvSpPr>
          <p:cNvPr id="7" name="Rectangle 2">
            <a:extLst>
              <a:ext uri="{FF2B5EF4-FFF2-40B4-BE49-F238E27FC236}">
                <a16:creationId xmlns:a16="http://schemas.microsoft.com/office/drawing/2014/main" id="{8D5FD614-0860-4CE2-8436-EF4900EE694C}"/>
              </a:ext>
            </a:extLst>
          </p:cNvPr>
          <p:cNvSpPr>
            <a:spLocks noChangeArrowheads="1"/>
          </p:cNvSpPr>
          <p:nvPr/>
        </p:nvSpPr>
        <p:spPr bwMode="auto">
          <a:xfrm>
            <a:off x="890678" y="955762"/>
            <a:ext cx="7362645" cy="530915"/>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tr-TR" altLang="tr-TR" sz="3000" b="1">
                <a:solidFill>
                  <a:srgbClr val="C00000"/>
                </a:solidFill>
                <a:latin typeface="Calibri" panose="020F0502020204030204" pitchFamily="34" charset="0"/>
                <a:cs typeface="Calibri" panose="020F0502020204030204" pitchFamily="34" charset="0"/>
              </a:rPr>
              <a:t>Sanayi Devriminin Etkileri</a:t>
            </a:r>
          </a:p>
        </p:txBody>
      </p:sp>
    </p:spTree>
    <p:extLst>
      <p:ext uri="{BB962C8B-B14F-4D97-AF65-F5344CB8AC3E}">
        <p14:creationId xmlns:p14="http://schemas.microsoft.com/office/powerpoint/2010/main" val="107330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3B151DD-C9A5-4205-8775-97658B58310A}"/>
              </a:ext>
            </a:extLst>
          </p:cNvPr>
          <p:cNvSpPr>
            <a:spLocks noChangeArrowheads="1"/>
          </p:cNvSpPr>
          <p:nvPr/>
        </p:nvSpPr>
        <p:spPr bwMode="auto">
          <a:xfrm>
            <a:off x="890678" y="945932"/>
            <a:ext cx="7362645" cy="577081"/>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tr-TR" sz="3300" b="1">
                <a:solidFill>
                  <a:srgbClr val="C00000"/>
                </a:solidFill>
                <a:latin typeface="Calibri" panose="020F0502020204030204" pitchFamily="34" charset="0"/>
                <a:cs typeface="Calibri" panose="020F0502020204030204" pitchFamily="34" charset="0"/>
              </a:rPr>
              <a:t>Yönetim Düşüncesinin Tarihsel Gelişimi </a:t>
            </a:r>
            <a:endParaRPr lang="tr-TR" sz="3300">
              <a:solidFill>
                <a:srgbClr val="C00000"/>
              </a:solidFill>
              <a:latin typeface="Calibri" panose="020F0502020204030204" pitchFamily="34" charset="0"/>
              <a:cs typeface="Calibri" panose="020F0502020204030204" pitchFamily="34" charset="0"/>
            </a:endParaRPr>
          </a:p>
        </p:txBody>
      </p:sp>
      <p:sp>
        <p:nvSpPr>
          <p:cNvPr id="5" name="Dikdörtgen 4">
            <a:extLst>
              <a:ext uri="{FF2B5EF4-FFF2-40B4-BE49-F238E27FC236}">
                <a16:creationId xmlns:a16="http://schemas.microsoft.com/office/drawing/2014/main" id="{1417D16D-5F79-4CDF-8F58-7E3B22F6E9F9}"/>
              </a:ext>
            </a:extLst>
          </p:cNvPr>
          <p:cNvSpPr/>
          <p:nvPr/>
        </p:nvSpPr>
        <p:spPr>
          <a:xfrm>
            <a:off x="0" y="6627168"/>
            <a:ext cx="9144000" cy="230832"/>
          </a:xfrm>
          <a:prstGeom prst="rect">
            <a:avLst/>
          </a:prstGeom>
        </p:spPr>
        <p:txBody>
          <a:bodyPr wrap="square">
            <a:spAutoFit/>
          </a:bodyPr>
          <a:lstStyle/>
          <a:p>
            <a:pPr algn="ctr"/>
            <a:r>
              <a:rPr lang="tr-TR" sz="900" i="1">
                <a:latin typeface="Calibri" panose="020F0502020204030204" pitchFamily="34" charset="0"/>
                <a:ea typeface="Calibri" panose="020F0502020204030204" pitchFamily="34" charset="0"/>
                <a:cs typeface="Calibri" panose="020F0502020204030204" pitchFamily="34" charset="0"/>
              </a:rPr>
              <a:t>Asıl  Ref.: Zehra Nuray NİŞANCI, Geçmişten Günümüze Yönetim Düşüncesi, Yönetim Bilimleri Dergisi Cilt:13, Sayı:25, ss.257-294, 2015.</a:t>
            </a:r>
            <a:endParaRPr lang="tr-TR" sz="900" i="1">
              <a:latin typeface="Calibri" panose="020F0502020204030204" pitchFamily="34" charset="0"/>
              <a:cs typeface="Calibri" panose="020F0502020204030204" pitchFamily="34" charset="0"/>
            </a:endParaRPr>
          </a:p>
        </p:txBody>
      </p:sp>
      <p:sp>
        <p:nvSpPr>
          <p:cNvPr id="6" name="Dikdörtgen 5">
            <a:extLst>
              <a:ext uri="{FF2B5EF4-FFF2-40B4-BE49-F238E27FC236}">
                <a16:creationId xmlns:a16="http://schemas.microsoft.com/office/drawing/2014/main" id="{95DBAD2B-6A43-43AF-B860-DB36991B914F}"/>
              </a:ext>
            </a:extLst>
          </p:cNvPr>
          <p:cNvSpPr/>
          <p:nvPr/>
        </p:nvSpPr>
        <p:spPr>
          <a:xfrm>
            <a:off x="890678" y="1695575"/>
            <a:ext cx="7362645"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tr-TR" b="1" u="sng">
                <a:latin typeface="Calibri" panose="020F0502020204030204" pitchFamily="34" charset="0"/>
                <a:cs typeface="Calibri" panose="020F0502020204030204" pitchFamily="34" charset="0"/>
              </a:rPr>
              <a:t>Endüstri devrimi</a:t>
            </a:r>
            <a:r>
              <a:rPr lang="tr-TR">
                <a:latin typeface="Calibri" panose="020F0502020204030204" pitchFamily="34" charset="0"/>
                <a:cs typeface="Calibri" panose="020F0502020204030204" pitchFamily="34" charset="0"/>
              </a:rPr>
              <a:t>, yönetim düşüncesi bakımından son derece önemli bir olaydır.</a:t>
            </a:r>
            <a:r>
              <a:rPr lang="tr-TR" baseline="30000">
                <a:latin typeface="Calibri" panose="020F0502020204030204" pitchFamily="34" charset="0"/>
                <a:cs typeface="Calibri" panose="020F0502020204030204" pitchFamily="34" charset="0"/>
              </a:rPr>
              <a:t>17</a:t>
            </a:r>
            <a:r>
              <a:rPr lang="tr-TR">
                <a:latin typeface="Calibri" panose="020F0502020204030204" pitchFamily="34" charset="0"/>
                <a:cs typeface="Calibri" panose="020F0502020204030204" pitchFamily="34" charset="0"/>
              </a:rPr>
              <a:t> Bu döneme kadar malların çoğu, küçük atölyelerde ya da işçilerin evlerinde sanatsal üretim metotları ile üretilmekteyken, endüstriyel devrim, şehirlerde fabrikaların artmasını teşvik etmiştir. </a:t>
            </a:r>
          </a:p>
          <a:p>
            <a:pPr algn="just"/>
            <a:r>
              <a:rPr lang="tr-TR" b="1">
                <a:latin typeface="Calibri" panose="020F0502020204030204" pitchFamily="34" charset="0"/>
                <a:cs typeface="Calibri" panose="020F0502020204030204" pitchFamily="34" charset="0"/>
              </a:rPr>
              <a:t>Fabrikaların gelişmesi, </a:t>
            </a:r>
            <a:r>
              <a:rPr lang="tr-TR">
                <a:latin typeface="Calibri" panose="020F0502020204030204" pitchFamily="34" charset="0"/>
                <a:cs typeface="Calibri" panose="020F0502020204030204" pitchFamily="34" charset="0"/>
              </a:rPr>
              <a:t>daha nitelikli ve </a:t>
            </a:r>
            <a:r>
              <a:rPr lang="tr-TR" b="1">
                <a:latin typeface="Calibri" panose="020F0502020204030204" pitchFamily="34" charset="0"/>
                <a:cs typeface="Calibri" panose="020F0502020204030204" pitchFamily="34" charset="0"/>
              </a:rPr>
              <a:t>daha düşük fiyatlı malların imal edilmesine</a:t>
            </a:r>
            <a:r>
              <a:rPr lang="tr-TR">
                <a:latin typeface="Calibri" panose="020F0502020204030204" pitchFamily="34" charset="0"/>
                <a:cs typeface="Calibri" panose="020F0502020204030204" pitchFamily="34" charset="0"/>
              </a:rPr>
              <a:t> imkân vermiş, ancak fabrikalaşma, yönetime ve beşeri ilişkilere, yeni problemler getirmiştir. </a:t>
            </a:r>
          </a:p>
          <a:p>
            <a:pPr algn="just"/>
            <a:r>
              <a:rPr lang="tr-TR" b="1">
                <a:latin typeface="Calibri" panose="020F0502020204030204" pitchFamily="34" charset="0"/>
                <a:cs typeface="Calibri" panose="020F0502020204030204" pitchFamily="34" charset="0"/>
              </a:rPr>
              <a:t>1945</a:t>
            </a:r>
            <a:r>
              <a:rPr lang="tr-TR">
                <a:latin typeface="Calibri" panose="020F0502020204030204" pitchFamily="34" charset="0"/>
                <a:cs typeface="Calibri" panose="020F0502020204030204" pitchFamily="34" charset="0"/>
              </a:rPr>
              <a:t>’ten sonra ise, alt üst oluşlar gerçekleşmiş, </a:t>
            </a:r>
            <a:r>
              <a:rPr lang="tr-TR" b="1">
                <a:latin typeface="Calibri" panose="020F0502020204030204" pitchFamily="34" charset="0"/>
                <a:cs typeface="Calibri" panose="020F0502020204030204" pitchFamily="34" charset="0"/>
              </a:rPr>
              <a:t>yönetim rasyonelleşmiş, yürütme paylaşılmış, yeni hiyerarşik fonksiyonlar </a:t>
            </a:r>
            <a:r>
              <a:rPr lang="tr-TR">
                <a:latin typeface="Calibri" panose="020F0502020204030204" pitchFamily="34" charset="0"/>
                <a:cs typeface="Calibri" panose="020F0502020204030204" pitchFamily="34" charset="0"/>
              </a:rPr>
              <a:t>ortaya konmuştur. Yönetici ve çalışanlar arasındaki ilişkiler değişmiş, 1970’li yıllarda uzmanlaşma görülmüş, 1980’li yıllarda ise </a:t>
            </a:r>
            <a:r>
              <a:rPr lang="tr-TR" b="1">
                <a:latin typeface="Calibri" panose="020F0502020204030204" pitchFamily="34" charset="0"/>
                <a:cs typeface="Calibri" panose="020F0502020204030204" pitchFamily="34" charset="0"/>
              </a:rPr>
              <a:t>personelin</a:t>
            </a:r>
            <a:r>
              <a:rPr lang="tr-TR">
                <a:latin typeface="Calibri" panose="020F0502020204030204" pitchFamily="34" charset="0"/>
                <a:cs typeface="Calibri" panose="020F0502020204030204" pitchFamily="34" charset="0"/>
              </a:rPr>
              <a:t>, örgütlerin başarısında en önemli unsur olduğunun, motive edilmesi ve tatmin edilmesi gereken en önemli kaynak olduğunun farkına varılmıştır.</a:t>
            </a:r>
            <a:r>
              <a:rPr lang="tr-TR" baseline="30000">
                <a:latin typeface="Calibri" panose="020F0502020204030204" pitchFamily="34" charset="0"/>
                <a:cs typeface="Calibri" panose="020F0502020204030204" pitchFamily="34" charset="0"/>
              </a:rPr>
              <a:t>18 </a:t>
            </a:r>
          </a:p>
          <a:p>
            <a:pPr algn="just"/>
            <a:r>
              <a:rPr lang="tr-TR" b="1" u="sng">
                <a:solidFill>
                  <a:srgbClr val="C00000"/>
                </a:solidFill>
                <a:latin typeface="Calibri" panose="020F0502020204030204" pitchFamily="34" charset="0"/>
                <a:cs typeface="Calibri" panose="020F0502020204030204" pitchFamily="34" charset="0"/>
              </a:rPr>
              <a:t>1980’lerde Japon yönetim tarzı, 1990’larda kalite, 2000’lerde sanallık ve karmaşıklık, 2010’larda yenilik ve yaratıcılık</a:t>
            </a:r>
            <a:r>
              <a:rPr lang="tr-TR" b="1">
                <a:solidFill>
                  <a:srgbClr val="C00000"/>
                </a:solidFill>
                <a:latin typeface="Calibri" panose="020F0502020204030204" pitchFamily="34" charset="0"/>
                <a:cs typeface="Calibri" panose="020F0502020204030204" pitchFamily="34" charset="0"/>
              </a:rPr>
              <a:t> </a:t>
            </a:r>
            <a:r>
              <a:rPr lang="tr-TR">
                <a:latin typeface="Calibri" panose="020F0502020204030204" pitchFamily="34" charset="0"/>
                <a:cs typeface="Calibri" panose="020F0502020204030204" pitchFamily="34" charset="0"/>
              </a:rPr>
              <a:t>en çok ilgilenilen konular olmuştur. </a:t>
            </a:r>
          </a:p>
        </p:txBody>
      </p:sp>
      <p:sp>
        <p:nvSpPr>
          <p:cNvPr id="7" name="Dikdörtgen 6">
            <a:extLst>
              <a:ext uri="{FF2B5EF4-FFF2-40B4-BE49-F238E27FC236}">
                <a16:creationId xmlns:a16="http://schemas.microsoft.com/office/drawing/2014/main" id="{ABC0B881-639B-4009-BCA7-5DD79C308F20}"/>
              </a:ext>
            </a:extLst>
          </p:cNvPr>
          <p:cNvSpPr/>
          <p:nvPr/>
        </p:nvSpPr>
        <p:spPr>
          <a:xfrm>
            <a:off x="883304" y="6272297"/>
            <a:ext cx="7370019"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tr-TR" sz="900" i="1">
                <a:latin typeface="Calibri" panose="020F0502020204030204" pitchFamily="34" charset="0"/>
                <a:cs typeface="Calibri" panose="020F0502020204030204" pitchFamily="34" charset="0"/>
              </a:rPr>
              <a:t>17 Baransel,Atilla; Çağdaş Yönetim Düşüncesinin Evrimi; İşlt.Fak.Yay.No:257,İşlt.İktisadı Enst.Yay. No:150; Birinci Cilt;3.Baskı; İstanbul;1993,s.105 </a:t>
            </a:r>
          </a:p>
          <a:p>
            <a:pPr algn="ctr"/>
            <a:r>
              <a:rPr lang="tr-TR" sz="900" i="1">
                <a:latin typeface="Calibri" panose="020F0502020204030204" pitchFamily="34" charset="0"/>
                <a:cs typeface="Calibri" panose="020F0502020204030204" pitchFamily="34" charset="0"/>
              </a:rPr>
              <a:t>18 Sekiou, Lakhdar avec la col.de Blondin,Louise; Gestion du Personnel; les éditions D’Organisation; Paris;1986,s.74 </a:t>
            </a:r>
          </a:p>
        </p:txBody>
      </p:sp>
    </p:spTree>
    <p:extLst>
      <p:ext uri="{BB962C8B-B14F-4D97-AF65-F5344CB8AC3E}">
        <p14:creationId xmlns:p14="http://schemas.microsoft.com/office/powerpoint/2010/main" val="3419502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5B712EA3-8B7E-4DD2-AA52-6E93D797261E}"/>
              </a:ext>
            </a:extLst>
          </p:cNvPr>
          <p:cNvPicPr>
            <a:picLocks noChangeAspect="1"/>
          </p:cNvPicPr>
          <p:nvPr/>
        </p:nvPicPr>
        <p:blipFill>
          <a:blip r:embed="rId2"/>
          <a:stretch>
            <a:fillRect/>
          </a:stretch>
        </p:blipFill>
        <p:spPr>
          <a:xfrm>
            <a:off x="0" y="0"/>
            <a:ext cx="6973192" cy="6824298"/>
          </a:xfrm>
          <a:prstGeom prst="rect">
            <a:avLst/>
          </a:prstGeom>
        </p:spPr>
      </p:pic>
      <p:sp>
        <p:nvSpPr>
          <p:cNvPr id="5" name="Dikdörtgen 4">
            <a:extLst>
              <a:ext uri="{FF2B5EF4-FFF2-40B4-BE49-F238E27FC236}">
                <a16:creationId xmlns:a16="http://schemas.microsoft.com/office/drawing/2014/main" id="{1417D16D-5F79-4CDF-8F58-7E3B22F6E9F9}"/>
              </a:ext>
            </a:extLst>
          </p:cNvPr>
          <p:cNvSpPr/>
          <p:nvPr/>
        </p:nvSpPr>
        <p:spPr>
          <a:xfrm>
            <a:off x="0" y="6655047"/>
            <a:ext cx="9144000" cy="230832"/>
          </a:xfrm>
          <a:prstGeom prst="rect">
            <a:avLst/>
          </a:prstGeom>
        </p:spPr>
        <p:txBody>
          <a:bodyPr wrap="square">
            <a:spAutoFit/>
          </a:bodyPr>
          <a:lstStyle/>
          <a:p>
            <a:r>
              <a:rPr lang="tr-TR" sz="900" i="1">
                <a:latin typeface="Calibri" panose="020F0502020204030204" pitchFamily="34" charset="0"/>
                <a:cs typeface="Calibri" panose="020F0502020204030204" pitchFamily="34" charset="0"/>
              </a:rPr>
              <a:t>William J. Stevenson, </a:t>
            </a:r>
            <a:r>
              <a:rPr lang="tr-TR" sz="900" b="1" i="1" u="sng">
                <a:solidFill>
                  <a:srgbClr val="C00000"/>
                </a:solidFill>
                <a:latin typeface="Calibri" panose="020F0502020204030204" pitchFamily="34" charset="0"/>
                <a:cs typeface="Calibri" panose="020F0502020204030204" pitchFamily="34" charset="0"/>
              </a:rPr>
              <a:t>Operations Management</a:t>
            </a:r>
            <a:r>
              <a:rPr lang="tr-TR" sz="900" b="1" i="1">
                <a:solidFill>
                  <a:srgbClr val="C00000"/>
                </a:solidFill>
                <a:latin typeface="Calibri" panose="020F0502020204030204" pitchFamily="34" charset="0"/>
                <a:cs typeface="Calibri" panose="020F0502020204030204" pitchFamily="34" charset="0"/>
              </a:rPr>
              <a:t>, </a:t>
            </a:r>
            <a:r>
              <a:rPr lang="tr-TR" sz="900" i="1">
                <a:latin typeface="Calibri" panose="020F0502020204030204" pitchFamily="34" charset="0"/>
                <a:cs typeface="Calibri" panose="020F0502020204030204" pitchFamily="34" charset="0"/>
              </a:rPr>
              <a:t>Thirteenth Edition, ISBN 978-1-259-66747-3, McGraw-Hill Education, 2018</a:t>
            </a:r>
          </a:p>
        </p:txBody>
      </p:sp>
      <p:sp>
        <p:nvSpPr>
          <p:cNvPr id="3" name="Dikdörtgen 2">
            <a:extLst>
              <a:ext uri="{FF2B5EF4-FFF2-40B4-BE49-F238E27FC236}">
                <a16:creationId xmlns:a16="http://schemas.microsoft.com/office/drawing/2014/main" id="{C18DA77B-9F29-4818-8A01-B90869C5D997}"/>
              </a:ext>
            </a:extLst>
          </p:cNvPr>
          <p:cNvSpPr/>
          <p:nvPr/>
        </p:nvSpPr>
        <p:spPr>
          <a:xfrm>
            <a:off x="6973192" y="2727359"/>
            <a:ext cx="2087513" cy="1569660"/>
          </a:xfrm>
          <a:prstGeom prst="rect">
            <a:avLst/>
          </a:prstGeom>
        </p:spPr>
        <p:txBody>
          <a:bodyPr wrap="square">
            <a:spAutoFit/>
          </a:bodyPr>
          <a:lstStyle/>
          <a:p>
            <a:r>
              <a:rPr lang="tr-TR" sz="2400" b="1" i="1">
                <a:solidFill>
                  <a:srgbClr val="C00000"/>
                </a:solidFill>
                <a:latin typeface="Calibri" panose="020F0502020204030204" pitchFamily="34" charset="0"/>
                <a:cs typeface="Calibri" panose="020F0502020204030204" pitchFamily="34" charset="0"/>
              </a:rPr>
              <a:t>Historical summary of operations management</a:t>
            </a:r>
          </a:p>
        </p:txBody>
      </p:sp>
    </p:spTree>
    <p:extLst>
      <p:ext uri="{BB962C8B-B14F-4D97-AF65-F5344CB8AC3E}">
        <p14:creationId xmlns:p14="http://schemas.microsoft.com/office/powerpoint/2010/main" val="1980966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DAAA965-1945-48AE-B60F-0B22F628A5C1}"/>
              </a:ext>
            </a:extLst>
          </p:cNvPr>
          <p:cNvSpPr/>
          <p:nvPr/>
        </p:nvSpPr>
        <p:spPr>
          <a:xfrm>
            <a:off x="0" y="2967335"/>
            <a:ext cx="9144000"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spcBef>
                <a:spcPts val="0"/>
              </a:spcBef>
              <a:spcAft>
                <a:spcPts val="0"/>
              </a:spcAft>
            </a:pPr>
            <a:r>
              <a:rPr lang="tr-TR" sz="5400" b="1">
                <a:solidFill>
                  <a:srgbClr val="C00000"/>
                </a:solidFill>
                <a:latin typeface="Calibri" panose="020F0502020204030204" pitchFamily="34" charset="0"/>
                <a:cs typeface="Calibri" panose="020F0502020204030204" pitchFamily="34" charset="0"/>
              </a:rPr>
              <a:t>MODERN DÖNEMDE YÖNETİM</a:t>
            </a:r>
            <a:endParaRPr lang="tr-TR" sz="4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14968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9C03BED-4C3A-4C18-A65B-979AE0195CFE}"/>
              </a:ext>
            </a:extLst>
          </p:cNvPr>
          <p:cNvSpPr/>
          <p:nvPr/>
        </p:nvSpPr>
        <p:spPr>
          <a:xfrm>
            <a:off x="609601" y="918762"/>
            <a:ext cx="7710510" cy="39084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AU" altLang="tr-TR" sz="2800" b="1" i="1" dirty="0">
                <a:solidFill>
                  <a:srgbClr val="C00000"/>
                </a:solidFill>
                <a:latin typeface="Calibri" panose="020F0502020204030204" pitchFamily="34" charset="0"/>
                <a:cs typeface="Calibri" panose="020F0502020204030204" pitchFamily="34" charset="0"/>
              </a:rPr>
              <a:t>“KALİTE </a:t>
            </a:r>
            <a:r>
              <a:rPr lang="tr-TR" altLang="tr-TR" sz="2800" i="1" dirty="0">
                <a:solidFill>
                  <a:srgbClr val="C00000"/>
                </a:solidFill>
                <a:latin typeface="Calibri" panose="020F0502020204030204" pitchFamily="34" charset="0"/>
                <a:cs typeface="Calibri" panose="020F0502020204030204" pitchFamily="34" charset="0"/>
              </a:rPr>
              <a:t>(</a:t>
            </a:r>
            <a:r>
              <a:rPr lang="tr-TR" altLang="tr-TR" sz="2800" b="1" i="1" dirty="0">
                <a:solidFill>
                  <a:srgbClr val="C00000"/>
                </a:solidFill>
                <a:latin typeface="Calibri" panose="020F0502020204030204" pitchFamily="34" charset="0"/>
                <a:cs typeface="Calibri" panose="020F0502020204030204" pitchFamily="34" charset="0"/>
              </a:rPr>
              <a:t>İş Sağlığı ve Güvenliği </a:t>
            </a:r>
            <a:r>
              <a:rPr lang="tr-TR" altLang="tr-TR" sz="2800" i="1" dirty="0">
                <a:solidFill>
                  <a:srgbClr val="C00000"/>
                </a:solidFill>
                <a:latin typeface="Calibri" panose="020F0502020204030204" pitchFamily="34" charset="0"/>
                <a:cs typeface="Calibri" panose="020F0502020204030204" pitchFamily="34" charset="0"/>
              </a:rPr>
              <a:t>sisteminin kurulması)</a:t>
            </a:r>
            <a:r>
              <a:rPr lang="en-AU" altLang="tr-TR" sz="2800" i="1" dirty="0">
                <a:solidFill>
                  <a:srgbClr val="C00000"/>
                </a:solidFill>
                <a:latin typeface="Calibri" panose="020F0502020204030204" pitchFamily="34" charset="0"/>
                <a:cs typeface="Calibri" panose="020F0502020204030204" pitchFamily="34" charset="0"/>
              </a:rPr>
              <a:t>, </a:t>
            </a:r>
            <a:r>
              <a:rPr lang="en-AU" altLang="tr-TR" sz="2800" b="1" i="1" dirty="0">
                <a:solidFill>
                  <a:srgbClr val="C00000"/>
                </a:solidFill>
                <a:latin typeface="Calibri" panose="020F0502020204030204" pitchFamily="34" charset="0"/>
                <a:cs typeface="Calibri" panose="020F0502020204030204" pitchFamily="34" charset="0"/>
              </a:rPr>
              <a:t>VARACAĞINIZ  BİR İSTASYON DEĞİL, BİR YOLCULUK ŞEKLİDİR”</a:t>
            </a:r>
            <a:r>
              <a:rPr lang="tr-TR" altLang="tr-TR" sz="3200" b="1" i="1" dirty="0">
                <a:solidFill>
                  <a:srgbClr val="C00000"/>
                </a:solidFill>
                <a:latin typeface="Calibri" panose="020F0502020204030204" pitchFamily="34" charset="0"/>
                <a:cs typeface="Calibri" panose="020F0502020204030204" pitchFamily="34" charset="0"/>
              </a:rPr>
              <a:t>.</a:t>
            </a:r>
            <a:r>
              <a:rPr lang="en-AU" altLang="tr-TR" sz="3200" b="1" i="1" dirty="0">
                <a:solidFill>
                  <a:srgbClr val="C00000"/>
                </a:solidFill>
                <a:latin typeface="Calibri" panose="020F0502020204030204" pitchFamily="34" charset="0"/>
                <a:cs typeface="Calibri" panose="020F0502020204030204" pitchFamily="34" charset="0"/>
              </a:rPr>
              <a:t> </a:t>
            </a:r>
            <a:endParaRPr lang="tr-TR" altLang="tr-TR" sz="3200" b="1" i="1" dirty="0">
              <a:solidFill>
                <a:srgbClr val="C00000"/>
              </a:solidFill>
              <a:latin typeface="Calibri" panose="020F0502020204030204" pitchFamily="34" charset="0"/>
              <a:cs typeface="Calibri" panose="020F0502020204030204" pitchFamily="34" charset="0"/>
            </a:endParaRPr>
          </a:p>
          <a:p>
            <a:pPr algn="ctr">
              <a:defRPr/>
            </a:pPr>
            <a:endParaRPr lang="tr-TR" altLang="tr-TR" sz="3200" b="1" i="1" dirty="0">
              <a:solidFill>
                <a:srgbClr val="C00000"/>
              </a:solidFill>
              <a:latin typeface="Calibri" panose="020F0502020204030204" pitchFamily="34" charset="0"/>
              <a:cs typeface="Calibri" panose="020F0502020204030204" pitchFamily="34" charset="0"/>
            </a:endParaRPr>
          </a:p>
          <a:p>
            <a:pPr algn="ctr">
              <a:defRPr/>
            </a:pPr>
            <a:r>
              <a:rPr lang="en-AU" altLang="tr-TR" sz="3200" b="1" i="1" dirty="0">
                <a:solidFill>
                  <a:srgbClr val="C00000"/>
                </a:solidFill>
                <a:latin typeface="Calibri" panose="020F0502020204030204" pitchFamily="34" charset="0"/>
                <a:cs typeface="Calibri" panose="020F0502020204030204" pitchFamily="34" charset="0"/>
              </a:rPr>
              <a:t>“KALİTE</a:t>
            </a:r>
            <a:r>
              <a:rPr lang="tr-TR" altLang="tr-TR" sz="3200" b="1" i="1" dirty="0">
                <a:solidFill>
                  <a:srgbClr val="C00000"/>
                </a:solidFill>
                <a:latin typeface="Calibri" panose="020F0502020204030204" pitchFamily="34" charset="0"/>
                <a:cs typeface="Calibri" panose="020F0502020204030204" pitchFamily="34" charset="0"/>
              </a:rPr>
              <a:t> </a:t>
            </a:r>
            <a:r>
              <a:rPr lang="tr-TR" altLang="tr-TR" sz="3200" i="1" dirty="0">
                <a:solidFill>
                  <a:srgbClr val="C00000"/>
                </a:solidFill>
                <a:latin typeface="Calibri" panose="020F0502020204030204" pitchFamily="34" charset="0"/>
                <a:cs typeface="Calibri" panose="020F0502020204030204" pitchFamily="34" charset="0"/>
              </a:rPr>
              <a:t>(</a:t>
            </a:r>
            <a:r>
              <a:rPr lang="tr-TR" altLang="tr-TR" sz="3200" b="1" i="1" dirty="0">
                <a:solidFill>
                  <a:srgbClr val="C00000"/>
                </a:solidFill>
                <a:latin typeface="Calibri" panose="020F0502020204030204" pitchFamily="34" charset="0"/>
                <a:cs typeface="Calibri" panose="020F0502020204030204" pitchFamily="34" charset="0"/>
              </a:rPr>
              <a:t>İş Sağlığı ve Güvenliği </a:t>
            </a:r>
            <a:r>
              <a:rPr lang="tr-TR" altLang="tr-TR" sz="3200" i="1" dirty="0">
                <a:solidFill>
                  <a:srgbClr val="C00000"/>
                </a:solidFill>
                <a:latin typeface="Calibri" panose="020F0502020204030204" pitchFamily="34" charset="0"/>
                <a:cs typeface="Calibri" panose="020F0502020204030204" pitchFamily="34" charset="0"/>
              </a:rPr>
              <a:t>ile ilgili çalışmalar)</a:t>
            </a:r>
            <a:r>
              <a:rPr lang="en-AU" altLang="tr-TR" sz="3200" i="1" dirty="0">
                <a:solidFill>
                  <a:srgbClr val="C00000"/>
                </a:solidFill>
                <a:latin typeface="Calibri" panose="020F0502020204030204" pitchFamily="34" charset="0"/>
                <a:cs typeface="Calibri" panose="020F0502020204030204" pitchFamily="34" charset="0"/>
              </a:rPr>
              <a:t>, </a:t>
            </a:r>
            <a:r>
              <a:rPr lang="en-AU" altLang="tr-TR" sz="3200" b="1" i="1" dirty="0">
                <a:solidFill>
                  <a:srgbClr val="C00000"/>
                </a:solidFill>
                <a:latin typeface="Calibri" panose="020F0502020204030204" pitchFamily="34" charset="0"/>
                <a:cs typeface="Calibri" panose="020F0502020204030204" pitchFamily="34" charset="0"/>
              </a:rPr>
              <a:t>BAŞLANGICI BELLİ   OLAN ANCAK BİTİŞİ BELLİ OLMAYAN BİR YOLCULUKTUR.”</a:t>
            </a:r>
            <a:endParaRPr lang="tr-TR" altLang="tr-TR" sz="3200" b="1" i="1" dirty="0">
              <a:solidFill>
                <a:srgbClr val="C00000"/>
              </a:solidFill>
              <a:latin typeface="Calibri" panose="020F0502020204030204" pitchFamily="34" charset="0"/>
              <a:cs typeface="Calibri" panose="020F0502020204030204" pitchFamily="34" charset="0"/>
            </a:endParaRPr>
          </a:p>
        </p:txBody>
      </p:sp>
      <p:sp>
        <p:nvSpPr>
          <p:cNvPr id="3" name="Dikdörtgen 2">
            <a:extLst>
              <a:ext uri="{FF2B5EF4-FFF2-40B4-BE49-F238E27FC236}">
                <a16:creationId xmlns:a16="http://schemas.microsoft.com/office/drawing/2014/main" id="{B0E68F42-4870-432D-A84C-39F219F65473}"/>
              </a:ext>
            </a:extLst>
          </p:cNvPr>
          <p:cNvSpPr/>
          <p:nvPr/>
        </p:nvSpPr>
        <p:spPr>
          <a:xfrm>
            <a:off x="609601" y="5043087"/>
            <a:ext cx="7710509" cy="132238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AU" altLang="tr-TR" sz="4000" b="1" i="1" dirty="0">
                <a:solidFill>
                  <a:srgbClr val="C00000"/>
                </a:solidFill>
                <a:latin typeface="Calibri" panose="020F0502020204030204" pitchFamily="34" charset="0"/>
                <a:cs typeface="Calibri" panose="020F0502020204030204" pitchFamily="34" charset="0"/>
              </a:rPr>
              <a:t>“EN UZUN YOL BİLE</a:t>
            </a:r>
            <a:r>
              <a:rPr lang="tr-TR" altLang="tr-TR" sz="4000" b="1" i="1" dirty="0">
                <a:solidFill>
                  <a:srgbClr val="C00000"/>
                </a:solidFill>
                <a:latin typeface="Calibri" panose="020F0502020204030204" pitchFamily="34" charset="0"/>
                <a:cs typeface="Calibri" panose="020F0502020204030204" pitchFamily="34" charset="0"/>
              </a:rPr>
              <a:t>, </a:t>
            </a:r>
            <a:r>
              <a:rPr lang="en-AU" altLang="tr-TR" sz="4000" b="1" i="1" dirty="0">
                <a:solidFill>
                  <a:srgbClr val="C00000"/>
                </a:solidFill>
                <a:latin typeface="Calibri" panose="020F0502020204030204" pitchFamily="34" charset="0"/>
                <a:cs typeface="Calibri" panose="020F0502020204030204" pitchFamily="34" charset="0"/>
              </a:rPr>
              <a:t>İLK </a:t>
            </a:r>
            <a:r>
              <a:rPr lang="en-AU" altLang="tr-TR" sz="4000" b="1" i="1">
                <a:solidFill>
                  <a:srgbClr val="C00000"/>
                </a:solidFill>
                <a:latin typeface="Calibri" panose="020F0502020204030204" pitchFamily="34" charset="0"/>
                <a:cs typeface="Calibri" panose="020F0502020204030204" pitchFamily="34" charset="0"/>
              </a:rPr>
              <a:t>ADIMLA BAŞLAR</a:t>
            </a:r>
            <a:r>
              <a:rPr lang="tr-TR" altLang="tr-TR" sz="4000" b="1" i="1">
                <a:solidFill>
                  <a:srgbClr val="C00000"/>
                </a:solidFill>
                <a:latin typeface="Calibri" panose="020F0502020204030204" pitchFamily="34" charset="0"/>
                <a:cs typeface="Calibri" panose="020F0502020204030204" pitchFamily="34" charset="0"/>
              </a:rPr>
              <a:t>.</a:t>
            </a:r>
            <a:r>
              <a:rPr lang="en-AU" altLang="tr-TR" sz="4000" b="1" i="1">
                <a:solidFill>
                  <a:srgbClr val="C00000"/>
                </a:solidFill>
                <a:latin typeface="Calibri" panose="020F0502020204030204" pitchFamily="34" charset="0"/>
                <a:cs typeface="Calibri" panose="020F0502020204030204" pitchFamily="34" charset="0"/>
              </a:rPr>
              <a:t>”               </a:t>
            </a:r>
            <a:endParaRPr lang="en-AU" altLang="tr-TR" sz="4000" b="1" i="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023390"/>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536461" y="724162"/>
            <a:ext cx="8128000" cy="690290"/>
          </a:xfrm>
        </p:spPr>
        <p:txBody>
          <a:bodyPr/>
          <a:lstStyle/>
          <a:p>
            <a:pPr algn="ctr"/>
            <a:r>
              <a:rPr lang="tr-TR" altLang="tr-TR" sz="3200" b="1" dirty="0" smtClean="0">
                <a:solidFill>
                  <a:srgbClr val="C00000"/>
                </a:solidFill>
                <a:latin typeface="Calibri" panose="020F0502020204030204" pitchFamily="34" charset="0"/>
                <a:cs typeface="Calibri" panose="020F0502020204030204" pitchFamily="34" charset="0"/>
              </a:rPr>
              <a:t>SÜREÇ YÖNETİMİ</a:t>
            </a:r>
            <a:r>
              <a:rPr lang="tr-TR" sz="3200"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 (PROCESS MANAGEMENT)</a:t>
            </a:r>
            <a:endParaRPr lang="tr-TR" altLang="tr-TR" sz="3200" b="1" dirty="0">
              <a:solidFill>
                <a:srgbClr val="C00000"/>
              </a:solidFill>
              <a:latin typeface="Calibri" panose="020F0502020204030204" pitchFamily="34" charset="0"/>
              <a:cs typeface="Calibri" panose="020F0502020204030204" pitchFamily="34" charset="0"/>
            </a:endParaRPr>
          </a:p>
        </p:txBody>
      </p:sp>
      <p:pic>
        <p:nvPicPr>
          <p:cNvPr id="8194" name="Picture 2" descr="süreç yönetim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61" y="3163728"/>
            <a:ext cx="8128000" cy="2560320"/>
          </a:xfrm>
          <a:prstGeom prst="rect">
            <a:avLst/>
          </a:prstGeom>
        </p:spPr>
        <p:style>
          <a:lnRef idx="2">
            <a:schemeClr val="dk1"/>
          </a:lnRef>
          <a:fillRef idx="1">
            <a:schemeClr val="lt1"/>
          </a:fillRef>
          <a:effectRef idx="0">
            <a:schemeClr val="dk1"/>
          </a:effectRef>
          <a:fontRef idx="minor">
            <a:schemeClr val="dk1"/>
          </a:fontRef>
        </p:style>
      </p:pic>
      <p:sp>
        <p:nvSpPr>
          <p:cNvPr id="2" name="Dikdörtgen 1"/>
          <p:cNvSpPr/>
          <p:nvPr/>
        </p:nvSpPr>
        <p:spPr>
          <a:xfrm>
            <a:off x="536462" y="1537784"/>
            <a:ext cx="8127999" cy="13804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800"/>
              </a:spcAft>
            </a:pPr>
            <a:r>
              <a:rPr lang="tr-TR" sz="2400" dirty="0" smtClean="0">
                <a:latin typeface="Calibri" panose="020F0502020204030204" pitchFamily="34" charset="0"/>
                <a:ea typeface="Times New Roman" panose="02020603050405020304" pitchFamily="18" charset="0"/>
                <a:cs typeface="Calibri" panose="020F0502020204030204" pitchFamily="34" charset="0"/>
              </a:rPr>
              <a:t>İşlerin </a:t>
            </a:r>
            <a:r>
              <a:rPr lang="tr-TR" sz="2400" dirty="0">
                <a:latin typeface="Calibri" panose="020F0502020204030204" pitchFamily="34" charset="0"/>
                <a:ea typeface="Times New Roman" panose="02020603050405020304" pitchFamily="18" charset="0"/>
                <a:cs typeface="Calibri" panose="020F0502020204030204" pitchFamily="34" charset="0"/>
              </a:rPr>
              <a:t>"departmanlar" (dikey hiyerarşi) bazında değil, </a:t>
            </a:r>
            <a:r>
              <a:rPr lang="tr-TR" sz="2400" b="1" dirty="0">
                <a:latin typeface="Calibri" panose="020F0502020204030204" pitchFamily="34" charset="0"/>
                <a:ea typeface="Times New Roman" panose="02020603050405020304" pitchFamily="18" charset="0"/>
                <a:cs typeface="Calibri" panose="020F0502020204030204" pitchFamily="34" charset="0"/>
              </a:rPr>
              <a:t>"akış" </a:t>
            </a:r>
            <a:r>
              <a:rPr lang="tr-TR" sz="2400" dirty="0">
                <a:latin typeface="Calibri" panose="020F0502020204030204" pitchFamily="34" charset="0"/>
                <a:ea typeface="Times New Roman" panose="02020603050405020304" pitchFamily="18" charset="0"/>
                <a:cs typeface="Calibri" panose="020F0502020204030204" pitchFamily="34" charset="0"/>
              </a:rPr>
              <a:t>(yatay işleyiş) bazında yönetilmesidir. </a:t>
            </a:r>
            <a:endParaRPr lang="tr-TR" sz="2400" dirty="0" smtClean="0">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tr-TR" sz="2400" dirty="0" smtClean="0">
                <a:latin typeface="Calibri" panose="020F0502020204030204" pitchFamily="34" charset="0"/>
                <a:ea typeface="Times New Roman" panose="02020603050405020304" pitchFamily="18" charset="0"/>
                <a:cs typeface="Calibri" panose="020F0502020204030204" pitchFamily="34" charset="0"/>
              </a:rPr>
              <a:t>Amaç</a:t>
            </a:r>
            <a:r>
              <a:rPr lang="tr-TR" sz="2400" dirty="0">
                <a:latin typeface="Calibri" panose="020F0502020204030204" pitchFamily="34" charset="0"/>
                <a:ea typeface="Times New Roman" panose="02020603050405020304" pitchFamily="18" charset="0"/>
                <a:cs typeface="Calibri" panose="020F0502020204030204" pitchFamily="34" charset="0"/>
              </a:rPr>
              <a:t>, fonksiyonları </a:t>
            </a:r>
            <a:r>
              <a:rPr lang="tr-TR" sz="2400" dirty="0" smtClean="0">
                <a:latin typeface="Calibri" panose="020F0502020204030204" pitchFamily="34" charset="0"/>
                <a:ea typeface="Times New Roman" panose="02020603050405020304" pitchFamily="18" charset="0"/>
                <a:cs typeface="Calibri" panose="020F0502020204030204" pitchFamily="34" charset="0"/>
              </a:rPr>
              <a:t>değil; </a:t>
            </a:r>
            <a:r>
              <a:rPr lang="tr-TR" sz="2400" dirty="0">
                <a:latin typeface="Calibri" panose="020F0502020204030204" pitchFamily="34" charset="0"/>
                <a:ea typeface="Times New Roman" panose="02020603050405020304" pitchFamily="18" charset="0"/>
                <a:cs typeface="Calibri" panose="020F0502020204030204" pitchFamily="34" charset="0"/>
              </a:rPr>
              <a:t>sonucun kalitesini yönetmektir</a:t>
            </a:r>
            <a:r>
              <a:rPr lang="tr-TR" sz="2400" dirty="0" smtClean="0">
                <a:latin typeface="Calibri" panose="020F0502020204030204" pitchFamily="34" charset="0"/>
                <a:ea typeface="Times New Roman" panose="02020603050405020304" pitchFamily="18" charset="0"/>
                <a:cs typeface="Calibri" panose="020F0502020204030204" pitchFamily="34" charset="0"/>
              </a:rPr>
              <a:t>.</a:t>
            </a:r>
            <a:endParaRPr lang="tr-TR"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1903786"/>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536461" y="724162"/>
            <a:ext cx="8128000" cy="690290"/>
          </a:xfrm>
        </p:spPr>
        <p:txBody>
          <a:bodyPr/>
          <a:lstStyle/>
          <a:p>
            <a:pPr algn="ctr"/>
            <a:r>
              <a:rPr lang="tr-TR" altLang="tr-TR" sz="3200" b="1" dirty="0" smtClean="0">
                <a:solidFill>
                  <a:srgbClr val="C00000"/>
                </a:solidFill>
                <a:latin typeface="Calibri" panose="020F0502020204030204" pitchFamily="34" charset="0"/>
                <a:cs typeface="Calibri" panose="020F0502020204030204" pitchFamily="34" charset="0"/>
              </a:rPr>
              <a:t>SÜREÇ YÖNETİMİ</a:t>
            </a:r>
            <a:r>
              <a:rPr lang="tr-TR" sz="3200"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 (PROCESS MANAGEMENT)</a:t>
            </a:r>
            <a:endParaRPr lang="tr-TR" altLang="tr-TR" sz="3200" b="1" dirty="0">
              <a:solidFill>
                <a:srgbClr val="C00000"/>
              </a:solidFill>
              <a:latin typeface="Calibri" panose="020F0502020204030204" pitchFamily="34" charset="0"/>
              <a:cs typeface="Calibri" panose="020F0502020204030204" pitchFamily="34" charset="0"/>
            </a:endParaRPr>
          </a:p>
        </p:txBody>
      </p:sp>
      <p:sp>
        <p:nvSpPr>
          <p:cNvPr id="5" name="Dikdörtgen 4"/>
          <p:cNvSpPr/>
          <p:nvPr/>
        </p:nvSpPr>
        <p:spPr>
          <a:xfrm>
            <a:off x="0" y="1414452"/>
            <a:ext cx="5643152" cy="22499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0"/>
              </a:spcAft>
            </a:pPr>
            <a:r>
              <a:rPr lang="tr-TR" sz="2200" b="1" dirty="0" smtClean="0">
                <a:latin typeface="Calibri" panose="020F0502020204030204" pitchFamily="34" charset="0"/>
                <a:ea typeface="Times New Roman" panose="02020603050405020304" pitchFamily="18" charset="0"/>
                <a:cs typeface="Calibri" panose="020F0502020204030204" pitchFamily="34" charset="0"/>
              </a:rPr>
              <a:t>Örnek</a:t>
            </a:r>
            <a:r>
              <a:rPr lang="tr-TR" sz="2200" b="1" dirty="0">
                <a:latin typeface="Calibri" panose="020F0502020204030204" pitchFamily="34" charset="0"/>
                <a:ea typeface="Times New Roman" panose="02020603050405020304" pitchFamily="18" charset="0"/>
                <a:cs typeface="Calibri" panose="020F0502020204030204" pitchFamily="34" charset="0"/>
              </a:rPr>
              <a:t>:</a:t>
            </a:r>
            <a:r>
              <a:rPr lang="tr-TR" sz="2200" dirty="0">
                <a:latin typeface="Calibri" panose="020F0502020204030204" pitchFamily="34" charset="0"/>
                <a:ea typeface="Times New Roman" panose="02020603050405020304" pitchFamily="18" charset="0"/>
                <a:cs typeface="Calibri" panose="020F0502020204030204" pitchFamily="34" charset="0"/>
              </a:rPr>
              <a:t> </a:t>
            </a:r>
            <a:endParaRPr lang="tr-TR" sz="2200" dirty="0" smtClean="0">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0"/>
              </a:spcAft>
            </a:pPr>
            <a:r>
              <a:rPr lang="tr-TR" sz="2200" dirty="0" smtClean="0">
                <a:latin typeface="Calibri" panose="020F0502020204030204" pitchFamily="34" charset="0"/>
                <a:ea typeface="Times New Roman" panose="02020603050405020304" pitchFamily="18" charset="0"/>
                <a:cs typeface="Calibri" panose="020F0502020204030204" pitchFamily="34" charset="0"/>
              </a:rPr>
              <a:t>Müşteri </a:t>
            </a:r>
            <a:r>
              <a:rPr lang="tr-TR" sz="2200" dirty="0">
                <a:latin typeface="Calibri" panose="020F0502020204030204" pitchFamily="34" charset="0"/>
                <a:ea typeface="Times New Roman" panose="02020603050405020304" pitchFamily="18" charset="0"/>
                <a:cs typeface="Calibri" panose="020F0502020204030204" pitchFamily="34" charset="0"/>
              </a:rPr>
              <a:t>sipariş verdiğinde süreç başlar, </a:t>
            </a:r>
            <a:r>
              <a:rPr lang="tr-TR" sz="2200" dirty="0" smtClean="0">
                <a:latin typeface="Calibri" panose="020F0502020204030204" pitchFamily="34" charset="0"/>
                <a:ea typeface="Times New Roman" panose="02020603050405020304" pitchFamily="18" charset="0"/>
                <a:cs typeface="Calibri" panose="020F0502020204030204" pitchFamily="34" charset="0"/>
              </a:rPr>
              <a:t>sipariş </a:t>
            </a:r>
            <a:r>
              <a:rPr lang="tr-TR" sz="2200" dirty="0">
                <a:latin typeface="Calibri" panose="020F0502020204030204" pitchFamily="34" charset="0"/>
                <a:ea typeface="Times New Roman" panose="02020603050405020304" pitchFamily="18" charset="0"/>
                <a:cs typeface="Calibri" panose="020F0502020204030204" pitchFamily="34" charset="0"/>
              </a:rPr>
              <a:t>teslim edildiğinde biter. </a:t>
            </a:r>
            <a:endParaRPr lang="tr-TR" sz="2200" dirty="0" smtClean="0">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0"/>
              </a:spcAft>
            </a:pPr>
            <a:r>
              <a:rPr lang="tr-TR" sz="2200" dirty="0" smtClean="0">
                <a:latin typeface="Calibri" panose="020F0502020204030204" pitchFamily="34" charset="0"/>
                <a:ea typeface="Times New Roman" panose="02020603050405020304" pitchFamily="18" charset="0"/>
                <a:cs typeface="Calibri" panose="020F0502020204030204" pitchFamily="34" charset="0"/>
              </a:rPr>
              <a:t>Müşteri </a:t>
            </a:r>
            <a:r>
              <a:rPr lang="tr-TR" sz="2200" dirty="0">
                <a:latin typeface="Calibri" panose="020F0502020204030204" pitchFamily="34" charset="0"/>
                <a:ea typeface="Times New Roman" panose="02020603050405020304" pitchFamily="18" charset="0"/>
                <a:cs typeface="Calibri" panose="020F0502020204030204" pitchFamily="34" charset="0"/>
              </a:rPr>
              <a:t>"Fırın bölümü çok iyiydi ama motorcu kötüydü" demez; </a:t>
            </a:r>
            <a:r>
              <a:rPr lang="tr-TR" sz="2200" b="1" i="1" dirty="0" smtClean="0">
                <a:latin typeface="Calibri" panose="020F0502020204030204" pitchFamily="34" charset="0"/>
                <a:ea typeface="Times New Roman" panose="02020603050405020304" pitchFamily="18" charset="0"/>
                <a:cs typeface="Calibri" panose="020F0502020204030204" pitchFamily="34" charset="0"/>
              </a:rPr>
              <a:t>"Pideler/Lahmacunlar </a:t>
            </a:r>
            <a:r>
              <a:rPr lang="tr-TR" sz="2200" b="1" i="1" dirty="0">
                <a:latin typeface="Calibri" panose="020F0502020204030204" pitchFamily="34" charset="0"/>
                <a:ea typeface="Times New Roman" panose="02020603050405020304" pitchFamily="18" charset="0"/>
                <a:cs typeface="Calibri" panose="020F0502020204030204" pitchFamily="34" charset="0"/>
              </a:rPr>
              <a:t>soğuk geldi" </a:t>
            </a:r>
            <a:r>
              <a:rPr lang="tr-TR" sz="2200" dirty="0">
                <a:latin typeface="Calibri" panose="020F0502020204030204" pitchFamily="34" charset="0"/>
                <a:ea typeface="Times New Roman" panose="02020603050405020304" pitchFamily="18" charset="0"/>
                <a:cs typeface="Calibri" panose="020F0502020204030204" pitchFamily="34" charset="0"/>
              </a:rPr>
              <a:t>der</a:t>
            </a:r>
            <a:r>
              <a:rPr lang="tr-TR" sz="2200" dirty="0" smtClean="0">
                <a:latin typeface="Calibri" panose="020F0502020204030204" pitchFamily="34" charset="0"/>
                <a:ea typeface="Times New Roman" panose="02020603050405020304" pitchFamily="18" charset="0"/>
                <a:cs typeface="Calibri" panose="020F0502020204030204" pitchFamily="34" charset="0"/>
              </a:rPr>
              <a:t>.</a:t>
            </a:r>
            <a:endParaRPr lang="tr-TR" sz="2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Dikdörtgen 5"/>
          <p:cNvSpPr/>
          <p:nvPr/>
        </p:nvSpPr>
        <p:spPr>
          <a:xfrm>
            <a:off x="3500848" y="4505433"/>
            <a:ext cx="5643152" cy="23525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800"/>
              </a:spcAft>
            </a:pPr>
            <a:r>
              <a:rPr lang="tr-TR" sz="2200" dirty="0" smtClean="0">
                <a:latin typeface="Calibri" panose="020F0502020204030204" pitchFamily="34" charset="0"/>
                <a:ea typeface="Times New Roman" panose="02020603050405020304" pitchFamily="18" charset="0"/>
                <a:cs typeface="Calibri" panose="020F0502020204030204" pitchFamily="34" charset="0"/>
              </a:rPr>
              <a:t>Eldivenden kaynaklanan bir </a:t>
            </a:r>
            <a:r>
              <a:rPr lang="tr-TR" sz="2200" dirty="0">
                <a:latin typeface="Calibri" panose="020F0502020204030204" pitchFamily="34" charset="0"/>
                <a:ea typeface="Times New Roman" panose="02020603050405020304" pitchFamily="18" charset="0"/>
                <a:cs typeface="Calibri" panose="020F0502020204030204" pitchFamily="34" charset="0"/>
              </a:rPr>
              <a:t>iş kazası olduğunda </a:t>
            </a:r>
            <a:r>
              <a:rPr lang="tr-TR" sz="2200" b="1" i="1" dirty="0">
                <a:latin typeface="Calibri" panose="020F0502020204030204" pitchFamily="34" charset="0"/>
                <a:ea typeface="Times New Roman" panose="02020603050405020304" pitchFamily="18" charset="0"/>
                <a:cs typeface="Calibri" panose="020F0502020204030204" pitchFamily="34" charset="0"/>
              </a:rPr>
              <a:t>"Satın alma bölümü ucuz eldiven almış, üretim müdürü karışmamış" </a:t>
            </a:r>
            <a:r>
              <a:rPr lang="tr-TR" sz="2200" dirty="0">
                <a:latin typeface="Calibri" panose="020F0502020204030204" pitchFamily="34" charset="0"/>
                <a:ea typeface="Times New Roman" panose="02020603050405020304" pitchFamily="18" charset="0"/>
                <a:cs typeface="Calibri" panose="020F0502020204030204" pitchFamily="34" charset="0"/>
              </a:rPr>
              <a:t>mazereti kabul edilmez. </a:t>
            </a:r>
            <a:endParaRPr lang="tr-TR" sz="2200" dirty="0" smtClean="0">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800"/>
              </a:spcAft>
            </a:pPr>
            <a:r>
              <a:rPr lang="tr-TR" sz="2200" b="1" dirty="0" smtClean="0">
                <a:latin typeface="Calibri" panose="020F0502020204030204" pitchFamily="34" charset="0"/>
                <a:ea typeface="Times New Roman" panose="02020603050405020304" pitchFamily="18" charset="0"/>
                <a:cs typeface="Calibri" panose="020F0502020204030204" pitchFamily="34" charset="0"/>
              </a:rPr>
              <a:t>Süreç </a:t>
            </a:r>
            <a:r>
              <a:rPr lang="tr-TR" sz="2200" b="1" dirty="0">
                <a:latin typeface="Calibri" panose="020F0502020204030204" pitchFamily="34" charset="0"/>
                <a:ea typeface="Times New Roman" panose="02020603050405020304" pitchFamily="18" charset="0"/>
                <a:cs typeface="Calibri" panose="020F0502020204030204" pitchFamily="34" charset="0"/>
              </a:rPr>
              <a:t>bir bütündür. </a:t>
            </a:r>
            <a:r>
              <a:rPr lang="tr-TR" sz="2200" dirty="0">
                <a:latin typeface="Calibri" panose="020F0502020204030204" pitchFamily="34" charset="0"/>
                <a:ea typeface="Times New Roman" panose="02020603050405020304" pitchFamily="18" charset="0"/>
                <a:cs typeface="Calibri" panose="020F0502020204030204" pitchFamily="34" charset="0"/>
              </a:rPr>
              <a:t>Süreç yönetimi, o eldivenin satın alınmasından işçinin eline takılmasına kadar olan akışı güvenli hale getirmektir.</a:t>
            </a:r>
            <a:endParaRPr lang="tr-TR" sz="2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421897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21202"/>
            <a:ext cx="9144000" cy="618630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200000"/>
              </a:lnSpc>
            </a:pPr>
            <a:r>
              <a:rPr lang="tr-TR" sz="3200" b="1" dirty="0" smtClean="0">
                <a:solidFill>
                  <a:srgbClr val="C00000"/>
                </a:solidFill>
                <a:latin typeface="Calibri" panose="020F0502020204030204" pitchFamily="34" charset="0"/>
              </a:rPr>
              <a:t>HATIRLATMA</a:t>
            </a:r>
            <a:endParaRPr lang="tr-TR" sz="3200" b="1" dirty="0">
              <a:solidFill>
                <a:srgbClr val="C00000"/>
              </a:solidFill>
              <a:latin typeface="Calibri" panose="020F0502020204030204" pitchFamily="34" charset="0"/>
            </a:endParaRPr>
          </a:p>
          <a:p>
            <a:pPr marL="285750" indent="-285750" algn="ctr">
              <a:lnSpc>
                <a:spcPct val="200000"/>
              </a:lnSpc>
              <a:buFont typeface="Arial" panose="020B0604020202020204" pitchFamily="34" charset="0"/>
              <a:buChar char="•"/>
            </a:pPr>
            <a:r>
              <a:rPr lang="tr-TR" sz="2400" b="1" i="1" dirty="0">
                <a:latin typeface="Calibri" panose="020F0502020204030204" pitchFamily="34" charset="0"/>
              </a:rPr>
              <a:t>4857 SAYILI İŞ KANUNU</a:t>
            </a:r>
          </a:p>
          <a:p>
            <a:pPr marL="285750" indent="-285750" algn="ctr">
              <a:lnSpc>
                <a:spcPct val="200000"/>
              </a:lnSpc>
              <a:buFont typeface="Arial" panose="020B0604020202020204" pitchFamily="34" charset="0"/>
              <a:buChar char="•"/>
            </a:pPr>
            <a:r>
              <a:rPr lang="tr-TR" sz="2400" b="1" i="1" dirty="0">
                <a:latin typeface="Calibri" panose="020F0502020204030204" pitchFamily="34" charset="0"/>
              </a:rPr>
              <a:t>OHSAS 18.001 - İŞ SAĞLIĞI ve GÜVENLİĞİ YÖNETİM </a:t>
            </a:r>
            <a:r>
              <a:rPr lang="tr-TR" sz="2400" b="1" i="1" dirty="0" smtClean="0">
                <a:latin typeface="Calibri" panose="020F0502020204030204" pitchFamily="34" charset="0"/>
              </a:rPr>
              <a:t>SİSTEMİ</a:t>
            </a:r>
          </a:p>
          <a:p>
            <a:pPr marL="285750" indent="-285750" algn="ctr">
              <a:lnSpc>
                <a:spcPct val="200000"/>
              </a:lnSpc>
              <a:buFont typeface="Arial" panose="020B0604020202020204" pitchFamily="34" charset="0"/>
              <a:buChar char="•"/>
            </a:pPr>
            <a:r>
              <a:rPr lang="tr-TR" sz="2800" b="1" i="1" dirty="0" smtClean="0">
                <a:solidFill>
                  <a:srgbClr val="C00000"/>
                </a:solidFill>
                <a:latin typeface="Calibri" panose="020F0502020204030204" pitchFamily="34" charset="0"/>
              </a:rPr>
              <a:t>ISO </a:t>
            </a:r>
            <a:r>
              <a:rPr lang="tr-TR" sz="2800" b="1" i="1" dirty="0">
                <a:solidFill>
                  <a:srgbClr val="C00000"/>
                </a:solidFill>
                <a:latin typeface="Calibri" panose="020F0502020204030204" pitchFamily="34" charset="0"/>
              </a:rPr>
              <a:t>45001 İŞ SAĞLIĞI ve GÜVENLİĞİ YÖNETİM SİSTEMİ</a:t>
            </a:r>
          </a:p>
          <a:p>
            <a:pPr marL="285750" indent="-285750" algn="ctr">
              <a:lnSpc>
                <a:spcPct val="200000"/>
              </a:lnSpc>
              <a:buFont typeface="Arial" panose="020B0604020202020204" pitchFamily="34" charset="0"/>
              <a:buChar char="•"/>
            </a:pPr>
            <a:r>
              <a:rPr lang="tr-TR" sz="2400" b="1" i="1" dirty="0" smtClean="0">
                <a:latin typeface="Calibri" panose="020F0502020204030204" pitchFamily="34" charset="0"/>
              </a:rPr>
              <a:t>6331 </a:t>
            </a:r>
            <a:r>
              <a:rPr lang="tr-TR" sz="2400" b="1" i="1" dirty="0">
                <a:latin typeface="Calibri" panose="020F0502020204030204" pitchFamily="34" charset="0"/>
              </a:rPr>
              <a:t>SAYILI İŞ SAĞLIĞI ve GÜVENLİĞİ KANUNU</a:t>
            </a:r>
          </a:p>
          <a:p>
            <a:pPr marL="285750" indent="-285750" algn="ctr">
              <a:lnSpc>
                <a:spcPct val="200000"/>
              </a:lnSpc>
              <a:buFont typeface="Arial" panose="020B0604020202020204" pitchFamily="34" charset="0"/>
              <a:buChar char="•"/>
            </a:pPr>
            <a:r>
              <a:rPr lang="tr-TR" sz="2400" b="1" i="1" dirty="0">
                <a:latin typeface="Calibri" panose="020F0502020204030204" pitchFamily="34" charset="0"/>
              </a:rPr>
              <a:t>5510 SAYILI SOSYAL SİGORTALAR VE GENEL SAĞLIK SİGORTASI </a:t>
            </a:r>
            <a:r>
              <a:rPr lang="tr-TR" sz="2400" b="1" i="1" dirty="0" smtClean="0">
                <a:latin typeface="Calibri" panose="020F0502020204030204" pitchFamily="34" charset="0"/>
              </a:rPr>
              <a:t>KANUNU</a:t>
            </a:r>
            <a:endParaRPr lang="tr-TR" sz="300" b="1" i="1" dirty="0">
              <a:latin typeface="Calibri" panose="020F0502020204030204" pitchFamily="34" charset="0"/>
            </a:endParaRPr>
          </a:p>
          <a:p>
            <a:pPr algn="ctr">
              <a:lnSpc>
                <a:spcPct val="200000"/>
              </a:lnSpc>
            </a:pPr>
            <a:endParaRPr lang="tr-TR" sz="300" b="1" i="1" dirty="0">
              <a:latin typeface="Calibri" panose="020F0502020204030204" pitchFamily="34" charset="0"/>
            </a:endParaRPr>
          </a:p>
          <a:p>
            <a:pPr algn="ctr">
              <a:lnSpc>
                <a:spcPct val="200000"/>
              </a:lnSpc>
            </a:pPr>
            <a:endParaRPr lang="tr-TR" sz="300" b="1" i="1" dirty="0">
              <a:latin typeface="Calibri" panose="020F0502020204030204" pitchFamily="34" charset="0"/>
            </a:endParaRPr>
          </a:p>
          <a:p>
            <a:pPr algn="ctr">
              <a:lnSpc>
                <a:spcPct val="200000"/>
              </a:lnSpc>
            </a:pPr>
            <a:endParaRPr lang="tr-TR" sz="300" b="1" i="1" dirty="0">
              <a:latin typeface="Calibri" panose="020F0502020204030204" pitchFamily="34" charset="0"/>
            </a:endParaRPr>
          </a:p>
          <a:p>
            <a:pPr algn="ctr">
              <a:lnSpc>
                <a:spcPct val="200000"/>
              </a:lnSpc>
            </a:pPr>
            <a:endParaRPr lang="tr-TR" sz="300" b="1" i="1" dirty="0">
              <a:latin typeface="Calibri" panose="020F0502020204030204" pitchFamily="34" charset="0"/>
            </a:endParaRPr>
          </a:p>
          <a:p>
            <a:pPr algn="ctr">
              <a:lnSpc>
                <a:spcPct val="200000"/>
              </a:lnSpc>
            </a:pPr>
            <a:endParaRPr lang="tr-TR" sz="300" b="1" i="1" dirty="0">
              <a:latin typeface="Calibri" panose="020F0502020204030204" pitchFamily="34" charset="0"/>
            </a:endParaRPr>
          </a:p>
          <a:p>
            <a:pPr algn="ctr">
              <a:lnSpc>
                <a:spcPct val="200000"/>
              </a:lnSpc>
            </a:pPr>
            <a:endParaRPr lang="tr-TR" sz="300" b="1" i="1" dirty="0">
              <a:latin typeface="Calibri" panose="020F0502020204030204" pitchFamily="34" charset="0"/>
            </a:endParaRPr>
          </a:p>
        </p:txBody>
      </p:sp>
    </p:spTree>
    <p:extLst>
      <p:ext uri="{BB962C8B-B14F-4D97-AF65-F5344CB8AC3E}">
        <p14:creationId xmlns:p14="http://schemas.microsoft.com/office/powerpoint/2010/main" val="371018254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56410" y="576623"/>
            <a:ext cx="8750825" cy="511428"/>
          </a:xfrm>
        </p:spPr>
        <p:txBody>
          <a:bodyPr/>
          <a:lstStyle/>
          <a:p>
            <a:pPr algn="ctr"/>
            <a:r>
              <a:rPr lang="tr-TR" altLang="tr-TR" sz="3200" b="1" dirty="0" smtClean="0">
                <a:solidFill>
                  <a:srgbClr val="C00000"/>
                </a:solidFill>
                <a:latin typeface="Calibri" panose="020F0502020204030204" pitchFamily="34" charset="0"/>
                <a:cs typeface="Calibri" panose="020F0502020204030204" pitchFamily="34" charset="0"/>
              </a:rPr>
              <a:t>SÜREÇ YÖNETİMİ</a:t>
            </a:r>
            <a:endParaRPr lang="tr-TR" altLang="tr-TR" sz="3200" b="1" dirty="0">
              <a:solidFill>
                <a:srgbClr val="C00000"/>
              </a:solidFill>
              <a:latin typeface="Calibri" panose="020F0502020204030204" pitchFamily="34" charset="0"/>
              <a:cs typeface="Calibri" panose="020F0502020204030204" pitchFamily="34" charset="0"/>
            </a:endParaRPr>
          </a:p>
        </p:txBody>
      </p:sp>
      <p:sp>
        <p:nvSpPr>
          <p:cNvPr id="207875" name="Rectangle 3"/>
          <p:cNvSpPr>
            <a:spLocks noGrp="1" noChangeArrowheads="1"/>
          </p:cNvSpPr>
          <p:nvPr>
            <p:ph idx="1"/>
          </p:nvPr>
        </p:nvSpPr>
        <p:spPr>
          <a:xfrm>
            <a:off x="721894" y="1288076"/>
            <a:ext cx="7772401" cy="1728310"/>
          </a:xfrm>
        </p:spPr>
        <p:style>
          <a:lnRef idx="1">
            <a:schemeClr val="dk1"/>
          </a:lnRef>
          <a:fillRef idx="2">
            <a:schemeClr val="dk1"/>
          </a:fillRef>
          <a:effectRef idx="1">
            <a:schemeClr val="dk1"/>
          </a:effectRef>
          <a:fontRef idx="minor">
            <a:schemeClr val="dk1"/>
          </a:fontRef>
        </p:style>
        <p:txBody>
          <a:bodyPr>
            <a:normAutofit lnSpcReduction="10000"/>
          </a:bodyPr>
          <a:lstStyle/>
          <a:p>
            <a:pPr algn="just"/>
            <a:r>
              <a:rPr lang="tr-TR" altLang="tr-TR" dirty="0">
                <a:latin typeface="Calibri" panose="020F0502020204030204" pitchFamily="34" charset="0"/>
                <a:cs typeface="Calibri" panose="020F0502020204030204" pitchFamily="34" charset="0"/>
              </a:rPr>
              <a:t>Süreç yönetimi, müşteriye odaklanmayı sağlar. </a:t>
            </a:r>
          </a:p>
          <a:p>
            <a:pPr algn="just"/>
            <a:r>
              <a:rPr lang="tr-TR" altLang="tr-TR" dirty="0">
                <a:latin typeface="Calibri" panose="020F0502020204030204" pitchFamily="34" charset="0"/>
                <a:cs typeface="Calibri" panose="020F0502020204030204" pitchFamily="34" charset="0"/>
              </a:rPr>
              <a:t>Organizasyonlar dikey olarak oluşturulmuş, </a:t>
            </a:r>
            <a:r>
              <a:rPr lang="tr-TR" altLang="tr-TR" b="1" dirty="0">
                <a:latin typeface="Calibri" panose="020F0502020204030204" pitchFamily="34" charset="0"/>
                <a:cs typeface="Calibri" panose="020F0502020204030204" pitchFamily="34" charset="0"/>
              </a:rPr>
              <a:t>hiyerarşik yapılar</a:t>
            </a:r>
            <a:r>
              <a:rPr lang="tr-TR" altLang="tr-TR" dirty="0">
                <a:latin typeface="Calibri" panose="020F0502020204030204" pitchFamily="34" charset="0"/>
                <a:cs typeface="Calibri" panose="020F0502020204030204" pitchFamily="34" charset="0"/>
              </a:rPr>
              <a:t>dır. Süreçler ise genellikle birden fazla departmandan kişilerin katılımıyla çalışan </a:t>
            </a:r>
            <a:r>
              <a:rPr lang="tr-TR" altLang="tr-TR" b="1" dirty="0">
                <a:latin typeface="Calibri" panose="020F0502020204030204" pitchFamily="34" charset="0"/>
                <a:cs typeface="Calibri" panose="020F0502020204030204" pitchFamily="34" charset="0"/>
              </a:rPr>
              <a:t>yatay</a:t>
            </a:r>
            <a:r>
              <a:rPr lang="tr-TR" altLang="tr-TR" dirty="0">
                <a:latin typeface="Calibri" panose="020F0502020204030204" pitchFamily="34" charset="0"/>
                <a:cs typeface="Calibri" panose="020F0502020204030204" pitchFamily="34" charset="0"/>
              </a:rPr>
              <a:t> bir oluşumdur. </a:t>
            </a:r>
          </a:p>
          <a:p>
            <a:pPr algn="just"/>
            <a:r>
              <a:rPr lang="tr-TR" altLang="tr-TR" dirty="0">
                <a:latin typeface="Calibri" panose="020F0502020204030204" pitchFamily="34" charset="0"/>
                <a:cs typeface="Calibri" panose="020F0502020204030204" pitchFamily="34" charset="0"/>
              </a:rPr>
              <a:t>Sadece bir departman için başlayıp biten süreçler de olmakla beraber, süreçler – özellikle kurumun ana süreçleri- fonksiyonlar arasıdır.</a:t>
            </a:r>
          </a:p>
        </p:txBody>
      </p:sp>
      <p:sp>
        <p:nvSpPr>
          <p:cNvPr id="207876" name="Rectangle 4"/>
          <p:cNvSpPr>
            <a:spLocks noChangeArrowheads="1"/>
          </p:cNvSpPr>
          <p:nvPr/>
        </p:nvSpPr>
        <p:spPr bwMode="auto">
          <a:xfrm>
            <a:off x="1835150" y="4364807"/>
            <a:ext cx="1368425" cy="1295400"/>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cs typeface="Calibri" panose="020F0502020204030204" pitchFamily="34" charset="0"/>
            </a:endParaRPr>
          </a:p>
        </p:txBody>
      </p:sp>
      <p:sp>
        <p:nvSpPr>
          <p:cNvPr id="207877" name="Rectangle 5"/>
          <p:cNvSpPr>
            <a:spLocks noChangeArrowheads="1"/>
          </p:cNvSpPr>
          <p:nvPr/>
        </p:nvSpPr>
        <p:spPr bwMode="auto">
          <a:xfrm>
            <a:off x="3924300" y="4364807"/>
            <a:ext cx="1368425" cy="1295400"/>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cs typeface="Calibri" panose="020F0502020204030204" pitchFamily="34" charset="0"/>
            </a:endParaRPr>
          </a:p>
        </p:txBody>
      </p:sp>
      <p:sp>
        <p:nvSpPr>
          <p:cNvPr id="207878" name="Rectangle 6"/>
          <p:cNvSpPr>
            <a:spLocks noChangeArrowheads="1"/>
          </p:cNvSpPr>
          <p:nvPr/>
        </p:nvSpPr>
        <p:spPr bwMode="auto">
          <a:xfrm>
            <a:off x="5867400" y="4364807"/>
            <a:ext cx="1368425" cy="1295400"/>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cs typeface="Calibri" panose="020F0502020204030204" pitchFamily="34" charset="0"/>
            </a:endParaRPr>
          </a:p>
        </p:txBody>
      </p:sp>
      <p:sp>
        <p:nvSpPr>
          <p:cNvPr id="207879" name="Rectangle 7"/>
          <p:cNvSpPr>
            <a:spLocks noChangeArrowheads="1"/>
          </p:cNvSpPr>
          <p:nvPr/>
        </p:nvSpPr>
        <p:spPr bwMode="auto">
          <a:xfrm>
            <a:off x="3851275" y="3140845"/>
            <a:ext cx="1439863" cy="719137"/>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800">
                <a:latin typeface="Calibri" panose="020F0502020204030204" pitchFamily="34" charset="0"/>
                <a:cs typeface="Calibri" panose="020F0502020204030204" pitchFamily="34" charset="0"/>
              </a:rPr>
              <a:t>Üst Yönetim</a:t>
            </a:r>
          </a:p>
        </p:txBody>
      </p:sp>
      <p:cxnSp>
        <p:nvCxnSpPr>
          <p:cNvPr id="207880" name="AutoShape 8"/>
          <p:cNvCxnSpPr>
            <a:cxnSpLocks noChangeShapeType="1"/>
            <a:stCxn id="207879" idx="2"/>
            <a:endCxn id="207876" idx="0"/>
          </p:cNvCxnSpPr>
          <p:nvPr/>
        </p:nvCxnSpPr>
        <p:spPr bwMode="auto">
          <a:xfrm rot="5400000">
            <a:off x="3293269" y="3086076"/>
            <a:ext cx="504825" cy="2052637"/>
          </a:xfrm>
          <a:prstGeom prst="bentConnector3">
            <a:avLst>
              <a:gd name="adj1" fmla="val 49685"/>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882" name="AutoShape 10"/>
          <p:cNvCxnSpPr>
            <a:cxnSpLocks noChangeShapeType="1"/>
            <a:stCxn id="207879" idx="2"/>
            <a:endCxn id="207878" idx="0"/>
          </p:cNvCxnSpPr>
          <p:nvPr/>
        </p:nvCxnSpPr>
        <p:spPr bwMode="auto">
          <a:xfrm rot="16200000" flipH="1">
            <a:off x="5309394" y="3122588"/>
            <a:ext cx="504825" cy="1979613"/>
          </a:xfrm>
          <a:prstGeom prst="bentConnector3">
            <a:avLst>
              <a:gd name="adj1" fmla="val 49685"/>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883" name="Line 11"/>
          <p:cNvSpPr>
            <a:spLocks noChangeShapeType="1"/>
          </p:cNvSpPr>
          <p:nvPr/>
        </p:nvSpPr>
        <p:spPr bwMode="auto">
          <a:xfrm>
            <a:off x="4572000" y="3861570"/>
            <a:ext cx="0" cy="503237"/>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cs typeface="Calibri" panose="020F0502020204030204" pitchFamily="34" charset="0"/>
            </a:endParaRPr>
          </a:p>
        </p:txBody>
      </p:sp>
      <p:sp>
        <p:nvSpPr>
          <p:cNvPr id="207884" name="Freeform 12"/>
          <p:cNvSpPr>
            <a:spLocks/>
          </p:cNvSpPr>
          <p:nvPr/>
        </p:nvSpPr>
        <p:spPr bwMode="auto">
          <a:xfrm>
            <a:off x="1476375" y="4509270"/>
            <a:ext cx="6335713" cy="1008062"/>
          </a:xfrm>
          <a:custGeom>
            <a:avLst/>
            <a:gdLst>
              <a:gd name="T0" fmla="*/ 0 w 3991"/>
              <a:gd name="T1" fmla="*/ 635 h 635"/>
              <a:gd name="T2" fmla="*/ 362 w 3991"/>
              <a:gd name="T3" fmla="*/ 635 h 635"/>
              <a:gd name="T4" fmla="*/ 362 w 3991"/>
              <a:gd name="T5" fmla="*/ 182 h 635"/>
              <a:gd name="T6" fmla="*/ 544 w 3991"/>
              <a:gd name="T7" fmla="*/ 182 h 635"/>
              <a:gd name="T8" fmla="*/ 544 w 3991"/>
              <a:gd name="T9" fmla="*/ 408 h 635"/>
              <a:gd name="T10" fmla="*/ 771 w 3991"/>
              <a:gd name="T11" fmla="*/ 408 h 635"/>
              <a:gd name="T12" fmla="*/ 771 w 3991"/>
              <a:gd name="T13" fmla="*/ 136 h 635"/>
              <a:gd name="T14" fmla="*/ 1632 w 3991"/>
              <a:gd name="T15" fmla="*/ 136 h 635"/>
              <a:gd name="T16" fmla="*/ 1632 w 3991"/>
              <a:gd name="T17" fmla="*/ 454 h 635"/>
              <a:gd name="T18" fmla="*/ 1814 w 3991"/>
              <a:gd name="T19" fmla="*/ 454 h 635"/>
              <a:gd name="T20" fmla="*/ 1814 w 3991"/>
              <a:gd name="T21" fmla="*/ 590 h 635"/>
              <a:gd name="T22" fmla="*/ 1995 w 3991"/>
              <a:gd name="T23" fmla="*/ 590 h 635"/>
              <a:gd name="T24" fmla="*/ 1995 w 3991"/>
              <a:gd name="T25" fmla="*/ 363 h 635"/>
              <a:gd name="T26" fmla="*/ 1769 w 3991"/>
              <a:gd name="T27" fmla="*/ 363 h 635"/>
              <a:gd name="T28" fmla="*/ 1769 w 3991"/>
              <a:gd name="T29" fmla="*/ 182 h 635"/>
              <a:gd name="T30" fmla="*/ 2041 w 3991"/>
              <a:gd name="T31" fmla="*/ 182 h 635"/>
              <a:gd name="T32" fmla="*/ 2041 w 3991"/>
              <a:gd name="T33" fmla="*/ 45 h 635"/>
              <a:gd name="T34" fmla="*/ 2177 w 3991"/>
              <a:gd name="T35" fmla="*/ 45 h 635"/>
              <a:gd name="T36" fmla="*/ 2177 w 3991"/>
              <a:gd name="T37" fmla="*/ 363 h 635"/>
              <a:gd name="T38" fmla="*/ 2313 w 3991"/>
              <a:gd name="T39" fmla="*/ 363 h 635"/>
              <a:gd name="T40" fmla="*/ 2313 w 3991"/>
              <a:gd name="T41" fmla="*/ 544 h 635"/>
              <a:gd name="T42" fmla="*/ 2948 w 3991"/>
              <a:gd name="T43" fmla="*/ 544 h 635"/>
              <a:gd name="T44" fmla="*/ 2948 w 3991"/>
              <a:gd name="T45" fmla="*/ 363 h 635"/>
              <a:gd name="T46" fmla="*/ 2857 w 3991"/>
              <a:gd name="T47" fmla="*/ 363 h 635"/>
              <a:gd name="T48" fmla="*/ 2857 w 3991"/>
              <a:gd name="T49" fmla="*/ 182 h 635"/>
              <a:gd name="T50" fmla="*/ 2993 w 3991"/>
              <a:gd name="T51" fmla="*/ 182 h 635"/>
              <a:gd name="T52" fmla="*/ 2993 w 3991"/>
              <a:gd name="T53" fmla="*/ 0 h 635"/>
              <a:gd name="T54" fmla="*/ 3356 w 3991"/>
              <a:gd name="T55" fmla="*/ 0 h 635"/>
              <a:gd name="T56" fmla="*/ 3356 w 3991"/>
              <a:gd name="T57" fmla="*/ 136 h 635"/>
              <a:gd name="T58" fmla="*/ 3129 w 3991"/>
              <a:gd name="T59" fmla="*/ 136 h 635"/>
              <a:gd name="T60" fmla="*/ 3129 w 3991"/>
              <a:gd name="T61" fmla="*/ 318 h 635"/>
              <a:gd name="T62" fmla="*/ 3492 w 3991"/>
              <a:gd name="T63" fmla="*/ 318 h 635"/>
              <a:gd name="T64" fmla="*/ 3492 w 3991"/>
              <a:gd name="T65" fmla="*/ 454 h 635"/>
              <a:gd name="T66" fmla="*/ 3175 w 3991"/>
              <a:gd name="T67" fmla="*/ 454 h 635"/>
              <a:gd name="T68" fmla="*/ 3175 w 3991"/>
              <a:gd name="T69" fmla="*/ 590 h 635"/>
              <a:gd name="T70" fmla="*/ 3583 w 3991"/>
              <a:gd name="T71" fmla="*/ 590 h 635"/>
              <a:gd name="T72" fmla="*/ 3583 w 3991"/>
              <a:gd name="T73" fmla="*/ 45 h 635"/>
              <a:gd name="T74" fmla="*/ 3991 w 3991"/>
              <a:gd name="T75" fmla="*/ 4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91" h="635">
                <a:moveTo>
                  <a:pt x="0" y="635"/>
                </a:moveTo>
                <a:lnTo>
                  <a:pt x="362" y="635"/>
                </a:lnTo>
                <a:lnTo>
                  <a:pt x="362" y="182"/>
                </a:lnTo>
                <a:lnTo>
                  <a:pt x="544" y="182"/>
                </a:lnTo>
                <a:lnTo>
                  <a:pt x="544" y="408"/>
                </a:lnTo>
                <a:lnTo>
                  <a:pt x="771" y="408"/>
                </a:lnTo>
                <a:lnTo>
                  <a:pt x="771" y="136"/>
                </a:lnTo>
                <a:lnTo>
                  <a:pt x="1632" y="136"/>
                </a:lnTo>
                <a:lnTo>
                  <a:pt x="1632" y="454"/>
                </a:lnTo>
                <a:lnTo>
                  <a:pt x="1814" y="454"/>
                </a:lnTo>
                <a:lnTo>
                  <a:pt x="1814" y="590"/>
                </a:lnTo>
                <a:lnTo>
                  <a:pt x="1995" y="590"/>
                </a:lnTo>
                <a:lnTo>
                  <a:pt x="1995" y="363"/>
                </a:lnTo>
                <a:lnTo>
                  <a:pt x="1769" y="363"/>
                </a:lnTo>
                <a:lnTo>
                  <a:pt x="1769" y="182"/>
                </a:lnTo>
                <a:lnTo>
                  <a:pt x="2041" y="182"/>
                </a:lnTo>
                <a:lnTo>
                  <a:pt x="2041" y="45"/>
                </a:lnTo>
                <a:lnTo>
                  <a:pt x="2177" y="45"/>
                </a:lnTo>
                <a:lnTo>
                  <a:pt x="2177" y="363"/>
                </a:lnTo>
                <a:lnTo>
                  <a:pt x="2313" y="363"/>
                </a:lnTo>
                <a:lnTo>
                  <a:pt x="2313" y="544"/>
                </a:lnTo>
                <a:lnTo>
                  <a:pt x="2948" y="544"/>
                </a:lnTo>
                <a:lnTo>
                  <a:pt x="2948" y="363"/>
                </a:lnTo>
                <a:lnTo>
                  <a:pt x="2857" y="363"/>
                </a:lnTo>
                <a:lnTo>
                  <a:pt x="2857" y="182"/>
                </a:lnTo>
                <a:lnTo>
                  <a:pt x="2993" y="182"/>
                </a:lnTo>
                <a:lnTo>
                  <a:pt x="2993" y="0"/>
                </a:lnTo>
                <a:lnTo>
                  <a:pt x="3356" y="0"/>
                </a:lnTo>
                <a:lnTo>
                  <a:pt x="3356" y="136"/>
                </a:lnTo>
                <a:lnTo>
                  <a:pt x="3129" y="136"/>
                </a:lnTo>
                <a:lnTo>
                  <a:pt x="3129" y="318"/>
                </a:lnTo>
                <a:lnTo>
                  <a:pt x="3492" y="318"/>
                </a:lnTo>
                <a:lnTo>
                  <a:pt x="3492" y="454"/>
                </a:lnTo>
                <a:lnTo>
                  <a:pt x="3175" y="454"/>
                </a:lnTo>
                <a:lnTo>
                  <a:pt x="3175" y="590"/>
                </a:lnTo>
                <a:lnTo>
                  <a:pt x="3583" y="590"/>
                </a:lnTo>
                <a:lnTo>
                  <a:pt x="3583" y="45"/>
                </a:lnTo>
                <a:lnTo>
                  <a:pt x="3991" y="45"/>
                </a:lnTo>
              </a:path>
            </a:pathLst>
          </a:custGeom>
          <a:noFill/>
          <a:ln w="25400" cap="flat" cmpd="sng">
            <a:solidFill>
              <a:schemeClr val="bg2"/>
            </a:solidFill>
            <a:prstDash val="solid"/>
            <a:round/>
            <a:headEnd type="none" w="med" len="med"/>
            <a:tailEnd type="triangle" w="med" len="med"/>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cs typeface="Calibri" panose="020F0502020204030204" pitchFamily="34" charset="0"/>
            </a:endParaRPr>
          </a:p>
        </p:txBody>
      </p:sp>
      <p:sp>
        <p:nvSpPr>
          <p:cNvPr id="207885" name="Text Box 13"/>
          <p:cNvSpPr txBox="1">
            <a:spLocks noChangeArrowheads="1"/>
          </p:cNvSpPr>
          <p:nvPr/>
        </p:nvSpPr>
        <p:spPr bwMode="auto">
          <a:xfrm>
            <a:off x="1476375" y="5733232"/>
            <a:ext cx="1871663" cy="3048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1400">
                <a:latin typeface="Calibri" panose="020F0502020204030204" pitchFamily="34" charset="0"/>
                <a:cs typeface="Calibri" panose="020F0502020204030204" pitchFamily="34" charset="0"/>
              </a:rPr>
              <a:t>Yönetim Kademesi 1</a:t>
            </a:r>
          </a:p>
        </p:txBody>
      </p:sp>
      <p:sp>
        <p:nvSpPr>
          <p:cNvPr id="207889" name="Freeform 17"/>
          <p:cNvSpPr>
            <a:spLocks/>
          </p:cNvSpPr>
          <p:nvPr/>
        </p:nvSpPr>
        <p:spPr bwMode="auto">
          <a:xfrm>
            <a:off x="1476375" y="4437832"/>
            <a:ext cx="6335713" cy="1079500"/>
          </a:xfrm>
          <a:custGeom>
            <a:avLst/>
            <a:gdLst>
              <a:gd name="T0" fmla="*/ 0 w 3946"/>
              <a:gd name="T1" fmla="*/ 408 h 680"/>
              <a:gd name="T2" fmla="*/ 453 w 3946"/>
              <a:gd name="T3" fmla="*/ 408 h 680"/>
              <a:gd name="T4" fmla="*/ 453 w 3946"/>
              <a:gd name="T5" fmla="*/ 90 h 680"/>
              <a:gd name="T6" fmla="*/ 680 w 3946"/>
              <a:gd name="T7" fmla="*/ 90 h 680"/>
              <a:gd name="T8" fmla="*/ 680 w 3946"/>
              <a:gd name="T9" fmla="*/ 635 h 680"/>
              <a:gd name="T10" fmla="*/ 907 w 3946"/>
              <a:gd name="T11" fmla="*/ 635 h 680"/>
              <a:gd name="T12" fmla="*/ 907 w 3946"/>
              <a:gd name="T13" fmla="*/ 363 h 680"/>
              <a:gd name="T14" fmla="*/ 1678 w 3946"/>
              <a:gd name="T15" fmla="*/ 363 h 680"/>
              <a:gd name="T16" fmla="*/ 1678 w 3946"/>
              <a:gd name="T17" fmla="*/ 635 h 680"/>
              <a:gd name="T18" fmla="*/ 1769 w 3946"/>
              <a:gd name="T19" fmla="*/ 635 h 680"/>
              <a:gd name="T20" fmla="*/ 1769 w 3946"/>
              <a:gd name="T21" fmla="*/ 90 h 680"/>
              <a:gd name="T22" fmla="*/ 1950 w 3946"/>
              <a:gd name="T23" fmla="*/ 90 h 680"/>
              <a:gd name="T24" fmla="*/ 1950 w 3946"/>
              <a:gd name="T25" fmla="*/ 680 h 680"/>
              <a:gd name="T26" fmla="*/ 2131 w 3946"/>
              <a:gd name="T27" fmla="*/ 680 h 680"/>
              <a:gd name="T28" fmla="*/ 2131 w 3946"/>
              <a:gd name="T29" fmla="*/ 0 h 680"/>
              <a:gd name="T30" fmla="*/ 2222 w 3946"/>
              <a:gd name="T31" fmla="*/ 0 h 680"/>
              <a:gd name="T32" fmla="*/ 2222 w 3946"/>
              <a:gd name="T33" fmla="*/ 227 h 680"/>
              <a:gd name="T34" fmla="*/ 2857 w 3946"/>
              <a:gd name="T35" fmla="*/ 227 h 680"/>
              <a:gd name="T36" fmla="*/ 2857 w 3946"/>
              <a:gd name="T37" fmla="*/ 0 h 680"/>
              <a:gd name="T38" fmla="*/ 3129 w 3946"/>
              <a:gd name="T39" fmla="*/ 0 h 680"/>
              <a:gd name="T40" fmla="*/ 3039 w 3946"/>
              <a:gd name="T41" fmla="*/ 181 h 680"/>
              <a:gd name="T42" fmla="*/ 3039 w 3946"/>
              <a:gd name="T43" fmla="*/ 635 h 680"/>
              <a:gd name="T44" fmla="*/ 3129 w 3946"/>
              <a:gd name="T45" fmla="*/ 635 h 680"/>
              <a:gd name="T46" fmla="*/ 3129 w 3946"/>
              <a:gd name="T47" fmla="*/ 453 h 680"/>
              <a:gd name="T48" fmla="*/ 3356 w 3946"/>
              <a:gd name="T49" fmla="*/ 453 h 680"/>
              <a:gd name="T50" fmla="*/ 3356 w 3946"/>
              <a:gd name="T51" fmla="*/ 272 h 680"/>
              <a:gd name="T52" fmla="*/ 3946 w 3946"/>
              <a:gd name="T53" fmla="*/ 272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46" h="680">
                <a:moveTo>
                  <a:pt x="0" y="408"/>
                </a:moveTo>
                <a:lnTo>
                  <a:pt x="453" y="408"/>
                </a:lnTo>
                <a:lnTo>
                  <a:pt x="453" y="90"/>
                </a:lnTo>
                <a:lnTo>
                  <a:pt x="680" y="90"/>
                </a:lnTo>
                <a:lnTo>
                  <a:pt x="680" y="635"/>
                </a:lnTo>
                <a:lnTo>
                  <a:pt x="907" y="635"/>
                </a:lnTo>
                <a:lnTo>
                  <a:pt x="907" y="363"/>
                </a:lnTo>
                <a:lnTo>
                  <a:pt x="1678" y="363"/>
                </a:lnTo>
                <a:lnTo>
                  <a:pt x="1678" y="635"/>
                </a:lnTo>
                <a:lnTo>
                  <a:pt x="1769" y="635"/>
                </a:lnTo>
                <a:lnTo>
                  <a:pt x="1769" y="90"/>
                </a:lnTo>
                <a:lnTo>
                  <a:pt x="1950" y="90"/>
                </a:lnTo>
                <a:lnTo>
                  <a:pt x="1950" y="680"/>
                </a:lnTo>
                <a:lnTo>
                  <a:pt x="2131" y="680"/>
                </a:lnTo>
                <a:lnTo>
                  <a:pt x="2131" y="0"/>
                </a:lnTo>
                <a:lnTo>
                  <a:pt x="2222" y="0"/>
                </a:lnTo>
                <a:lnTo>
                  <a:pt x="2222" y="227"/>
                </a:lnTo>
                <a:lnTo>
                  <a:pt x="2857" y="227"/>
                </a:lnTo>
                <a:lnTo>
                  <a:pt x="2857" y="0"/>
                </a:lnTo>
                <a:lnTo>
                  <a:pt x="3129" y="0"/>
                </a:lnTo>
                <a:lnTo>
                  <a:pt x="3039" y="181"/>
                </a:lnTo>
                <a:lnTo>
                  <a:pt x="3039" y="635"/>
                </a:lnTo>
                <a:lnTo>
                  <a:pt x="3129" y="635"/>
                </a:lnTo>
                <a:lnTo>
                  <a:pt x="3129" y="453"/>
                </a:lnTo>
                <a:lnTo>
                  <a:pt x="3356" y="453"/>
                </a:lnTo>
                <a:lnTo>
                  <a:pt x="3356" y="272"/>
                </a:lnTo>
                <a:lnTo>
                  <a:pt x="3946" y="272"/>
                </a:lnTo>
              </a:path>
            </a:pathLst>
          </a:custGeom>
          <a:noFill/>
          <a:ln w="254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cs typeface="Calibri" panose="020F0502020204030204" pitchFamily="34" charset="0"/>
            </a:endParaRPr>
          </a:p>
        </p:txBody>
      </p:sp>
      <p:sp>
        <p:nvSpPr>
          <p:cNvPr id="207890" name="Rectangle 18" descr="Beyaz mermer"/>
          <p:cNvSpPr>
            <a:spLocks noChangeArrowheads="1"/>
          </p:cNvSpPr>
          <p:nvPr/>
        </p:nvSpPr>
        <p:spPr bwMode="auto">
          <a:xfrm>
            <a:off x="3419475" y="3790132"/>
            <a:ext cx="142875" cy="2519363"/>
          </a:xfrm>
          <a:prstGeom prst="rect">
            <a:avLst/>
          </a:prstGeom>
          <a:blipFill dpi="0" rotWithShape="1">
            <a:blip r:embed="rId3"/>
            <a:srcRect/>
            <a:tile tx="0" ty="0" sx="100000" sy="100000" flip="none" algn="tl"/>
          </a:blip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cs typeface="Calibri" panose="020F0502020204030204" pitchFamily="34" charset="0"/>
            </a:endParaRPr>
          </a:p>
        </p:txBody>
      </p:sp>
      <p:sp>
        <p:nvSpPr>
          <p:cNvPr id="207892" name="Rectangle 20" descr="Beyaz mermer"/>
          <p:cNvSpPr>
            <a:spLocks noChangeArrowheads="1"/>
          </p:cNvSpPr>
          <p:nvPr/>
        </p:nvSpPr>
        <p:spPr bwMode="auto">
          <a:xfrm>
            <a:off x="5580063" y="3790132"/>
            <a:ext cx="142875" cy="2519363"/>
          </a:xfrm>
          <a:prstGeom prst="rect">
            <a:avLst/>
          </a:prstGeom>
          <a:blipFill dpi="0" rotWithShape="1">
            <a:blip r:embed="rId3"/>
            <a:srcRect/>
            <a:tile tx="0" ty="0" sx="100000" sy="100000" flip="none" algn="tl"/>
          </a:blip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cs typeface="Calibri" panose="020F0502020204030204" pitchFamily="34" charset="0"/>
            </a:endParaRPr>
          </a:p>
        </p:txBody>
      </p:sp>
      <p:sp>
        <p:nvSpPr>
          <p:cNvPr id="207893" name="Text Box 21"/>
          <p:cNvSpPr txBox="1">
            <a:spLocks noChangeArrowheads="1"/>
          </p:cNvSpPr>
          <p:nvPr/>
        </p:nvSpPr>
        <p:spPr bwMode="auto">
          <a:xfrm>
            <a:off x="3635375" y="5717357"/>
            <a:ext cx="1871663" cy="3048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1400">
                <a:latin typeface="Calibri" panose="020F0502020204030204" pitchFamily="34" charset="0"/>
                <a:cs typeface="Calibri" panose="020F0502020204030204" pitchFamily="34" charset="0"/>
              </a:rPr>
              <a:t>Yönetim Kademesi 2</a:t>
            </a:r>
          </a:p>
        </p:txBody>
      </p:sp>
      <p:sp>
        <p:nvSpPr>
          <p:cNvPr id="207894" name="Text Box 22"/>
          <p:cNvSpPr txBox="1">
            <a:spLocks noChangeArrowheads="1"/>
          </p:cNvSpPr>
          <p:nvPr/>
        </p:nvSpPr>
        <p:spPr bwMode="auto">
          <a:xfrm>
            <a:off x="5867400" y="5733232"/>
            <a:ext cx="1871663" cy="3048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1400">
                <a:latin typeface="Calibri" panose="020F0502020204030204" pitchFamily="34" charset="0"/>
                <a:cs typeface="Calibri" panose="020F0502020204030204" pitchFamily="34" charset="0"/>
              </a:rPr>
              <a:t>Yönetim Kademesi 3</a:t>
            </a:r>
          </a:p>
        </p:txBody>
      </p:sp>
      <p:sp>
        <p:nvSpPr>
          <p:cNvPr id="19" name="Dikdörtgen 18"/>
          <p:cNvSpPr/>
          <p:nvPr/>
        </p:nvSpPr>
        <p:spPr>
          <a:xfrm>
            <a:off x="156410" y="6329774"/>
            <a:ext cx="8856962" cy="646331"/>
          </a:xfrm>
          <a:prstGeom prst="rect">
            <a:avLst/>
          </a:prstGeom>
        </p:spPr>
        <p:txBody>
          <a:bodyPr wrap="square">
            <a:spAutoFit/>
          </a:bodyPr>
          <a:lstStyle/>
          <a:p>
            <a:pPr algn="ctr"/>
            <a:r>
              <a:rPr lang="tr-TR" b="1" i="1" dirty="0" smtClean="0">
                <a:latin typeface="Calibri" panose="020F0502020204030204" pitchFamily="34" charset="0"/>
                <a:cs typeface="Calibri" panose="020F0502020204030204" pitchFamily="34" charset="0"/>
              </a:rPr>
              <a:t>Süreç: </a:t>
            </a:r>
            <a:r>
              <a:rPr lang="tr-TR" i="1" dirty="0" smtClean="0">
                <a:latin typeface="Calibri" panose="020F0502020204030204" pitchFamily="34" charset="0"/>
                <a:cs typeface="Calibri" panose="020F0502020204030204" pitchFamily="34" charset="0"/>
              </a:rPr>
              <a:t>i</a:t>
            </a:r>
            <a:r>
              <a:rPr lang="tr-TR" i="1" dirty="0">
                <a:latin typeface="Calibri" panose="020F0502020204030204" pitchFamily="34" charset="0"/>
                <a:cs typeface="Calibri" panose="020F0502020204030204" pitchFamily="34" charset="0"/>
              </a:rPr>
              <a:t>. (&lt; </a:t>
            </a:r>
            <a:r>
              <a:rPr lang="tr-TR" i="1" dirty="0" err="1">
                <a:latin typeface="Calibri" panose="020F0502020204030204" pitchFamily="34" charset="0"/>
                <a:cs typeface="Calibri" panose="020F0502020204030204" pitchFamily="34" charset="0"/>
              </a:rPr>
              <a:t>süre+ç</a:t>
            </a:r>
            <a:r>
              <a:rPr lang="tr-TR" i="1" dirty="0">
                <a:latin typeface="Calibri" panose="020F0502020204030204" pitchFamily="34" charset="0"/>
                <a:cs typeface="Calibri" panose="020F0502020204030204" pitchFamily="34" charset="0"/>
              </a:rPr>
              <a:t>) </a:t>
            </a:r>
            <a:r>
              <a:rPr lang="tr-TR" b="1" i="1" dirty="0">
                <a:latin typeface="Calibri" panose="020F0502020204030204" pitchFamily="34" charset="0"/>
                <a:cs typeface="Calibri" panose="020F0502020204030204" pitchFamily="34" charset="0"/>
              </a:rPr>
              <a:t>yeni. </a:t>
            </a:r>
            <a:r>
              <a:rPr lang="tr-TR" i="1" dirty="0">
                <a:latin typeface="Calibri" panose="020F0502020204030204" pitchFamily="34" charset="0"/>
                <a:cs typeface="Calibri" panose="020F0502020204030204" pitchFamily="34" charset="0"/>
              </a:rPr>
              <a:t>Birbiriyle bağlantı hâlinde olup bir bütünlük gösteren olaylar dizisinin cereyan ettiği zaman bölümü, </a:t>
            </a:r>
            <a:r>
              <a:rPr lang="tr-TR" i="1" u="sng" dirty="0" err="1">
                <a:latin typeface="Calibri" panose="020F0502020204030204" pitchFamily="34" charset="0"/>
                <a:cs typeface="Calibri" panose="020F0502020204030204" pitchFamily="34" charset="0"/>
                <a:hlinkClick r:id="rId4"/>
              </a:rPr>
              <a:t>vetîre</a:t>
            </a:r>
            <a:r>
              <a:rPr lang="tr-TR" i="1" dirty="0">
                <a:latin typeface="Calibri" panose="020F0502020204030204" pitchFamily="34" charset="0"/>
                <a:cs typeface="Calibri" panose="020F0502020204030204" pitchFamily="34" charset="0"/>
              </a:rPr>
              <a:t>, </a:t>
            </a:r>
            <a:r>
              <a:rPr lang="tr-TR" i="1" u="sng" dirty="0">
                <a:latin typeface="Calibri" panose="020F0502020204030204" pitchFamily="34" charset="0"/>
                <a:cs typeface="Calibri" panose="020F0502020204030204" pitchFamily="34" charset="0"/>
                <a:hlinkClick r:id="rId5"/>
              </a:rPr>
              <a:t>proses</a:t>
            </a:r>
            <a:r>
              <a:rPr lang="tr-TR" i="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06750131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7889"/>
                                        </p:tgtEl>
                                        <p:attrNameLst>
                                          <p:attrName>style.visibility</p:attrName>
                                        </p:attrNameLst>
                                      </p:cBhvr>
                                      <p:to>
                                        <p:strVal val="visible"/>
                                      </p:to>
                                    </p:set>
                                    <p:animEffect transition="in" filter="strips(downRight)">
                                      <p:cBhvr>
                                        <p:cTn id="7" dur="2000"/>
                                        <p:tgtEl>
                                          <p:spTgt spid="2078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7884"/>
                                        </p:tgtEl>
                                        <p:attrNameLst>
                                          <p:attrName>style.visibility</p:attrName>
                                        </p:attrNameLst>
                                      </p:cBhvr>
                                      <p:to>
                                        <p:strVal val="visible"/>
                                      </p:to>
                                    </p:set>
                                    <p:animEffect transition="in" filter="wipe(left)">
                                      <p:cBhvr>
                                        <p:cTn id="12" dur="3000"/>
                                        <p:tgtEl>
                                          <p:spTgt spid="2078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7890"/>
                                        </p:tgtEl>
                                        <p:attrNameLst>
                                          <p:attrName>style.visibility</p:attrName>
                                        </p:attrNameLst>
                                      </p:cBhvr>
                                      <p:to>
                                        <p:strVal val="visible"/>
                                      </p:to>
                                    </p:set>
                                    <p:anim calcmode="lin" valueType="num">
                                      <p:cBhvr additive="base">
                                        <p:cTn id="17" dur="500" fill="hold"/>
                                        <p:tgtEl>
                                          <p:spTgt spid="207890"/>
                                        </p:tgtEl>
                                        <p:attrNameLst>
                                          <p:attrName>ppt_x</p:attrName>
                                        </p:attrNameLst>
                                      </p:cBhvr>
                                      <p:tavLst>
                                        <p:tav tm="0">
                                          <p:val>
                                            <p:strVal val="#ppt_x"/>
                                          </p:val>
                                        </p:tav>
                                        <p:tav tm="100000">
                                          <p:val>
                                            <p:strVal val="#ppt_x"/>
                                          </p:val>
                                        </p:tav>
                                      </p:tavLst>
                                    </p:anim>
                                    <p:anim calcmode="lin" valueType="num">
                                      <p:cBhvr additive="base">
                                        <p:cTn id="18" dur="500" fill="hold"/>
                                        <p:tgtEl>
                                          <p:spTgt spid="207890"/>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7892"/>
                                        </p:tgtEl>
                                        <p:attrNameLst>
                                          <p:attrName>style.visibility</p:attrName>
                                        </p:attrNameLst>
                                      </p:cBhvr>
                                      <p:to>
                                        <p:strVal val="visible"/>
                                      </p:to>
                                    </p:set>
                                    <p:anim calcmode="lin" valueType="num">
                                      <p:cBhvr additive="base">
                                        <p:cTn id="23" dur="500" fill="hold"/>
                                        <p:tgtEl>
                                          <p:spTgt spid="207892"/>
                                        </p:tgtEl>
                                        <p:attrNameLst>
                                          <p:attrName>ppt_x</p:attrName>
                                        </p:attrNameLst>
                                      </p:cBhvr>
                                      <p:tavLst>
                                        <p:tav tm="0">
                                          <p:val>
                                            <p:strVal val="#ppt_x"/>
                                          </p:val>
                                        </p:tav>
                                        <p:tav tm="100000">
                                          <p:val>
                                            <p:strVal val="#ppt_x"/>
                                          </p:val>
                                        </p:tav>
                                      </p:tavLst>
                                    </p:anim>
                                    <p:anim calcmode="lin" valueType="num">
                                      <p:cBhvr additive="base">
                                        <p:cTn id="24" dur="500" fill="hold"/>
                                        <p:tgtEl>
                                          <p:spTgt spid="2078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4" grpId="0" animBg="1"/>
      <p:bldP spid="207889" grpId="0" animBg="1"/>
      <p:bldP spid="207890" grpId="0" animBg="1"/>
      <p:bldP spid="2078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444155" y="456696"/>
            <a:ext cx="8087523" cy="690290"/>
          </a:xfrm>
        </p:spPr>
        <p:txBody>
          <a:bodyPr/>
          <a:lstStyle/>
          <a:p>
            <a:pPr algn="ctr"/>
            <a:r>
              <a:rPr lang="tr-TR" altLang="tr-TR" sz="4000" b="1" dirty="0">
                <a:solidFill>
                  <a:srgbClr val="C00000"/>
                </a:solidFill>
                <a:latin typeface="Calibri" panose="020F0502020204030204" pitchFamily="34" charset="0"/>
                <a:cs typeface="Calibri" panose="020F0502020204030204" pitchFamily="34" charset="0"/>
              </a:rPr>
              <a:t>SÜREÇ YÖNETİMİ</a:t>
            </a:r>
          </a:p>
        </p:txBody>
      </p:sp>
      <p:pic>
        <p:nvPicPr>
          <p:cNvPr id="8198" name="Picture 6" descr="İlgili resim"/>
          <p:cNvPicPr>
            <a:picLocks noChangeAspect="1" noChangeArrowheads="1"/>
          </p:cNvPicPr>
          <p:nvPr/>
        </p:nvPicPr>
        <p:blipFill rotWithShape="1">
          <a:blip r:embed="rId3">
            <a:extLst>
              <a:ext uri="{28A0092B-C50C-407E-A947-70E740481C1C}">
                <a14:useLocalDpi xmlns:a14="http://schemas.microsoft.com/office/drawing/2010/main" val="0"/>
              </a:ext>
            </a:extLst>
          </a:blip>
          <a:srcRect b="12324"/>
          <a:stretch/>
        </p:blipFill>
        <p:spPr bwMode="auto">
          <a:xfrm>
            <a:off x="0" y="1198861"/>
            <a:ext cx="9150612" cy="564281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82942856"/>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0*6k9GfRlPad-m4gpM">
            <a:extLst>
              <a:ext uri="{FF2B5EF4-FFF2-40B4-BE49-F238E27FC236}">
                <a16:creationId xmlns:a16="http://schemas.microsoft.com/office/drawing/2014/main" id="{B5B71B14-E244-4C0E-95A3-99AE7BB9F2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041"/>
            <a:ext cx="4919133" cy="6817918"/>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a:extLst>
              <a:ext uri="{FF2B5EF4-FFF2-40B4-BE49-F238E27FC236}">
                <a16:creationId xmlns:a16="http://schemas.microsoft.com/office/drawing/2014/main" id="{DD7C0D91-25DD-4830-818B-F47CF53FB5BB}"/>
              </a:ext>
            </a:extLst>
          </p:cNvPr>
          <p:cNvSpPr txBox="1"/>
          <p:nvPr/>
        </p:nvSpPr>
        <p:spPr>
          <a:xfrm>
            <a:off x="4830234" y="6369992"/>
            <a:ext cx="4313766" cy="646331"/>
          </a:xfrm>
          <a:prstGeom prst="rect">
            <a:avLst/>
          </a:prstGeom>
          <a:noFill/>
        </p:spPr>
        <p:txBody>
          <a:bodyPr wrap="square">
            <a:spAutoFit/>
          </a:bodyPr>
          <a:lstStyle/>
          <a:p>
            <a:pPr algn="ctr" fontAlgn="base"/>
            <a:r>
              <a:rPr lang="en-US" sz="1200" i="1" dirty="0" err="1">
                <a:effectLst/>
                <a:latin typeface="Calibri" panose="020F0502020204030204" pitchFamily="34" charset="0"/>
                <a:cs typeface="Calibri" panose="020F0502020204030204" pitchFamily="34" charset="0"/>
              </a:rPr>
              <a:t>Yoan</a:t>
            </a:r>
            <a:r>
              <a:rPr lang="en-US" sz="1200" i="1" dirty="0">
                <a:effectLst/>
                <a:latin typeface="Calibri" panose="020F0502020204030204" pitchFamily="34" charset="0"/>
                <a:cs typeface="Calibri" panose="020F0502020204030204" pitchFamily="34" charset="0"/>
              </a:rPr>
              <a:t> </a:t>
            </a:r>
            <a:r>
              <a:rPr lang="en-US" sz="1200" i="1" dirty="0" err="1">
                <a:effectLst/>
                <a:latin typeface="Calibri" panose="020F0502020204030204" pitchFamily="34" charset="0"/>
                <a:cs typeface="Calibri" panose="020F0502020204030204" pitchFamily="34" charset="0"/>
              </a:rPr>
              <a:t>Thirion</a:t>
            </a:r>
            <a:r>
              <a:rPr lang="tr-TR" sz="1200" i="1" dirty="0">
                <a:effectLst/>
                <a:latin typeface="Calibri" panose="020F0502020204030204" pitchFamily="34" charset="0"/>
                <a:cs typeface="Calibri" panose="020F0502020204030204" pitchFamily="34" charset="0"/>
              </a:rPr>
              <a:t>, Learning </a:t>
            </a:r>
            <a:r>
              <a:rPr lang="tr-TR" sz="1200" i="1" dirty="0" err="1">
                <a:effectLst/>
                <a:latin typeface="Calibri" panose="020F0502020204030204" pitchFamily="34" charset="0"/>
                <a:cs typeface="Calibri" panose="020F0502020204030204" pitchFamily="34" charset="0"/>
              </a:rPr>
              <a:t>Organization</a:t>
            </a:r>
            <a:r>
              <a:rPr lang="tr-TR" sz="1200" i="1" dirty="0">
                <a:effectLst/>
                <a:latin typeface="Calibri" panose="020F0502020204030204" pitchFamily="34" charset="0"/>
                <a:cs typeface="Calibri" panose="020F0502020204030204" pitchFamily="34" charset="0"/>
              </a:rPr>
              <a:t>, </a:t>
            </a:r>
            <a:r>
              <a:rPr lang="en-US" sz="1200" i="1" dirty="0">
                <a:effectLst/>
                <a:latin typeface="Calibri" panose="020F0502020204030204" pitchFamily="34" charset="0"/>
                <a:cs typeface="Calibri" panose="020F0502020204030204" pitchFamily="34" charset="0"/>
              </a:rPr>
              <a:t>25 </a:t>
            </a:r>
            <a:r>
              <a:rPr lang="tr-TR" sz="1200" i="1" dirty="0">
                <a:effectLst/>
                <a:latin typeface="Calibri" panose="020F0502020204030204" pitchFamily="34" charset="0"/>
                <a:cs typeface="Calibri" panose="020F0502020204030204" pitchFamily="34" charset="0"/>
              </a:rPr>
              <a:t>J</a:t>
            </a:r>
            <a:r>
              <a:rPr lang="en-US" sz="1200" i="1" dirty="0">
                <a:effectLst/>
                <a:latin typeface="Calibri" panose="020F0502020204030204" pitchFamily="34" charset="0"/>
                <a:cs typeface="Calibri" panose="020F0502020204030204" pitchFamily="34" charset="0"/>
              </a:rPr>
              <a:t>ul 2019</a:t>
            </a:r>
            <a:r>
              <a:rPr lang="tr-TR" sz="1200" i="1" dirty="0">
                <a:effectLst/>
                <a:latin typeface="Calibri" panose="020F0502020204030204" pitchFamily="34" charset="0"/>
                <a:cs typeface="Calibri" panose="020F0502020204030204" pitchFamily="34" charset="0"/>
              </a:rPr>
              <a:t>. </a:t>
            </a:r>
          </a:p>
          <a:p>
            <a:pPr algn="ctr" fontAlgn="base"/>
            <a:r>
              <a:rPr lang="tr-TR" sz="1200" i="1" dirty="0">
                <a:effectLst/>
                <a:latin typeface="Calibri" panose="020F0502020204030204" pitchFamily="34" charset="0"/>
                <a:cs typeface="Calibri" panose="020F0502020204030204" pitchFamily="34" charset="0"/>
              </a:rPr>
              <a:t>https://www.agilepartner.net/en/towards-a-learning-organization-and-beyond/</a:t>
            </a:r>
            <a:endParaRPr lang="en-US" sz="1200" i="1" cap="all" dirty="0">
              <a:effectLst/>
              <a:latin typeface="Calibri" panose="020F0502020204030204" pitchFamily="34" charset="0"/>
              <a:cs typeface="Calibri" panose="020F0502020204030204" pitchFamily="34" charset="0"/>
            </a:endParaRPr>
          </a:p>
        </p:txBody>
      </p:sp>
      <p:sp>
        <p:nvSpPr>
          <p:cNvPr id="2" name="Dikdörtgen 1"/>
          <p:cNvSpPr/>
          <p:nvPr/>
        </p:nvSpPr>
        <p:spPr>
          <a:xfrm>
            <a:off x="5104795" y="2252524"/>
            <a:ext cx="3853543" cy="23529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spcAft>
                <a:spcPts val="0"/>
              </a:spcAft>
            </a:pPr>
            <a:r>
              <a:rPr lang="tr-TR" sz="2000" i="1" dirty="0">
                <a:latin typeface="Calibri" panose="020F0502020204030204" pitchFamily="34" charset="0"/>
                <a:ea typeface="Times New Roman" panose="02020603050405020304" pitchFamily="18" charset="0"/>
                <a:cs typeface="Calibri" panose="020F0502020204030204" pitchFamily="34" charset="0"/>
              </a:rPr>
              <a:t>Hatalarından ders çıkaran, deneyimle kendini geliştiren, </a:t>
            </a:r>
            <a:endParaRPr lang="tr-TR" sz="2000" i="1" dirty="0" smtClean="0">
              <a:latin typeface="Calibri" panose="020F0502020204030204" pitchFamily="34" charset="0"/>
              <a:ea typeface="Times New Roman" panose="02020603050405020304" pitchFamily="18" charset="0"/>
              <a:cs typeface="Calibri" panose="020F0502020204030204" pitchFamily="34" charset="0"/>
            </a:endParaRPr>
          </a:p>
          <a:p>
            <a:pPr algn="ctr">
              <a:lnSpc>
                <a:spcPct val="150000"/>
              </a:lnSpc>
              <a:spcAft>
                <a:spcPts val="0"/>
              </a:spcAft>
            </a:pPr>
            <a:r>
              <a:rPr lang="tr-TR" sz="2000" i="1" dirty="0" smtClean="0">
                <a:latin typeface="Calibri" panose="020F0502020204030204" pitchFamily="34" charset="0"/>
                <a:ea typeface="Times New Roman" panose="02020603050405020304" pitchFamily="18" charset="0"/>
                <a:cs typeface="Calibri" panose="020F0502020204030204" pitchFamily="34" charset="0"/>
              </a:rPr>
              <a:t>bilgiyi </a:t>
            </a:r>
            <a:r>
              <a:rPr lang="tr-TR" sz="2000" i="1" dirty="0">
                <a:latin typeface="Calibri" panose="020F0502020204030204" pitchFamily="34" charset="0"/>
                <a:ea typeface="Times New Roman" panose="02020603050405020304" pitchFamily="18" charset="0"/>
                <a:cs typeface="Calibri" panose="020F0502020204030204" pitchFamily="34" charset="0"/>
              </a:rPr>
              <a:t>üreten ve paylaşan organizasyonlardır. Statik değil, dinamiktirler.</a:t>
            </a:r>
            <a:endParaRPr lang="tr-TR" i="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71998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2240" y="485442"/>
            <a:ext cx="7886700" cy="781049"/>
          </a:xfrm>
        </p:spPr>
        <p:txBody>
          <a:bodyPr/>
          <a:lstStyle/>
          <a:p>
            <a:pPr algn="ctr"/>
            <a:r>
              <a:rPr lang="tr-TR" sz="3200" b="1" dirty="0" smtClean="0">
                <a:solidFill>
                  <a:srgbClr val="C00000"/>
                </a:solidFill>
                <a:latin typeface="Calibri" panose="020F0502020204030204" pitchFamily="34" charset="0"/>
                <a:cs typeface="Calibri" panose="020F0502020204030204" pitchFamily="34" charset="0"/>
              </a:rPr>
              <a:t>Öğrenen Organizasyon</a:t>
            </a:r>
            <a:endParaRPr lang="tr-TR" sz="3200" b="1" dirty="0">
              <a:solidFill>
                <a:srgbClr val="C00000"/>
              </a:solidFill>
              <a:latin typeface="Calibri" panose="020F0502020204030204" pitchFamily="34" charset="0"/>
              <a:cs typeface="Calibri" panose="020F0502020204030204" pitchFamily="34" charset="0"/>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28" t="9185" r="4962" b="4809"/>
          <a:stretch/>
        </p:blipFill>
        <p:spPr bwMode="auto">
          <a:xfrm>
            <a:off x="0" y="1074948"/>
            <a:ext cx="9144000" cy="5153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3"/>
          <p:cNvSpPr>
            <a:spLocks noChangeArrowheads="1"/>
          </p:cNvSpPr>
          <p:nvPr/>
        </p:nvSpPr>
        <p:spPr bwMode="auto">
          <a:xfrm>
            <a:off x="0" y="6396037"/>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tr-TR" altLang="tr-TR" sz="1200" dirty="0">
                <a:ea typeface="Calibri" panose="020F0502020204030204" pitchFamily="34" charset="0"/>
                <a:cs typeface="Times New Roman" panose="02020603050405020304" pitchFamily="18" charset="0"/>
              </a:rPr>
              <a:t>Yazarlar: Mary </a:t>
            </a:r>
            <a:r>
              <a:rPr lang="tr-TR" altLang="tr-TR" sz="1200" dirty="0" err="1">
                <a:ea typeface="Calibri" panose="020F0502020204030204" pitchFamily="34" charset="0"/>
                <a:cs typeface="Times New Roman" panose="02020603050405020304" pitchFamily="18" charset="0"/>
              </a:rPr>
              <a:t>Coulter</a:t>
            </a:r>
            <a:r>
              <a:rPr lang="tr-TR" altLang="tr-TR" sz="1200" dirty="0">
                <a:ea typeface="Calibri" panose="020F0502020204030204" pitchFamily="34" charset="0"/>
                <a:cs typeface="Times New Roman" panose="02020603050405020304" pitchFamily="18" charset="0"/>
              </a:rPr>
              <a:t>, A. </a:t>
            </a:r>
            <a:r>
              <a:rPr lang="tr-TR" altLang="tr-TR" sz="1200" dirty="0" err="1">
                <a:ea typeface="Calibri" panose="020F0502020204030204" pitchFamily="34" charset="0"/>
                <a:cs typeface="Times New Roman" panose="02020603050405020304" pitchFamily="18" charset="0"/>
              </a:rPr>
              <a:t>Decenzo</a:t>
            </a:r>
            <a:r>
              <a:rPr lang="tr-TR" altLang="tr-TR" sz="1200" dirty="0">
                <a:ea typeface="Calibri" panose="020F0502020204030204" pitchFamily="34" charset="0"/>
                <a:cs typeface="Times New Roman" panose="02020603050405020304" pitchFamily="18" charset="0"/>
              </a:rPr>
              <a:t>, </a:t>
            </a:r>
            <a:r>
              <a:rPr lang="tr-TR" altLang="tr-TR" sz="1200" dirty="0" err="1">
                <a:ea typeface="Calibri" panose="020F0502020204030204" pitchFamily="34" charset="0"/>
                <a:cs typeface="Times New Roman" panose="02020603050405020304" pitchFamily="18" charset="0"/>
              </a:rPr>
              <a:t>Stephen</a:t>
            </a:r>
            <a:r>
              <a:rPr lang="tr-TR" altLang="tr-TR" sz="1200" dirty="0">
                <a:ea typeface="Calibri" panose="020F0502020204030204" pitchFamily="34" charset="0"/>
                <a:cs typeface="Times New Roman" panose="02020603050405020304" pitchFamily="18" charset="0"/>
              </a:rPr>
              <a:t> P. </a:t>
            </a:r>
            <a:r>
              <a:rPr lang="tr-TR" altLang="tr-TR" sz="1200" dirty="0" err="1">
                <a:ea typeface="Calibri" panose="020F0502020204030204" pitchFamily="34" charset="0"/>
                <a:cs typeface="Times New Roman" panose="02020603050405020304" pitchFamily="18" charset="0"/>
              </a:rPr>
              <a:t>Robbins</a:t>
            </a:r>
            <a:r>
              <a:rPr lang="tr-TR" altLang="tr-TR" sz="1200" dirty="0">
                <a:ea typeface="Calibri" panose="020F0502020204030204" pitchFamily="34" charset="0"/>
                <a:cs typeface="Times New Roman" panose="02020603050405020304" pitchFamily="18" charset="0"/>
              </a:rPr>
              <a:t>, Editör:  Prof. Dr. Adem Öğüt, Yönetimin Esasları - Temel Kavramlar ve Uygulamalar </a:t>
            </a:r>
          </a:p>
          <a:p>
            <a:pPr algn="ctr"/>
            <a:r>
              <a:rPr lang="tr-TR" altLang="tr-TR" sz="1200" dirty="0">
                <a:ea typeface="Calibri" panose="020F0502020204030204" pitchFamily="34" charset="0"/>
                <a:cs typeface="Times New Roman" panose="02020603050405020304" pitchFamily="18" charset="0"/>
              </a:rPr>
              <a:t>Fundamentals of Management - </a:t>
            </a:r>
            <a:r>
              <a:rPr lang="tr-TR" altLang="tr-TR" sz="1200" dirty="0" err="1">
                <a:ea typeface="Calibri" panose="020F0502020204030204" pitchFamily="34" charset="0"/>
                <a:cs typeface="Times New Roman" panose="02020603050405020304" pitchFamily="18" charset="0"/>
              </a:rPr>
              <a:t>Essential</a:t>
            </a:r>
            <a:r>
              <a:rPr lang="tr-TR" altLang="tr-TR" sz="1200" dirty="0">
                <a:ea typeface="Calibri" panose="020F0502020204030204" pitchFamily="34" charset="0"/>
                <a:cs typeface="Times New Roman" panose="02020603050405020304" pitchFamily="18" charset="0"/>
              </a:rPr>
              <a:t> </a:t>
            </a:r>
            <a:r>
              <a:rPr lang="tr-TR" altLang="tr-TR" sz="1200" dirty="0" err="1">
                <a:ea typeface="Calibri" panose="020F0502020204030204" pitchFamily="34" charset="0"/>
                <a:cs typeface="Times New Roman" panose="02020603050405020304" pitchFamily="18" charset="0"/>
              </a:rPr>
              <a:t>Concepts</a:t>
            </a:r>
            <a:r>
              <a:rPr lang="tr-TR" altLang="tr-TR" sz="1200" dirty="0">
                <a:ea typeface="Calibri" panose="020F0502020204030204" pitchFamily="34" charset="0"/>
                <a:cs typeface="Times New Roman" panose="02020603050405020304" pitchFamily="18" charset="0"/>
              </a:rPr>
              <a:t> </a:t>
            </a:r>
            <a:r>
              <a:rPr lang="tr-TR" altLang="tr-TR" sz="1200" dirty="0" err="1">
                <a:ea typeface="Calibri" panose="020F0502020204030204" pitchFamily="34" charset="0"/>
                <a:cs typeface="Times New Roman" panose="02020603050405020304" pitchFamily="18" charset="0"/>
              </a:rPr>
              <a:t>and</a:t>
            </a:r>
            <a:r>
              <a:rPr lang="tr-TR" altLang="tr-TR" sz="1200" dirty="0">
                <a:ea typeface="Calibri" panose="020F0502020204030204" pitchFamily="34" charset="0"/>
                <a:cs typeface="Times New Roman" panose="02020603050405020304" pitchFamily="18" charset="0"/>
              </a:rPr>
              <a:t> Applications, Nobel Akademik Yayıncılık, Kasım, 2016.</a:t>
            </a:r>
          </a:p>
        </p:txBody>
      </p:sp>
    </p:spTree>
    <p:extLst>
      <p:ext uri="{BB962C8B-B14F-4D97-AF65-F5344CB8AC3E}">
        <p14:creationId xmlns:p14="http://schemas.microsoft.com/office/powerpoint/2010/main" val="259985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2240" y="485442"/>
            <a:ext cx="7886700" cy="781049"/>
          </a:xfrm>
        </p:spPr>
        <p:txBody>
          <a:bodyPr/>
          <a:lstStyle/>
          <a:p>
            <a:pPr algn="ctr"/>
            <a:r>
              <a:rPr lang="tr-TR" sz="3200" b="1" dirty="0" smtClean="0">
                <a:solidFill>
                  <a:srgbClr val="C00000"/>
                </a:solidFill>
                <a:latin typeface="Calibri" panose="020F0502020204030204" pitchFamily="34" charset="0"/>
                <a:cs typeface="Calibri" panose="020F0502020204030204" pitchFamily="34" charset="0"/>
              </a:rPr>
              <a:t>Öğrenen Organizasyon</a:t>
            </a:r>
            <a:endParaRPr lang="tr-TR" sz="3200" b="1" dirty="0">
              <a:solidFill>
                <a:srgbClr val="C0000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404785" y="1057073"/>
            <a:ext cx="5248275" cy="2169684"/>
          </a:xfrm>
        </p:spPr>
        <p:style>
          <a:lnRef idx="1">
            <a:schemeClr val="dk1"/>
          </a:lnRef>
          <a:fillRef idx="2">
            <a:schemeClr val="dk1"/>
          </a:fillRef>
          <a:effectRef idx="1">
            <a:schemeClr val="dk1"/>
          </a:effectRef>
          <a:fontRef idx="minor">
            <a:schemeClr val="dk1"/>
          </a:fontRef>
        </p:style>
        <p:txBody>
          <a:bodyPr>
            <a:noAutofit/>
          </a:bodyPr>
          <a:lstStyle/>
          <a:p>
            <a:pPr marL="0" indent="0" algn="ctr">
              <a:lnSpc>
                <a:spcPct val="120000"/>
              </a:lnSpc>
              <a:buNone/>
            </a:pPr>
            <a:r>
              <a:rPr lang="tr-TR" sz="2400" b="1" dirty="0" smtClean="0">
                <a:latin typeface="Calibri" panose="020F0502020204030204" pitchFamily="34" charset="0"/>
                <a:cs typeface="Calibri" panose="020F0502020204030204" pitchFamily="34" charset="0"/>
              </a:rPr>
              <a:t>5 Temel Disiplin</a:t>
            </a:r>
          </a:p>
          <a:p>
            <a:pPr marL="385763" indent="-385763" algn="ctr">
              <a:lnSpc>
                <a:spcPct val="120000"/>
              </a:lnSpc>
              <a:spcBef>
                <a:spcPts val="0"/>
              </a:spcBef>
              <a:buFont typeface="+mj-lt"/>
              <a:buAutoNum type="arabicPeriod"/>
            </a:pPr>
            <a:r>
              <a:rPr lang="tr-TR" i="1" dirty="0" smtClean="0">
                <a:latin typeface="Calibri" panose="020F0502020204030204" pitchFamily="34" charset="0"/>
                <a:cs typeface="Calibri" panose="020F0502020204030204" pitchFamily="34" charset="0"/>
              </a:rPr>
              <a:t>Paylaşılan </a:t>
            </a:r>
            <a:r>
              <a:rPr lang="tr-TR" i="1" dirty="0">
                <a:latin typeface="Calibri" panose="020F0502020204030204" pitchFamily="34" charset="0"/>
                <a:cs typeface="Calibri" panose="020F0502020204030204" pitchFamily="34" charset="0"/>
              </a:rPr>
              <a:t>bir vizyon olmalı</a:t>
            </a:r>
          </a:p>
          <a:p>
            <a:pPr marL="385763" indent="-385763" algn="ctr">
              <a:lnSpc>
                <a:spcPct val="120000"/>
              </a:lnSpc>
              <a:spcBef>
                <a:spcPts val="0"/>
              </a:spcBef>
              <a:buFont typeface="+mj-lt"/>
              <a:buAutoNum type="arabicPeriod"/>
            </a:pPr>
            <a:r>
              <a:rPr lang="tr-TR" i="1" dirty="0">
                <a:latin typeface="Calibri" panose="020F0502020204030204" pitchFamily="34" charset="0"/>
                <a:cs typeface="Calibri" panose="020F0502020204030204" pitchFamily="34" charset="0"/>
              </a:rPr>
              <a:t>Önyargılar kalkmalı</a:t>
            </a:r>
          </a:p>
          <a:p>
            <a:pPr marL="385763" indent="-385763" algn="ctr">
              <a:lnSpc>
                <a:spcPct val="120000"/>
              </a:lnSpc>
              <a:spcBef>
                <a:spcPts val="0"/>
              </a:spcBef>
              <a:buFont typeface="+mj-lt"/>
              <a:buAutoNum type="arabicPeriod"/>
            </a:pPr>
            <a:r>
              <a:rPr lang="tr-TR" i="1" dirty="0">
                <a:latin typeface="Calibri" panose="020F0502020204030204" pitchFamily="34" charset="0"/>
                <a:cs typeface="Calibri" panose="020F0502020204030204" pitchFamily="34" charset="0"/>
              </a:rPr>
              <a:t>Kişisel ustalık </a:t>
            </a:r>
          </a:p>
          <a:p>
            <a:pPr marL="385763" indent="-385763" algn="ctr">
              <a:lnSpc>
                <a:spcPct val="120000"/>
              </a:lnSpc>
              <a:spcBef>
                <a:spcPts val="0"/>
              </a:spcBef>
              <a:buFont typeface="+mj-lt"/>
              <a:buAutoNum type="arabicPeriod"/>
            </a:pPr>
            <a:r>
              <a:rPr lang="tr-TR" i="1" dirty="0">
                <a:latin typeface="Calibri" panose="020F0502020204030204" pitchFamily="34" charset="0"/>
                <a:cs typeface="Calibri" panose="020F0502020204030204" pitchFamily="34" charset="0"/>
              </a:rPr>
              <a:t>Sistem kurma</a:t>
            </a:r>
          </a:p>
          <a:p>
            <a:pPr marL="385763" indent="-385763" algn="ctr">
              <a:lnSpc>
                <a:spcPct val="120000"/>
              </a:lnSpc>
              <a:spcBef>
                <a:spcPts val="0"/>
              </a:spcBef>
              <a:buFont typeface="+mj-lt"/>
              <a:buAutoNum type="arabicPeriod"/>
            </a:pPr>
            <a:r>
              <a:rPr lang="tr-TR" i="1" dirty="0">
                <a:latin typeface="Calibri" panose="020F0502020204030204" pitchFamily="34" charset="0"/>
                <a:cs typeface="Calibri" panose="020F0502020204030204" pitchFamily="34" charset="0"/>
              </a:rPr>
              <a:t>Birlikte öğrenme</a:t>
            </a:r>
          </a:p>
        </p:txBody>
      </p:sp>
      <p:sp>
        <p:nvSpPr>
          <p:cNvPr id="6" name="Dikdörtgen 5"/>
          <p:cNvSpPr/>
          <p:nvPr/>
        </p:nvSpPr>
        <p:spPr>
          <a:xfrm>
            <a:off x="5984541" y="1086481"/>
            <a:ext cx="2800349" cy="2529923"/>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eaLnBrk="1" hangingPunct="1">
              <a:lnSpc>
                <a:spcPct val="110000"/>
              </a:lnSpc>
              <a:buFont typeface="Wingdings" pitchFamily="2" charset="2"/>
              <a:buNone/>
              <a:defRPr/>
            </a:pPr>
            <a:r>
              <a:rPr lang="tr-TR" dirty="0">
                <a:latin typeface="Calibri" panose="020F0502020204030204" pitchFamily="34" charset="0"/>
              </a:rPr>
              <a:t>Kişilerin eğitimini ve kendilerini geliştirmelerini sağlayan programlar oluşturmak ve iş başı eğitimlerini kurumsallaştırmak gerekir.</a:t>
            </a:r>
          </a:p>
          <a:p>
            <a:pPr algn="just" eaLnBrk="1" hangingPunct="1">
              <a:lnSpc>
                <a:spcPct val="110000"/>
              </a:lnSpc>
              <a:buFont typeface="Wingdings" pitchFamily="2" charset="2"/>
              <a:buNone/>
              <a:defRPr/>
            </a:pPr>
            <a:r>
              <a:rPr lang="tr-TR" b="1" i="1" u="sng" dirty="0">
                <a:latin typeface="Calibri" panose="020F0502020204030204" pitchFamily="34" charset="0"/>
              </a:rPr>
              <a:t>Çağımız, öğrenen organizasyonların çağıdır.</a:t>
            </a:r>
            <a:endParaRPr lang="tr-TR" dirty="0">
              <a:latin typeface="Calibri" panose="020F0502020204030204" pitchFamily="34" charset="0"/>
            </a:endParaRPr>
          </a:p>
        </p:txBody>
      </p:sp>
      <p:sp>
        <p:nvSpPr>
          <p:cNvPr id="8" name="Dikdörtgen 7"/>
          <p:cNvSpPr/>
          <p:nvPr/>
        </p:nvSpPr>
        <p:spPr>
          <a:xfrm>
            <a:off x="5984540" y="3710745"/>
            <a:ext cx="2800349" cy="286232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tr-TR" dirty="0">
                <a:latin typeface="Calibri" panose="020F0502020204030204" pitchFamily="34" charset="0"/>
              </a:rPr>
              <a:t>Öğrenen organizasyonlar;</a:t>
            </a:r>
          </a:p>
          <a:p>
            <a:pPr marL="285750" indent="-285750">
              <a:buFont typeface="Arial" panose="020B0604020202020204" pitchFamily="34" charset="0"/>
              <a:buChar char="•"/>
            </a:pPr>
            <a:r>
              <a:rPr lang="tr-TR" i="1" dirty="0">
                <a:latin typeface="Calibri" panose="020F0502020204030204" pitchFamily="34" charset="0"/>
              </a:rPr>
              <a:t>Bireylerin öğrenmesine ortam hazırlayan,</a:t>
            </a:r>
          </a:p>
          <a:p>
            <a:pPr marL="285750" indent="-285750">
              <a:buFont typeface="Arial" panose="020B0604020202020204" pitchFamily="34" charset="0"/>
              <a:buChar char="•"/>
            </a:pPr>
            <a:r>
              <a:rPr lang="tr-TR" i="1" dirty="0">
                <a:latin typeface="Calibri" panose="020F0502020204030204" pitchFamily="34" charset="0"/>
              </a:rPr>
              <a:t>Bireylerin öğrenmesinden yararlanarak, bilgisini, anlayışını ve çevresini zaman içinde geliştirebilen organizasyonlardır.</a:t>
            </a:r>
          </a:p>
        </p:txBody>
      </p:sp>
      <p:sp>
        <p:nvSpPr>
          <p:cNvPr id="4" name="Dikdörtgen 3"/>
          <p:cNvSpPr/>
          <p:nvPr/>
        </p:nvSpPr>
        <p:spPr>
          <a:xfrm>
            <a:off x="404784" y="3616404"/>
            <a:ext cx="5248275" cy="1477328"/>
          </a:xfrm>
          <a:prstGeom prst="rect">
            <a:avLst/>
          </a:prstGeom>
        </p:spPr>
        <p:txBody>
          <a:bodyPr wrap="square">
            <a:spAutoFit/>
          </a:bodyPr>
          <a:lstStyle/>
          <a:p>
            <a:pPr algn="just"/>
            <a:r>
              <a:rPr lang="tr-TR" b="1" u="sng" dirty="0">
                <a:solidFill>
                  <a:srgbClr val="C00000"/>
                </a:solidFill>
                <a:latin typeface="Calibri" panose="020F0502020204030204" pitchFamily="34" charset="0"/>
                <a:cs typeface="Calibri" panose="020F0502020204030204" pitchFamily="34" charset="0"/>
              </a:rPr>
              <a:t>Öğrenen örgüt</a:t>
            </a:r>
            <a:r>
              <a:rPr lang="tr-TR" b="1" dirty="0">
                <a:latin typeface="Calibri" panose="020F0502020204030204" pitchFamily="34" charset="0"/>
                <a:cs typeface="Calibri" panose="020F0502020204030204" pitchFamily="34" charset="0"/>
              </a:rPr>
              <a:t>, çalışanlarının özümseme kapasitelerinin toplamından çok daha fazlasıdır; dış çevreyle kurum arasındaki ve kurumun alt birimleri arasındaki iletişimin de belkemiğidir. </a:t>
            </a:r>
          </a:p>
          <a:p>
            <a:pPr algn="just"/>
            <a:r>
              <a:rPr lang="tr-TR" b="1" dirty="0">
                <a:latin typeface="Calibri" panose="020F0502020204030204" pitchFamily="34" charset="0"/>
                <a:cs typeface="Calibri" panose="020F0502020204030204" pitchFamily="34" charset="0"/>
              </a:rPr>
              <a:t>Öğrenen örgütlerin temelinde </a:t>
            </a:r>
            <a:r>
              <a:rPr lang="tr-TR" b="1" u="sng" dirty="0">
                <a:solidFill>
                  <a:srgbClr val="C00000"/>
                </a:solidFill>
                <a:latin typeface="Calibri" panose="020F0502020204030204" pitchFamily="34" charset="0"/>
                <a:cs typeface="Calibri" panose="020F0502020204030204" pitchFamily="34" charset="0"/>
              </a:rPr>
              <a:t>kültür</a:t>
            </a:r>
            <a:r>
              <a:rPr lang="tr-TR" b="1" dirty="0">
                <a:latin typeface="Calibri" panose="020F0502020204030204" pitchFamily="34" charset="0"/>
                <a:cs typeface="Calibri" panose="020F0502020204030204" pitchFamily="34" charset="0"/>
              </a:rPr>
              <a:t> yatar. </a:t>
            </a:r>
            <a:endParaRPr lang="tr-TR" dirty="0"/>
          </a:p>
        </p:txBody>
      </p:sp>
    </p:spTree>
    <p:extLst>
      <p:ext uri="{BB962C8B-B14F-4D97-AF65-F5344CB8AC3E}">
        <p14:creationId xmlns:p14="http://schemas.microsoft.com/office/powerpoint/2010/main" val="241152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2240" y="485442"/>
            <a:ext cx="7886700" cy="781049"/>
          </a:xfrm>
        </p:spPr>
        <p:txBody>
          <a:bodyPr/>
          <a:lstStyle/>
          <a:p>
            <a:pPr algn="ctr"/>
            <a:r>
              <a:rPr lang="tr-TR" sz="3200" b="1" dirty="0" smtClean="0">
                <a:solidFill>
                  <a:srgbClr val="C00000"/>
                </a:solidFill>
                <a:latin typeface="Calibri" panose="020F0502020204030204" pitchFamily="34" charset="0"/>
                <a:cs typeface="Calibri" panose="020F0502020204030204" pitchFamily="34" charset="0"/>
              </a:rPr>
              <a:t>Öğrenen Organizasyon</a:t>
            </a:r>
            <a:endParaRPr lang="tr-TR" sz="3200" b="1" dirty="0">
              <a:solidFill>
                <a:srgbClr val="C00000"/>
              </a:solidFill>
              <a:latin typeface="Calibri" panose="020F0502020204030204" pitchFamily="34" charset="0"/>
              <a:cs typeface="Calibri" panose="020F0502020204030204" pitchFamily="34" charset="0"/>
            </a:endParaRPr>
          </a:p>
        </p:txBody>
      </p:sp>
      <p:sp>
        <p:nvSpPr>
          <p:cNvPr id="9" name="Dikdörtgen 8"/>
          <p:cNvSpPr/>
          <p:nvPr/>
        </p:nvSpPr>
        <p:spPr>
          <a:xfrm>
            <a:off x="620829" y="1266491"/>
            <a:ext cx="7589521" cy="550920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200" b="1" u="sng" dirty="0">
                <a:solidFill>
                  <a:srgbClr val="C00000"/>
                </a:solidFill>
                <a:latin typeface="Calibri" panose="020F0502020204030204" pitchFamily="34" charset="0"/>
                <a:cs typeface="Calibri" panose="020F0502020204030204" pitchFamily="34" charset="0"/>
              </a:rPr>
              <a:t>Öğrenen örgüt</a:t>
            </a:r>
            <a:r>
              <a:rPr lang="tr-TR" sz="2200" b="1" u="sng" dirty="0">
                <a:latin typeface="Calibri" panose="020F0502020204030204" pitchFamily="34" charset="0"/>
                <a:cs typeface="Calibri" panose="020F0502020204030204" pitchFamily="34" charset="0"/>
              </a:rPr>
              <a:t>, bilgi yaratma, edinme ve aktarma becerisinin yanı sıra; davranışını yeni bilgileri ve anlayışları yansıtacak biçimde değiştirme yetisine de sahiptir</a:t>
            </a:r>
            <a:r>
              <a:rPr lang="tr-TR" sz="2200" b="1" dirty="0">
                <a:latin typeface="Calibri" panose="020F0502020204030204" pitchFamily="34" charset="0"/>
                <a:cs typeface="Calibri" panose="020F0502020204030204" pitchFamily="34" charset="0"/>
              </a:rPr>
              <a:t> </a:t>
            </a:r>
            <a:r>
              <a:rPr lang="tr-TR" sz="2200" dirty="0">
                <a:latin typeface="Calibri" panose="020F0502020204030204" pitchFamily="34" charset="0"/>
                <a:cs typeface="Calibri" panose="020F0502020204030204" pitchFamily="34" charset="0"/>
              </a:rPr>
              <a:t>(</a:t>
            </a:r>
            <a:r>
              <a:rPr lang="tr-TR" sz="2200" dirty="0" err="1">
                <a:latin typeface="Calibri" panose="020F0502020204030204" pitchFamily="34" charset="0"/>
                <a:cs typeface="Calibri" panose="020F0502020204030204" pitchFamily="34" charset="0"/>
              </a:rPr>
              <a:t>Argyris</a:t>
            </a:r>
            <a:r>
              <a:rPr lang="tr-TR" sz="2200" dirty="0">
                <a:latin typeface="Calibri" panose="020F0502020204030204" pitchFamily="34" charset="0"/>
                <a:cs typeface="Calibri" panose="020F0502020204030204" pitchFamily="34" charset="0"/>
              </a:rPr>
              <a:t> ve </a:t>
            </a:r>
            <a:r>
              <a:rPr lang="tr-TR" sz="2200" dirty="0" err="1">
                <a:latin typeface="Calibri" panose="020F0502020204030204" pitchFamily="34" charset="0"/>
                <a:cs typeface="Calibri" panose="020F0502020204030204" pitchFamily="34" charset="0"/>
              </a:rPr>
              <a:t>Schön</a:t>
            </a:r>
            <a:r>
              <a:rPr lang="tr-TR" sz="2200" dirty="0">
                <a:latin typeface="Calibri" panose="020F0502020204030204" pitchFamily="34" charset="0"/>
                <a:cs typeface="Calibri" panose="020F0502020204030204" pitchFamily="34" charset="0"/>
              </a:rPr>
              <a:t>, 1978; </a:t>
            </a:r>
            <a:r>
              <a:rPr lang="tr-TR" sz="2200" dirty="0" err="1">
                <a:latin typeface="Calibri" panose="020F0502020204030204" pitchFamily="34" charset="0"/>
                <a:cs typeface="Calibri" panose="020F0502020204030204" pitchFamily="34" charset="0"/>
              </a:rPr>
              <a:t>Garvin</a:t>
            </a:r>
            <a:r>
              <a:rPr lang="tr-TR" sz="2200" dirty="0">
                <a:latin typeface="Calibri" panose="020F0502020204030204" pitchFamily="34" charset="0"/>
                <a:cs typeface="Calibri" panose="020F0502020204030204" pitchFamily="34" charset="0"/>
              </a:rPr>
              <a:t>, 1993). </a:t>
            </a:r>
          </a:p>
          <a:p>
            <a:pPr algn="just"/>
            <a:r>
              <a:rPr lang="tr-TR" sz="2200" dirty="0">
                <a:latin typeface="Calibri" panose="020F0502020204030204" pitchFamily="34" charset="0"/>
                <a:cs typeface="Calibri" panose="020F0502020204030204" pitchFamily="34" charset="0"/>
              </a:rPr>
              <a:t>Bir başka deyişle, </a:t>
            </a:r>
            <a:r>
              <a:rPr lang="tr-TR" sz="2200" b="1" u="sng" dirty="0">
                <a:latin typeface="Calibri" panose="020F0502020204030204" pitchFamily="34" charset="0"/>
                <a:cs typeface="Calibri" panose="020F0502020204030204" pitchFamily="34" charset="0"/>
              </a:rPr>
              <a:t>öğrenen örgüt sürekli olarak öğrenen ve dönüşen örgüttür</a:t>
            </a:r>
            <a:r>
              <a:rPr lang="tr-TR" sz="2200" b="1" dirty="0">
                <a:latin typeface="Calibri" panose="020F0502020204030204" pitchFamily="34" charset="0"/>
                <a:cs typeface="Calibri" panose="020F0502020204030204" pitchFamily="34" charset="0"/>
              </a:rPr>
              <a:t>. </a:t>
            </a:r>
            <a:r>
              <a:rPr lang="tr-TR" sz="2200" dirty="0">
                <a:latin typeface="Calibri" panose="020F0502020204030204" pitchFamily="34" charset="0"/>
                <a:cs typeface="Calibri" panose="020F0502020204030204" pitchFamily="34" charset="0"/>
              </a:rPr>
              <a:t>Öğrenen örgütün özellikleri şöyle sıralanabilir (</a:t>
            </a:r>
            <a:r>
              <a:rPr lang="tr-TR" sz="2200" dirty="0" err="1">
                <a:latin typeface="Calibri" panose="020F0502020204030204" pitchFamily="34" charset="0"/>
                <a:cs typeface="Calibri" panose="020F0502020204030204" pitchFamily="34" charset="0"/>
              </a:rPr>
              <a:t>Baiyin</a:t>
            </a:r>
            <a:r>
              <a:rPr lang="tr-TR" sz="2200" dirty="0">
                <a:latin typeface="Calibri" panose="020F0502020204030204" pitchFamily="34" charset="0"/>
                <a:cs typeface="Calibri" panose="020F0502020204030204" pitchFamily="34" charset="0"/>
              </a:rPr>
              <a:t> vd., 2004):</a:t>
            </a:r>
          </a:p>
          <a:p>
            <a:pPr marL="514350" indent="-514350" algn="just">
              <a:buFont typeface="+mj-lt"/>
              <a:buAutoNum type="arabicPeriod"/>
            </a:pPr>
            <a:r>
              <a:rPr lang="tr-TR" sz="2200" dirty="0">
                <a:latin typeface="Calibri" panose="020F0502020204030204" pitchFamily="34" charset="0"/>
                <a:cs typeface="Calibri" panose="020F0502020204030204" pitchFamily="34" charset="0"/>
              </a:rPr>
              <a:t>Sadece öğrenen bireylerin toplamından ibaret değildir.</a:t>
            </a:r>
          </a:p>
          <a:p>
            <a:pPr marL="514350" indent="-514350" algn="just">
              <a:buFont typeface="+mj-lt"/>
              <a:buAutoNum type="arabicPeriod"/>
            </a:pPr>
            <a:r>
              <a:rPr lang="tr-TR" sz="2200" dirty="0">
                <a:latin typeface="Calibri" panose="020F0502020204030204" pitchFamily="34" charset="0"/>
                <a:cs typeface="Calibri" panose="020F0502020204030204" pitchFamily="34" charset="0"/>
              </a:rPr>
              <a:t>Kurumsal değişim kapasitesi gösterir.</a:t>
            </a:r>
          </a:p>
          <a:p>
            <a:pPr marL="514350" indent="-514350" algn="just">
              <a:buFont typeface="+mj-lt"/>
              <a:buAutoNum type="arabicPeriod"/>
            </a:pPr>
            <a:r>
              <a:rPr lang="tr-TR" sz="2200" dirty="0">
                <a:latin typeface="Calibri" panose="020F0502020204030204" pitchFamily="34" charset="0"/>
                <a:cs typeface="Calibri" panose="020F0502020204030204" pitchFamily="34" charset="0"/>
              </a:rPr>
              <a:t>Bireylerin öğrenme kapasitesini artırırken kurumsal yapısını, kültürünü, iş tasarımını ve varsayımlarını da yeniden tanımlar.</a:t>
            </a:r>
          </a:p>
          <a:p>
            <a:pPr marL="514350" indent="-514350" algn="just">
              <a:buFont typeface="+mj-lt"/>
              <a:buAutoNum type="arabicPeriod"/>
            </a:pPr>
            <a:r>
              <a:rPr lang="tr-TR" sz="2200" dirty="0">
                <a:latin typeface="Calibri" panose="020F0502020204030204" pitchFamily="34" charset="0"/>
                <a:cs typeface="Calibri" panose="020F0502020204030204" pitchFamily="34" charset="0"/>
              </a:rPr>
              <a:t>Karar verme ve bilgi paylaşımı süreçlerine çalışanların geniş çaplı katılımını sağlar.</a:t>
            </a:r>
          </a:p>
          <a:p>
            <a:pPr marL="514350" indent="-514350" algn="just">
              <a:buFont typeface="+mj-lt"/>
              <a:buAutoNum type="arabicPeriod"/>
            </a:pPr>
            <a:r>
              <a:rPr lang="tr-TR" sz="2200" dirty="0">
                <a:latin typeface="Calibri" panose="020F0502020204030204" pitchFamily="34" charset="0"/>
                <a:cs typeface="Calibri" panose="020F0502020204030204" pitchFamily="34" charset="0"/>
              </a:rPr>
              <a:t>Sistemli düşünmeyi ve kurumsal hafıza oluşturulmasını teşvik eder.</a:t>
            </a:r>
          </a:p>
        </p:txBody>
      </p:sp>
    </p:spTree>
    <p:extLst>
      <p:ext uri="{BB962C8B-B14F-4D97-AF65-F5344CB8AC3E}">
        <p14:creationId xmlns:p14="http://schemas.microsoft.com/office/powerpoint/2010/main" val="1924429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Swiss Cheese Model reason accident causation resm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4193177"/>
          </a:xfrm>
          <a:prstGeom prst="rect">
            <a:avLst/>
          </a:prstGeom>
          <a:ln/>
        </p:spPr>
        <p:style>
          <a:lnRef idx="2">
            <a:schemeClr val="dk1"/>
          </a:lnRef>
          <a:fillRef idx="1">
            <a:schemeClr val="lt1"/>
          </a:fillRef>
          <a:effectRef idx="0">
            <a:schemeClr val="dk1"/>
          </a:effectRef>
          <a:fontRef idx="minor">
            <a:schemeClr val="dk1"/>
          </a:fontRef>
        </p:style>
      </p:pic>
      <p:sp>
        <p:nvSpPr>
          <p:cNvPr id="2" name="Dikdörtgen 1"/>
          <p:cNvSpPr/>
          <p:nvPr/>
        </p:nvSpPr>
        <p:spPr>
          <a:xfrm>
            <a:off x="0" y="4336139"/>
            <a:ext cx="9144000" cy="180478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07000"/>
              </a:lnSpc>
              <a:spcAft>
                <a:spcPts val="0"/>
              </a:spcAft>
            </a:pPr>
            <a:r>
              <a:rPr lang="tr-TR" sz="2400" b="1" dirty="0" smtClean="0">
                <a:latin typeface="Calibri" panose="020F0502020204030204" pitchFamily="34" charset="0"/>
                <a:ea typeface="Times New Roman" panose="02020603050405020304" pitchFamily="18" charset="0"/>
                <a:cs typeface="Calibri" panose="020F0502020204030204" pitchFamily="34" charset="0"/>
              </a:rPr>
              <a:t>İsviçre </a:t>
            </a:r>
            <a:r>
              <a:rPr lang="tr-TR" sz="2400" b="1" dirty="0">
                <a:latin typeface="Calibri" panose="020F0502020204030204" pitchFamily="34" charset="0"/>
                <a:ea typeface="Times New Roman" panose="02020603050405020304" pitchFamily="18" charset="0"/>
                <a:cs typeface="Calibri" panose="020F0502020204030204" pitchFamily="34" charset="0"/>
              </a:rPr>
              <a:t>Peyniri Modeli (</a:t>
            </a:r>
            <a:r>
              <a:rPr lang="tr-TR" sz="2400" b="1" dirty="0" err="1">
                <a:latin typeface="Calibri" panose="020F0502020204030204" pitchFamily="34" charset="0"/>
                <a:ea typeface="Times New Roman" panose="02020603050405020304" pitchFamily="18" charset="0"/>
                <a:cs typeface="Calibri" panose="020F0502020204030204" pitchFamily="34" charset="0"/>
              </a:rPr>
              <a:t>Swiss</a:t>
            </a:r>
            <a:r>
              <a:rPr lang="tr-TR" sz="2400" b="1" dirty="0">
                <a:latin typeface="Calibri" panose="020F0502020204030204" pitchFamily="34" charset="0"/>
                <a:ea typeface="Times New Roman" panose="02020603050405020304" pitchFamily="18" charset="0"/>
                <a:cs typeface="Calibri" panose="020F0502020204030204" pitchFamily="34" charset="0"/>
              </a:rPr>
              <a:t> </a:t>
            </a:r>
            <a:r>
              <a:rPr lang="tr-TR" sz="2400" b="1" dirty="0" err="1">
                <a:latin typeface="Calibri" panose="020F0502020204030204" pitchFamily="34" charset="0"/>
                <a:ea typeface="Times New Roman" panose="02020603050405020304" pitchFamily="18" charset="0"/>
                <a:cs typeface="Calibri" panose="020F0502020204030204" pitchFamily="34" charset="0"/>
              </a:rPr>
              <a:t>Cheese</a:t>
            </a:r>
            <a:r>
              <a:rPr lang="tr-TR" sz="2400" b="1" dirty="0">
                <a:latin typeface="Calibri" panose="020F0502020204030204" pitchFamily="34" charset="0"/>
                <a:ea typeface="Times New Roman" panose="02020603050405020304" pitchFamily="18" charset="0"/>
                <a:cs typeface="Calibri" panose="020F0502020204030204" pitchFamily="34" charset="0"/>
              </a:rPr>
              <a:t> Model)</a:t>
            </a:r>
            <a:endParaRPr lang="tr-TR" sz="2000" dirty="0">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2000" dirty="0">
                <a:latin typeface="Calibri" panose="020F0502020204030204" pitchFamily="34" charset="0"/>
                <a:ea typeface="Times New Roman" panose="02020603050405020304" pitchFamily="18" charset="0"/>
                <a:cs typeface="Calibri" panose="020F0502020204030204" pitchFamily="34" charset="0"/>
              </a:rPr>
              <a:t>Yönetim sisteminin neden önemli olduğunu anlatan </a:t>
            </a:r>
            <a:r>
              <a:rPr lang="tr-TR" sz="2000" dirty="0" smtClean="0">
                <a:latin typeface="Calibri" panose="020F0502020204030204" pitchFamily="34" charset="0"/>
                <a:ea typeface="Times New Roman" panose="02020603050405020304" pitchFamily="18" charset="0"/>
                <a:cs typeface="Calibri" panose="020F0502020204030204" pitchFamily="34" charset="0"/>
              </a:rPr>
              <a:t>iyi bir </a:t>
            </a:r>
            <a:r>
              <a:rPr lang="tr-TR" sz="2000" dirty="0">
                <a:latin typeface="Calibri" panose="020F0502020204030204" pitchFamily="34" charset="0"/>
                <a:ea typeface="Times New Roman" panose="02020603050405020304" pitchFamily="18" charset="0"/>
                <a:cs typeface="Calibri" panose="020F0502020204030204" pitchFamily="34" charset="0"/>
              </a:rPr>
              <a:t>görseldir.</a:t>
            </a:r>
            <a:endParaRPr lang="tr-TR" dirty="0">
              <a:latin typeface="Calibri" panose="020F0502020204030204" pitchFamily="34" charset="0"/>
              <a:ea typeface="Calibri" panose="020F0502020204030204" pitchFamily="34" charset="0"/>
              <a:cs typeface="Calibri" panose="020F0502020204030204" pitchFamily="34" charset="0"/>
            </a:endParaRPr>
          </a:p>
          <a:p>
            <a:pPr marL="342900" lvl="0" indent="-342900" algn="ctr">
              <a:lnSpc>
                <a:spcPct val="107000"/>
              </a:lnSpc>
              <a:spcAft>
                <a:spcPts val="0"/>
              </a:spcAft>
              <a:buSzPts val="1000"/>
              <a:buFont typeface="Symbol" panose="05050102010706020507" pitchFamily="18" charset="2"/>
              <a:buChar char=""/>
              <a:tabLst>
                <a:tab pos="228600" algn="l"/>
              </a:tabLst>
            </a:pPr>
            <a:r>
              <a:rPr lang="tr-TR" sz="2000" dirty="0">
                <a:latin typeface="Calibri" panose="020F0502020204030204" pitchFamily="34" charset="0"/>
                <a:ea typeface="Times New Roman" panose="02020603050405020304" pitchFamily="18" charset="0"/>
                <a:cs typeface="Calibri" panose="020F0502020204030204" pitchFamily="34" charset="0"/>
              </a:rPr>
              <a:t>Her yönetim katmanı </a:t>
            </a:r>
            <a:r>
              <a:rPr lang="tr-TR" sz="2000" b="1" dirty="0">
                <a:latin typeface="Calibri" panose="020F0502020204030204" pitchFamily="34" charset="0"/>
                <a:ea typeface="Times New Roman" panose="02020603050405020304" pitchFamily="18" charset="0"/>
                <a:cs typeface="Calibri" panose="020F0502020204030204" pitchFamily="34" charset="0"/>
              </a:rPr>
              <a:t>(Eğitim, Mühendislik, Denetim) </a:t>
            </a:r>
            <a:r>
              <a:rPr lang="tr-TR" sz="2000" dirty="0">
                <a:latin typeface="Calibri" panose="020F0502020204030204" pitchFamily="34" charset="0"/>
                <a:ea typeface="Times New Roman" panose="02020603050405020304" pitchFamily="18" charset="0"/>
                <a:cs typeface="Calibri" panose="020F0502020204030204" pitchFamily="34" charset="0"/>
              </a:rPr>
              <a:t>bir peynir dilimidir.</a:t>
            </a:r>
            <a:endParaRPr lang="tr-TR" dirty="0">
              <a:latin typeface="Calibri" panose="020F0502020204030204" pitchFamily="34" charset="0"/>
              <a:ea typeface="Calibri" panose="020F0502020204030204" pitchFamily="34" charset="0"/>
              <a:cs typeface="Calibri" panose="020F0502020204030204" pitchFamily="34" charset="0"/>
            </a:endParaRPr>
          </a:p>
          <a:p>
            <a:pPr marL="342900" lvl="0" indent="-342900" algn="ctr">
              <a:lnSpc>
                <a:spcPct val="107000"/>
              </a:lnSpc>
              <a:spcAft>
                <a:spcPts val="0"/>
              </a:spcAft>
              <a:buSzPts val="1000"/>
              <a:buFont typeface="Symbol" panose="05050102010706020507" pitchFamily="18" charset="2"/>
              <a:buChar char=""/>
              <a:tabLst>
                <a:tab pos="228600" algn="l"/>
              </a:tabLst>
            </a:pPr>
            <a:r>
              <a:rPr lang="tr-TR" sz="2000" dirty="0">
                <a:latin typeface="Calibri" panose="020F0502020204030204" pitchFamily="34" charset="0"/>
                <a:ea typeface="Times New Roman" panose="02020603050405020304" pitchFamily="18" charset="0"/>
                <a:cs typeface="Calibri" panose="020F0502020204030204" pitchFamily="34" charset="0"/>
              </a:rPr>
              <a:t>Her dilimde </a:t>
            </a:r>
            <a:r>
              <a:rPr lang="tr-TR" sz="2000" b="1" dirty="0">
                <a:latin typeface="Calibri" panose="020F0502020204030204" pitchFamily="34" charset="0"/>
                <a:ea typeface="Times New Roman" panose="02020603050405020304" pitchFamily="18" charset="0"/>
                <a:cs typeface="Calibri" panose="020F0502020204030204" pitchFamily="34" charset="0"/>
              </a:rPr>
              <a:t>delikler (hatalar) </a:t>
            </a:r>
            <a:r>
              <a:rPr lang="tr-TR" sz="2000" dirty="0">
                <a:latin typeface="Calibri" panose="020F0502020204030204" pitchFamily="34" charset="0"/>
                <a:ea typeface="Times New Roman" panose="02020603050405020304" pitchFamily="18" charset="0"/>
                <a:cs typeface="Calibri" panose="020F0502020204030204" pitchFamily="34" charset="0"/>
              </a:rPr>
              <a:t>vardır.</a:t>
            </a:r>
            <a:endParaRPr lang="tr-TR" dirty="0">
              <a:latin typeface="Calibri" panose="020F0502020204030204" pitchFamily="34" charset="0"/>
              <a:ea typeface="Calibri" panose="020F0502020204030204" pitchFamily="34" charset="0"/>
              <a:cs typeface="Calibri" panose="020F0502020204030204" pitchFamily="34" charset="0"/>
            </a:endParaRPr>
          </a:p>
          <a:p>
            <a:pPr marL="342900" lvl="0" indent="-342900" algn="ctr">
              <a:lnSpc>
                <a:spcPct val="107000"/>
              </a:lnSpc>
              <a:spcAft>
                <a:spcPts val="0"/>
              </a:spcAft>
              <a:buSzPts val="1000"/>
              <a:buFont typeface="Symbol" panose="05050102010706020507" pitchFamily="18" charset="2"/>
              <a:buChar char=""/>
              <a:tabLst>
                <a:tab pos="228600" algn="l"/>
              </a:tabLst>
            </a:pPr>
            <a:r>
              <a:rPr lang="tr-TR" sz="2000" dirty="0">
                <a:latin typeface="Calibri" panose="020F0502020204030204" pitchFamily="34" charset="0"/>
                <a:ea typeface="Times New Roman" panose="02020603050405020304" pitchFamily="18" charset="0"/>
                <a:cs typeface="Calibri" panose="020F0502020204030204" pitchFamily="34" charset="0"/>
              </a:rPr>
              <a:t>Kaza, bu delikler üst üste geldiğinde gerçekleşir</a:t>
            </a:r>
            <a:r>
              <a:rPr lang="tr-TR" sz="2000" dirty="0" smtClean="0">
                <a:latin typeface="Calibri" panose="020F0502020204030204" pitchFamily="34" charset="0"/>
                <a:ea typeface="Times New Roman" panose="02020603050405020304" pitchFamily="18" charset="0"/>
                <a:cs typeface="Calibri" panose="020F0502020204030204" pitchFamily="34" charset="0"/>
              </a:rPr>
              <a:t>.</a:t>
            </a:r>
            <a:endParaRPr lang="tr-TR" dirty="0">
              <a:latin typeface="Calibri" panose="020F0502020204030204" pitchFamily="34" charset="0"/>
              <a:ea typeface="Calibri" panose="020F0502020204030204" pitchFamily="34" charset="0"/>
              <a:cs typeface="Calibri" panose="020F0502020204030204" pitchFamily="34" charset="0"/>
            </a:endParaRPr>
          </a:p>
        </p:txBody>
      </p:sp>
      <p:sp>
        <p:nvSpPr>
          <p:cNvPr id="5" name="Dikdörtgen 4"/>
          <p:cNvSpPr/>
          <p:nvPr/>
        </p:nvSpPr>
        <p:spPr>
          <a:xfrm>
            <a:off x="0" y="6115458"/>
            <a:ext cx="9144000" cy="438582"/>
          </a:xfrm>
          <a:prstGeom prst="rect">
            <a:avLst/>
          </a:prstGeom>
        </p:spPr>
        <p:txBody>
          <a:bodyPr wrap="square">
            <a:spAutoFit/>
          </a:bodyPr>
          <a:lstStyle/>
          <a:p>
            <a:pPr lvl="0" algn="ctr">
              <a:lnSpc>
                <a:spcPct val="107000"/>
              </a:lnSpc>
              <a:spcAft>
                <a:spcPts val="0"/>
              </a:spcAft>
              <a:buSzPts val="1000"/>
              <a:tabLst>
                <a:tab pos="228600" algn="l"/>
              </a:tabLst>
            </a:pPr>
            <a:r>
              <a:rPr lang="tr-TR" sz="2200" b="1"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Ders:</a:t>
            </a:r>
            <a:r>
              <a:rPr lang="tr-TR" sz="22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r>
              <a:rPr lang="tr-TR" sz="2200" i="1" dirty="0">
                <a:latin typeface="Calibri" panose="020F0502020204030204" pitchFamily="34" charset="0"/>
                <a:ea typeface="Times New Roman" panose="02020603050405020304" pitchFamily="18" charset="0"/>
                <a:cs typeface="Calibri" panose="020F0502020204030204" pitchFamily="34" charset="0"/>
              </a:rPr>
              <a:t>Tek bir önlem (tek dilim) yetmez; katmanlı bir </a:t>
            </a:r>
            <a:r>
              <a:rPr lang="tr-TR" sz="2200" b="1" i="1" dirty="0">
                <a:latin typeface="Calibri" panose="020F0502020204030204" pitchFamily="34" charset="0"/>
                <a:ea typeface="Times New Roman" panose="02020603050405020304" pitchFamily="18" charset="0"/>
                <a:cs typeface="Calibri" panose="020F0502020204030204" pitchFamily="34" charset="0"/>
              </a:rPr>
              <a:t>Yönetim Sistemi</a:t>
            </a:r>
            <a:r>
              <a:rPr lang="tr-TR" sz="2200" i="1" dirty="0">
                <a:latin typeface="Calibri" panose="020F0502020204030204" pitchFamily="34" charset="0"/>
                <a:ea typeface="Times New Roman" panose="02020603050405020304" pitchFamily="18" charset="0"/>
                <a:cs typeface="Calibri" panose="020F0502020204030204" pitchFamily="34" charset="0"/>
              </a:rPr>
              <a:t> gerekir.</a:t>
            </a:r>
            <a:endParaRPr lang="tr-TR" sz="2200" i="1" dirty="0">
              <a:latin typeface="Calibri" panose="020F0502020204030204" pitchFamily="34" charset="0"/>
              <a:ea typeface="Calibri" panose="020F0502020204030204" pitchFamily="34" charset="0"/>
              <a:cs typeface="Calibri" panose="020F0502020204030204" pitchFamily="34" charset="0"/>
            </a:endParaRPr>
          </a:p>
        </p:txBody>
      </p:sp>
      <p:sp>
        <p:nvSpPr>
          <p:cNvPr id="6" name="Dikdörtgen 5"/>
          <p:cNvSpPr/>
          <p:nvPr/>
        </p:nvSpPr>
        <p:spPr>
          <a:xfrm>
            <a:off x="0" y="6536985"/>
            <a:ext cx="9144000" cy="281231"/>
          </a:xfrm>
          <a:prstGeom prst="rect">
            <a:avLst/>
          </a:prstGeom>
        </p:spPr>
        <p:txBody>
          <a:bodyPr wrap="square">
            <a:spAutoFit/>
          </a:bodyPr>
          <a:lstStyle/>
          <a:p>
            <a:pPr lvl="0" algn="ctr">
              <a:lnSpc>
                <a:spcPct val="107000"/>
              </a:lnSpc>
              <a:spcAft>
                <a:spcPts val="0"/>
              </a:spcAft>
              <a:buSzPts val="1000"/>
              <a:tabLst>
                <a:tab pos="228600" algn="l"/>
              </a:tabLst>
            </a:pPr>
            <a:r>
              <a:rPr lang="tr-TR" sz="1200" i="1" dirty="0">
                <a:latin typeface="Calibri" panose="020F0502020204030204" pitchFamily="34" charset="0"/>
                <a:ea typeface="Times New Roman" panose="02020603050405020304" pitchFamily="18" charset="0"/>
                <a:cs typeface="Calibri" panose="020F0502020204030204" pitchFamily="34" charset="0"/>
              </a:rPr>
              <a:t>https://gemini.google.com/u/1/app/2d71115e30f9a164?hl=tr&amp;pli=1</a:t>
            </a:r>
            <a:endParaRPr lang="tr-TR" sz="12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3382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18661" t="13333" r="18482" b="11429"/>
          <a:stretch/>
        </p:blipFill>
        <p:spPr>
          <a:xfrm>
            <a:off x="29598" y="0"/>
            <a:ext cx="9114401"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83650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Oval 3">
            <a:extLst>
              <a:ext uri="{FF2B5EF4-FFF2-40B4-BE49-F238E27FC236}">
                <a16:creationId xmlns:a16="http://schemas.microsoft.com/office/drawing/2014/main" id="{232C626C-FF9A-447F-9E8D-403803EB18FD}"/>
              </a:ext>
            </a:extLst>
          </p:cNvPr>
          <p:cNvSpPr>
            <a:spLocks noChangeArrowheads="1"/>
          </p:cNvSpPr>
          <p:nvPr/>
        </p:nvSpPr>
        <p:spPr bwMode="auto">
          <a:xfrm>
            <a:off x="395288" y="464726"/>
            <a:ext cx="1828800" cy="6053640"/>
          </a:xfrm>
          <a:prstGeom prst="ellipse">
            <a:avLst/>
          </a:prstGeom>
          <a:solidFill>
            <a:srgbClr val="DBFFFF"/>
          </a:solidFill>
          <a:ln w="12700" cap="sq">
            <a:solidFill>
              <a:srgbClr val="000066"/>
            </a:solidFill>
            <a:miter lim="800000"/>
            <a:headEnd type="none" w="sm" len="sm"/>
            <a:tailEnd type="none" w="sm" len="sm"/>
          </a:ln>
          <a:effectLst/>
        </p:spPr>
        <p:txBody>
          <a:bodyPr wrap="none" anchor="ctr"/>
          <a:lstStyle/>
          <a:p>
            <a:pPr>
              <a:defRPr/>
            </a:pPr>
            <a:r>
              <a:rPr lang="tr-TR" sz="2000" b="1" dirty="0">
                <a:solidFill>
                  <a:srgbClr val="002060"/>
                </a:solidFill>
                <a:latin typeface="Calibri" panose="020F0502020204030204" pitchFamily="34" charset="0"/>
                <a:cs typeface="Calibri" panose="020F0502020204030204" pitchFamily="34" charset="0"/>
              </a:rPr>
              <a:t>TOPLAM</a:t>
            </a:r>
          </a:p>
          <a:p>
            <a:pPr>
              <a:defRPr/>
            </a:pPr>
            <a:r>
              <a:rPr lang="tr-TR" sz="2000" b="1" dirty="0">
                <a:solidFill>
                  <a:srgbClr val="002060"/>
                </a:solidFill>
                <a:latin typeface="Calibri" panose="020F0502020204030204" pitchFamily="34" charset="0"/>
                <a:cs typeface="Calibri" panose="020F0502020204030204" pitchFamily="34" charset="0"/>
              </a:rPr>
              <a:t>KALİTE</a:t>
            </a:r>
          </a:p>
          <a:p>
            <a:pPr>
              <a:defRPr/>
            </a:pPr>
            <a:r>
              <a:rPr lang="tr-TR" sz="2000" b="1" dirty="0">
                <a:solidFill>
                  <a:srgbClr val="002060"/>
                </a:solidFill>
                <a:latin typeface="Calibri" panose="020F0502020204030204" pitchFamily="34" charset="0"/>
                <a:cs typeface="Calibri" panose="020F0502020204030204" pitchFamily="34" charset="0"/>
              </a:rPr>
              <a:t>FELSEFESİ</a:t>
            </a:r>
          </a:p>
          <a:p>
            <a:pPr>
              <a:defRPr/>
            </a:pPr>
            <a:r>
              <a:rPr lang="tr-TR" sz="2000" b="1" dirty="0">
                <a:solidFill>
                  <a:srgbClr val="002060"/>
                </a:solidFill>
                <a:latin typeface="Calibri" panose="020F0502020204030204" pitchFamily="34" charset="0"/>
                <a:cs typeface="Calibri" panose="020F0502020204030204" pitchFamily="34" charset="0"/>
              </a:rPr>
              <a:t>(ANLAYIŞI)</a:t>
            </a:r>
            <a:endParaRPr lang="en-US" sz="2000" b="1" dirty="0">
              <a:solidFill>
                <a:srgbClr val="002060"/>
              </a:solidFill>
              <a:latin typeface="Calibri" panose="020F0502020204030204" pitchFamily="34" charset="0"/>
              <a:cs typeface="Calibri" panose="020F0502020204030204" pitchFamily="34" charset="0"/>
            </a:endParaRPr>
          </a:p>
        </p:txBody>
      </p:sp>
      <p:sp>
        <p:nvSpPr>
          <p:cNvPr id="108548" name="AutoShape 4">
            <a:extLst>
              <a:ext uri="{FF2B5EF4-FFF2-40B4-BE49-F238E27FC236}">
                <a16:creationId xmlns:a16="http://schemas.microsoft.com/office/drawing/2014/main" id="{7F1DD5B6-A596-4E79-AD10-B9EE22B593A0}"/>
              </a:ext>
            </a:extLst>
          </p:cNvPr>
          <p:cNvSpPr>
            <a:spLocks noChangeArrowheads="1"/>
          </p:cNvSpPr>
          <p:nvPr/>
        </p:nvSpPr>
        <p:spPr bwMode="auto">
          <a:xfrm>
            <a:off x="2339975" y="536164"/>
            <a:ext cx="1371600" cy="762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DBFFFF"/>
          </a:solidFill>
          <a:ln w="12700" cap="sq">
            <a:solidFill>
              <a:srgbClr val="000066"/>
            </a:solidFill>
            <a:miter lim="800000"/>
            <a:headEnd type="none" w="sm" len="sm"/>
            <a:tailEnd type="none" w="sm" len="sm"/>
          </a:ln>
        </p:spPr>
        <p:txBody>
          <a:bodyPr wrap="none" anchor="ctr"/>
          <a:lstStyle/>
          <a:p>
            <a:pPr>
              <a:defRPr/>
            </a:pPr>
            <a:endParaRPr lang="tr-TR" sz="2000" b="1">
              <a:solidFill>
                <a:srgbClr val="002060"/>
              </a:solidFill>
              <a:latin typeface="Calibri" panose="020F0502020204030204" pitchFamily="34" charset="0"/>
              <a:cs typeface="Calibri" panose="020F0502020204030204" pitchFamily="34" charset="0"/>
            </a:endParaRPr>
          </a:p>
        </p:txBody>
      </p:sp>
      <p:sp>
        <p:nvSpPr>
          <p:cNvPr id="108549" name="AutoShape 5">
            <a:extLst>
              <a:ext uri="{FF2B5EF4-FFF2-40B4-BE49-F238E27FC236}">
                <a16:creationId xmlns:a16="http://schemas.microsoft.com/office/drawing/2014/main" id="{322EDB5D-1AE4-4F5C-BADD-42090420EDCA}"/>
              </a:ext>
            </a:extLst>
          </p:cNvPr>
          <p:cNvSpPr>
            <a:spLocks noChangeArrowheads="1"/>
          </p:cNvSpPr>
          <p:nvPr/>
        </p:nvSpPr>
        <p:spPr bwMode="auto">
          <a:xfrm>
            <a:off x="2339975" y="1472789"/>
            <a:ext cx="1371600" cy="762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DBFFFF"/>
          </a:solidFill>
          <a:ln w="12700" cap="sq">
            <a:solidFill>
              <a:srgbClr val="000066"/>
            </a:solidFill>
            <a:miter lim="800000"/>
            <a:headEnd type="none" w="sm" len="sm"/>
            <a:tailEnd type="none" w="sm" len="sm"/>
          </a:ln>
        </p:spPr>
        <p:txBody>
          <a:bodyPr wrap="none" anchor="ctr"/>
          <a:lstStyle/>
          <a:p>
            <a:pPr>
              <a:defRPr/>
            </a:pPr>
            <a:endParaRPr lang="tr-TR" sz="2000" b="1">
              <a:solidFill>
                <a:srgbClr val="002060"/>
              </a:solidFill>
              <a:latin typeface="Calibri" panose="020F0502020204030204" pitchFamily="34" charset="0"/>
              <a:cs typeface="Calibri" panose="020F0502020204030204" pitchFamily="34" charset="0"/>
            </a:endParaRPr>
          </a:p>
        </p:txBody>
      </p:sp>
      <p:sp>
        <p:nvSpPr>
          <p:cNvPr id="108550" name="AutoShape 6">
            <a:extLst>
              <a:ext uri="{FF2B5EF4-FFF2-40B4-BE49-F238E27FC236}">
                <a16:creationId xmlns:a16="http://schemas.microsoft.com/office/drawing/2014/main" id="{286A5613-86CF-48B8-BAF1-47229331724C}"/>
              </a:ext>
            </a:extLst>
          </p:cNvPr>
          <p:cNvSpPr>
            <a:spLocks noChangeArrowheads="1"/>
          </p:cNvSpPr>
          <p:nvPr/>
        </p:nvSpPr>
        <p:spPr bwMode="auto">
          <a:xfrm>
            <a:off x="2339975" y="2480851"/>
            <a:ext cx="1371600" cy="762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DBFFFF"/>
          </a:solidFill>
          <a:ln w="12700" cap="sq">
            <a:solidFill>
              <a:srgbClr val="000066"/>
            </a:solidFill>
            <a:miter lim="800000"/>
            <a:headEnd type="none" w="sm" len="sm"/>
            <a:tailEnd type="none" w="sm" len="sm"/>
          </a:ln>
        </p:spPr>
        <p:txBody>
          <a:bodyPr wrap="none" anchor="ctr"/>
          <a:lstStyle/>
          <a:p>
            <a:pPr>
              <a:defRPr/>
            </a:pPr>
            <a:endParaRPr lang="tr-TR" sz="2000" b="1">
              <a:solidFill>
                <a:srgbClr val="002060"/>
              </a:solidFill>
              <a:latin typeface="Calibri" panose="020F0502020204030204" pitchFamily="34" charset="0"/>
              <a:cs typeface="Calibri" panose="020F0502020204030204" pitchFamily="34" charset="0"/>
            </a:endParaRPr>
          </a:p>
        </p:txBody>
      </p:sp>
      <p:sp>
        <p:nvSpPr>
          <p:cNvPr id="108551" name="AutoShape 7">
            <a:extLst>
              <a:ext uri="{FF2B5EF4-FFF2-40B4-BE49-F238E27FC236}">
                <a16:creationId xmlns:a16="http://schemas.microsoft.com/office/drawing/2014/main" id="{1D7D80FC-12F6-4F33-AE06-AF9530DCF98A}"/>
              </a:ext>
            </a:extLst>
          </p:cNvPr>
          <p:cNvSpPr>
            <a:spLocks noChangeArrowheads="1"/>
          </p:cNvSpPr>
          <p:nvPr/>
        </p:nvSpPr>
        <p:spPr bwMode="auto">
          <a:xfrm>
            <a:off x="2268538" y="3633376"/>
            <a:ext cx="1371600" cy="762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DBFFFF"/>
          </a:solidFill>
          <a:ln w="12700" cap="sq">
            <a:solidFill>
              <a:srgbClr val="000066"/>
            </a:solidFill>
            <a:miter lim="800000"/>
            <a:headEnd type="none" w="sm" len="sm"/>
            <a:tailEnd type="none" w="sm" len="sm"/>
          </a:ln>
        </p:spPr>
        <p:txBody>
          <a:bodyPr wrap="none" anchor="ctr"/>
          <a:lstStyle/>
          <a:p>
            <a:pPr>
              <a:defRPr/>
            </a:pPr>
            <a:endParaRPr lang="tr-TR" sz="2000" b="1">
              <a:solidFill>
                <a:srgbClr val="002060"/>
              </a:solidFill>
              <a:latin typeface="Calibri" panose="020F0502020204030204" pitchFamily="34" charset="0"/>
              <a:cs typeface="Calibri" panose="020F0502020204030204" pitchFamily="34" charset="0"/>
            </a:endParaRPr>
          </a:p>
        </p:txBody>
      </p:sp>
      <p:sp>
        <p:nvSpPr>
          <p:cNvPr id="108552" name="Rectangle 8">
            <a:extLst>
              <a:ext uri="{FF2B5EF4-FFF2-40B4-BE49-F238E27FC236}">
                <a16:creationId xmlns:a16="http://schemas.microsoft.com/office/drawing/2014/main" id="{B18315AA-71CD-49C9-A58F-A67F81E15588}"/>
              </a:ext>
            </a:extLst>
          </p:cNvPr>
          <p:cNvSpPr>
            <a:spLocks noChangeArrowheads="1"/>
          </p:cNvSpPr>
          <p:nvPr/>
        </p:nvSpPr>
        <p:spPr bwMode="auto">
          <a:xfrm>
            <a:off x="3924300" y="483142"/>
            <a:ext cx="5029200" cy="717550"/>
          </a:xfrm>
          <a:prstGeom prst="rect">
            <a:avLst/>
          </a:prstGeom>
          <a:solidFill>
            <a:srgbClr val="DBFFFF"/>
          </a:solidFill>
          <a:ln w="12700" cap="sq">
            <a:solidFill>
              <a:schemeClr val="tx1"/>
            </a:solidFill>
            <a:miter lim="800000"/>
            <a:headEnd type="none" w="sm" len="sm"/>
            <a:tailEnd type="none" w="sm" len="sm"/>
          </a:ln>
          <a:effectLst/>
        </p:spPr>
        <p:txBody>
          <a:bodyPr wrap="none" anchor="ctr"/>
          <a:lstStyle/>
          <a:p>
            <a:pPr>
              <a:defRPr/>
            </a:pPr>
            <a:r>
              <a:rPr lang="tr-TR" sz="2000" b="1" dirty="0">
                <a:solidFill>
                  <a:srgbClr val="002060"/>
                </a:solidFill>
                <a:latin typeface="Calibri" panose="020F0502020204030204" pitchFamily="34" charset="0"/>
                <a:cs typeface="Calibri" panose="020F0502020204030204" pitchFamily="34" charset="0"/>
              </a:rPr>
              <a:t>ISO 9001</a:t>
            </a:r>
          </a:p>
          <a:p>
            <a:pPr>
              <a:defRPr/>
            </a:pPr>
            <a:r>
              <a:rPr lang="tr-TR" sz="2000" b="1" dirty="0">
                <a:solidFill>
                  <a:srgbClr val="002060"/>
                </a:solidFill>
                <a:latin typeface="Calibri" panose="020F0502020204030204" pitchFamily="34" charset="0"/>
                <a:cs typeface="Calibri" panose="020F0502020204030204" pitchFamily="34" charset="0"/>
              </a:rPr>
              <a:t>KALİTE YÖNETİM SİSTEMİ</a:t>
            </a:r>
            <a:endParaRPr lang="en-US" sz="2000" b="1" dirty="0">
              <a:solidFill>
                <a:srgbClr val="002060"/>
              </a:solidFill>
              <a:latin typeface="Calibri" panose="020F0502020204030204" pitchFamily="34" charset="0"/>
              <a:cs typeface="Calibri" panose="020F0502020204030204" pitchFamily="34" charset="0"/>
            </a:endParaRPr>
          </a:p>
        </p:txBody>
      </p:sp>
      <p:sp>
        <p:nvSpPr>
          <p:cNvPr id="108553" name="Rectangle 9">
            <a:extLst>
              <a:ext uri="{FF2B5EF4-FFF2-40B4-BE49-F238E27FC236}">
                <a16:creationId xmlns:a16="http://schemas.microsoft.com/office/drawing/2014/main" id="{E6747AEC-31E6-4A12-9844-29D8BFCE4D44}"/>
              </a:ext>
            </a:extLst>
          </p:cNvPr>
          <p:cNvSpPr>
            <a:spLocks noChangeArrowheads="1"/>
          </p:cNvSpPr>
          <p:nvPr/>
        </p:nvSpPr>
        <p:spPr bwMode="auto">
          <a:xfrm>
            <a:off x="3995738" y="1386701"/>
            <a:ext cx="4957762" cy="717550"/>
          </a:xfrm>
          <a:prstGeom prst="rect">
            <a:avLst/>
          </a:prstGeom>
          <a:solidFill>
            <a:srgbClr val="DBFFFF"/>
          </a:solidFill>
          <a:ln w="12700" cap="sq">
            <a:solidFill>
              <a:schemeClr val="tx1"/>
            </a:solidFill>
            <a:miter lim="800000"/>
            <a:headEnd type="none" w="sm" len="sm"/>
            <a:tailEnd type="none" w="sm" len="sm"/>
          </a:ln>
          <a:effectLst/>
        </p:spPr>
        <p:txBody>
          <a:bodyPr wrap="none" anchor="ctr"/>
          <a:lstStyle/>
          <a:p>
            <a:pPr>
              <a:defRPr/>
            </a:pPr>
            <a:r>
              <a:rPr lang="tr-TR" sz="2000" b="1" dirty="0">
                <a:solidFill>
                  <a:srgbClr val="002060"/>
                </a:solidFill>
                <a:latin typeface="Calibri" panose="020F0502020204030204" pitchFamily="34" charset="0"/>
                <a:cs typeface="Calibri" panose="020F0502020204030204" pitchFamily="34" charset="0"/>
              </a:rPr>
              <a:t>ISO 14.000</a:t>
            </a:r>
          </a:p>
          <a:p>
            <a:pPr>
              <a:defRPr/>
            </a:pPr>
            <a:r>
              <a:rPr lang="tr-TR" sz="2000" b="1" dirty="0">
                <a:solidFill>
                  <a:srgbClr val="002060"/>
                </a:solidFill>
                <a:latin typeface="Calibri" panose="020F0502020204030204" pitchFamily="34" charset="0"/>
                <a:cs typeface="Calibri" panose="020F0502020204030204" pitchFamily="34" charset="0"/>
              </a:rPr>
              <a:t>ÇEVRE YÖNETİM SİSTEMİ</a:t>
            </a:r>
            <a:endParaRPr lang="en-US" sz="2000" b="1" dirty="0">
              <a:solidFill>
                <a:srgbClr val="002060"/>
              </a:solidFill>
              <a:latin typeface="Calibri" panose="020F0502020204030204" pitchFamily="34" charset="0"/>
              <a:cs typeface="Calibri" panose="020F0502020204030204" pitchFamily="34" charset="0"/>
            </a:endParaRPr>
          </a:p>
        </p:txBody>
      </p:sp>
      <p:sp>
        <p:nvSpPr>
          <p:cNvPr id="108554" name="Rectangle 10">
            <a:extLst>
              <a:ext uri="{FF2B5EF4-FFF2-40B4-BE49-F238E27FC236}">
                <a16:creationId xmlns:a16="http://schemas.microsoft.com/office/drawing/2014/main" id="{466715CB-B8AF-4FB5-B924-3F8868440404}"/>
              </a:ext>
            </a:extLst>
          </p:cNvPr>
          <p:cNvSpPr>
            <a:spLocks noChangeArrowheads="1"/>
          </p:cNvSpPr>
          <p:nvPr/>
        </p:nvSpPr>
        <p:spPr bwMode="auto">
          <a:xfrm>
            <a:off x="3924300" y="2297200"/>
            <a:ext cx="5029200" cy="1085850"/>
          </a:xfrm>
          <a:prstGeom prst="rect">
            <a:avLst/>
          </a:prstGeom>
          <a:solidFill>
            <a:srgbClr val="DBFFFF"/>
          </a:solidFill>
          <a:ln w="12700" cap="sq">
            <a:solidFill>
              <a:schemeClr val="tx1"/>
            </a:solidFill>
            <a:miter lim="800000"/>
            <a:headEnd type="none" w="sm" len="sm"/>
            <a:tailEnd type="none" w="sm" len="sm"/>
          </a:ln>
          <a:effectLst/>
        </p:spPr>
        <p:txBody>
          <a:bodyPr wrap="none" anchor="ctr"/>
          <a:lstStyle/>
          <a:p>
            <a:pPr>
              <a:defRPr/>
            </a:pPr>
            <a:r>
              <a:rPr lang="tr-TR" sz="2000" b="1" dirty="0">
                <a:solidFill>
                  <a:srgbClr val="002060"/>
                </a:solidFill>
                <a:latin typeface="Calibri" panose="020F0502020204030204" pitchFamily="34" charset="0"/>
                <a:cs typeface="Calibri" panose="020F0502020204030204" pitchFamily="34" charset="0"/>
              </a:rPr>
              <a:t>ISO 22000</a:t>
            </a:r>
          </a:p>
          <a:p>
            <a:pPr>
              <a:defRPr/>
            </a:pPr>
            <a:r>
              <a:rPr lang="tr-TR" sz="2000" b="1" dirty="0">
                <a:solidFill>
                  <a:srgbClr val="002060"/>
                </a:solidFill>
                <a:latin typeface="Calibri" panose="020F0502020204030204" pitchFamily="34" charset="0"/>
                <a:cs typeface="Calibri" panose="020F0502020204030204" pitchFamily="34" charset="0"/>
              </a:rPr>
              <a:t>GIDA GÜVENLİĞİ YÖNETİM </a:t>
            </a:r>
          </a:p>
          <a:p>
            <a:pPr>
              <a:defRPr/>
            </a:pPr>
            <a:r>
              <a:rPr lang="tr-TR" sz="2000" b="1" dirty="0">
                <a:solidFill>
                  <a:srgbClr val="002060"/>
                </a:solidFill>
                <a:latin typeface="Calibri" panose="020F0502020204030204" pitchFamily="34" charset="0"/>
                <a:cs typeface="Calibri" panose="020F0502020204030204" pitchFamily="34" charset="0"/>
              </a:rPr>
              <a:t>SİSTEMİ (HACCP)</a:t>
            </a:r>
            <a:endParaRPr lang="en-US" sz="2000" b="1" dirty="0">
              <a:solidFill>
                <a:srgbClr val="002060"/>
              </a:solidFill>
              <a:latin typeface="Calibri" panose="020F0502020204030204" pitchFamily="34" charset="0"/>
              <a:cs typeface="Calibri" panose="020F0502020204030204" pitchFamily="34" charset="0"/>
            </a:endParaRPr>
          </a:p>
        </p:txBody>
      </p:sp>
      <p:sp>
        <p:nvSpPr>
          <p:cNvPr id="108555" name="Rectangle 11">
            <a:extLst>
              <a:ext uri="{FF2B5EF4-FFF2-40B4-BE49-F238E27FC236}">
                <a16:creationId xmlns:a16="http://schemas.microsoft.com/office/drawing/2014/main" id="{EF6AF8DD-CFCE-471B-A8DC-0ECE5CEAF53A}"/>
              </a:ext>
            </a:extLst>
          </p:cNvPr>
          <p:cNvSpPr>
            <a:spLocks noChangeArrowheads="1"/>
          </p:cNvSpPr>
          <p:nvPr/>
        </p:nvSpPr>
        <p:spPr bwMode="auto">
          <a:xfrm>
            <a:off x="3924300" y="3515809"/>
            <a:ext cx="5029200" cy="1143000"/>
          </a:xfrm>
          <a:prstGeom prst="rect">
            <a:avLst/>
          </a:prstGeom>
          <a:solidFill>
            <a:srgbClr val="DBFFFF"/>
          </a:solidFill>
          <a:ln w="12700" cap="sq">
            <a:solidFill>
              <a:schemeClr val="tx1"/>
            </a:solidFill>
            <a:miter lim="800000"/>
            <a:headEnd type="none" w="sm" len="sm"/>
            <a:tailEnd type="none" w="sm" len="sm"/>
          </a:ln>
          <a:effectLst/>
        </p:spPr>
        <p:txBody>
          <a:bodyPr wrap="none" anchor="ctr"/>
          <a:lstStyle/>
          <a:p>
            <a:pPr algn="just"/>
            <a:r>
              <a:rPr lang="tr-TR" sz="2400" b="1" dirty="0">
                <a:solidFill>
                  <a:srgbClr val="002060"/>
                </a:solidFill>
                <a:latin typeface="Calibri" panose="020F0502020204030204" pitchFamily="34" charset="0"/>
                <a:cs typeface="Calibri" panose="020F0502020204030204" pitchFamily="34" charset="0"/>
              </a:rPr>
              <a:t>ISO 45001 	</a:t>
            </a:r>
            <a:endParaRPr lang="tr-TR" sz="2400" b="1" dirty="0" smtClean="0">
              <a:solidFill>
                <a:srgbClr val="002060"/>
              </a:solidFill>
              <a:latin typeface="Calibri" panose="020F0502020204030204" pitchFamily="34" charset="0"/>
              <a:cs typeface="Calibri" panose="020F0502020204030204" pitchFamily="34" charset="0"/>
            </a:endParaRPr>
          </a:p>
          <a:p>
            <a:pPr algn="just"/>
            <a:r>
              <a:rPr lang="tr-TR" sz="2400" b="1" dirty="0" smtClean="0">
                <a:solidFill>
                  <a:srgbClr val="002060"/>
                </a:solidFill>
                <a:latin typeface="Calibri" panose="020F0502020204030204" pitchFamily="34" charset="0"/>
                <a:cs typeface="Calibri" panose="020F0502020204030204" pitchFamily="34" charset="0"/>
              </a:rPr>
              <a:t>İSG </a:t>
            </a:r>
            <a:r>
              <a:rPr lang="tr-TR" sz="2400" b="1" dirty="0">
                <a:solidFill>
                  <a:srgbClr val="002060"/>
                </a:solidFill>
                <a:latin typeface="Calibri" panose="020F0502020204030204" pitchFamily="34" charset="0"/>
                <a:cs typeface="Calibri" panose="020F0502020204030204" pitchFamily="34" charset="0"/>
              </a:rPr>
              <a:t>YÖNETİM SİS.</a:t>
            </a:r>
          </a:p>
        </p:txBody>
      </p:sp>
      <p:sp>
        <p:nvSpPr>
          <p:cNvPr id="108556" name="Rectangle 12">
            <a:extLst>
              <a:ext uri="{FF2B5EF4-FFF2-40B4-BE49-F238E27FC236}">
                <a16:creationId xmlns:a16="http://schemas.microsoft.com/office/drawing/2014/main" id="{3172B38C-8B2D-425A-8D32-0072EA53E865}"/>
              </a:ext>
            </a:extLst>
          </p:cNvPr>
          <p:cNvSpPr>
            <a:spLocks noChangeArrowheads="1"/>
          </p:cNvSpPr>
          <p:nvPr/>
        </p:nvSpPr>
        <p:spPr bwMode="auto">
          <a:xfrm>
            <a:off x="3924300" y="5471597"/>
            <a:ext cx="5029200" cy="685972"/>
          </a:xfrm>
          <a:prstGeom prst="rect">
            <a:avLst/>
          </a:prstGeom>
          <a:solidFill>
            <a:schemeClr val="accent1">
              <a:lumMod val="60000"/>
              <a:lumOff val="40000"/>
            </a:schemeClr>
          </a:solidFill>
          <a:ln w="12700" cap="sq">
            <a:solidFill>
              <a:schemeClr val="tx1"/>
            </a:solidFill>
            <a:miter lim="800000"/>
            <a:headEnd type="none" w="sm" len="sm"/>
            <a:tailEnd type="none" w="sm" len="sm"/>
          </a:ln>
          <a:effectLst/>
        </p:spPr>
        <p:txBody>
          <a:bodyPr wrap="none" anchor="ctr"/>
          <a:lstStyle/>
          <a:p>
            <a:pPr>
              <a:defRPr/>
            </a:pPr>
            <a:r>
              <a:rPr lang="tr-TR" sz="2000" b="1" dirty="0">
                <a:solidFill>
                  <a:srgbClr val="002060"/>
                </a:solidFill>
                <a:latin typeface="Calibri" panose="020F0502020204030204" pitchFamily="34" charset="0"/>
                <a:cs typeface="Calibri" panose="020F0502020204030204" pitchFamily="34" charset="0"/>
              </a:rPr>
              <a:t>... DİĞER YÖNETİM SİSTEMLERİ</a:t>
            </a:r>
            <a:endParaRPr lang="en-US" sz="2000" b="1" dirty="0">
              <a:solidFill>
                <a:srgbClr val="002060"/>
              </a:solidFill>
              <a:latin typeface="Calibri" panose="020F0502020204030204" pitchFamily="34" charset="0"/>
              <a:cs typeface="Calibri" panose="020F0502020204030204" pitchFamily="34" charset="0"/>
            </a:endParaRPr>
          </a:p>
        </p:txBody>
      </p:sp>
      <p:sp>
        <p:nvSpPr>
          <p:cNvPr id="2" name="Dikdörtgen 1">
            <a:extLst>
              <a:ext uri="{FF2B5EF4-FFF2-40B4-BE49-F238E27FC236}">
                <a16:creationId xmlns:a16="http://schemas.microsoft.com/office/drawing/2014/main" id="{B88B310E-B5BA-425E-8CBD-FE3E7B074A45}"/>
              </a:ext>
            </a:extLst>
          </p:cNvPr>
          <p:cNvSpPr/>
          <p:nvPr/>
        </p:nvSpPr>
        <p:spPr>
          <a:xfrm>
            <a:off x="3924300" y="4802513"/>
            <a:ext cx="50292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tr-TR" sz="3200" b="1" dirty="0">
                <a:solidFill>
                  <a:srgbClr val="002060"/>
                </a:solidFill>
                <a:latin typeface="Calibri" panose="020F0502020204030204" pitchFamily="34" charset="0"/>
                <a:cs typeface="Calibri" panose="020F0502020204030204" pitchFamily="34" charset="0"/>
              </a:rPr>
              <a:t>ISO 31000 RİSK YÖNETİMİ </a:t>
            </a:r>
          </a:p>
        </p:txBody>
      </p:sp>
      <p:sp>
        <p:nvSpPr>
          <p:cNvPr id="14" name="AutoShape 7">
            <a:extLst>
              <a:ext uri="{FF2B5EF4-FFF2-40B4-BE49-F238E27FC236}">
                <a16:creationId xmlns:a16="http://schemas.microsoft.com/office/drawing/2014/main" id="{1D7D80FC-12F6-4F33-AE06-AF9530DCF98A}"/>
              </a:ext>
            </a:extLst>
          </p:cNvPr>
          <p:cNvSpPr>
            <a:spLocks noChangeArrowheads="1"/>
          </p:cNvSpPr>
          <p:nvPr/>
        </p:nvSpPr>
        <p:spPr bwMode="auto">
          <a:xfrm>
            <a:off x="2268538" y="4539235"/>
            <a:ext cx="1371600" cy="762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DBFFFF"/>
          </a:solidFill>
          <a:ln w="12700" cap="sq">
            <a:solidFill>
              <a:srgbClr val="000066"/>
            </a:solidFill>
            <a:miter lim="800000"/>
            <a:headEnd type="none" w="sm" len="sm"/>
            <a:tailEnd type="none" w="sm" len="sm"/>
          </a:ln>
        </p:spPr>
        <p:txBody>
          <a:bodyPr wrap="none" anchor="ctr"/>
          <a:lstStyle/>
          <a:p>
            <a:pPr>
              <a:defRPr/>
            </a:pPr>
            <a:endParaRPr lang="tr-TR" sz="2000" b="1">
              <a:solidFill>
                <a:srgbClr val="002060"/>
              </a:solidFill>
              <a:latin typeface="Calibri" panose="020F0502020204030204" pitchFamily="34" charset="0"/>
              <a:cs typeface="Calibri" panose="020F0502020204030204" pitchFamily="34" charset="0"/>
            </a:endParaRPr>
          </a:p>
        </p:txBody>
      </p:sp>
      <p:sp>
        <p:nvSpPr>
          <p:cNvPr id="15" name="AutoShape 7">
            <a:extLst>
              <a:ext uri="{FF2B5EF4-FFF2-40B4-BE49-F238E27FC236}">
                <a16:creationId xmlns:a16="http://schemas.microsoft.com/office/drawing/2014/main" id="{1D7D80FC-12F6-4F33-AE06-AF9530DCF98A}"/>
              </a:ext>
            </a:extLst>
          </p:cNvPr>
          <p:cNvSpPr>
            <a:spLocks noChangeArrowheads="1"/>
          </p:cNvSpPr>
          <p:nvPr/>
        </p:nvSpPr>
        <p:spPr bwMode="auto">
          <a:xfrm>
            <a:off x="2268538" y="5445094"/>
            <a:ext cx="1371600" cy="762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DBFFFF"/>
          </a:solidFill>
          <a:ln w="12700" cap="sq">
            <a:solidFill>
              <a:srgbClr val="000066"/>
            </a:solidFill>
            <a:miter lim="800000"/>
            <a:headEnd type="none" w="sm" len="sm"/>
            <a:tailEnd type="none" w="sm" len="sm"/>
          </a:ln>
        </p:spPr>
        <p:txBody>
          <a:bodyPr wrap="none" anchor="ctr"/>
          <a:lstStyle/>
          <a:p>
            <a:pPr>
              <a:defRPr/>
            </a:pPr>
            <a:endParaRPr lang="tr-TR" sz="2000" b="1">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973114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box(in)">
                                      <p:cBhvr>
                                        <p:cTn id="7" dur="500"/>
                                        <p:tgtEl>
                                          <p:spTgt spid="1085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08548"/>
                                        </p:tgtEl>
                                        <p:attrNameLst>
                                          <p:attrName>style.visibility</p:attrName>
                                        </p:attrNameLst>
                                      </p:cBhvr>
                                      <p:to>
                                        <p:strVal val="visible"/>
                                      </p:to>
                                    </p:set>
                                    <p:anim calcmode="lin" valueType="num">
                                      <p:cBhvr additive="base">
                                        <p:cTn id="12" dur="500" fill="hold"/>
                                        <p:tgtEl>
                                          <p:spTgt spid="108548"/>
                                        </p:tgtEl>
                                        <p:attrNameLst>
                                          <p:attrName>ppt_x</p:attrName>
                                        </p:attrNameLst>
                                      </p:cBhvr>
                                      <p:tavLst>
                                        <p:tav tm="0">
                                          <p:val>
                                            <p:strVal val="#ppt_x"/>
                                          </p:val>
                                        </p:tav>
                                        <p:tav tm="100000">
                                          <p:val>
                                            <p:strVal val="#ppt_x"/>
                                          </p:val>
                                        </p:tav>
                                      </p:tavLst>
                                    </p:anim>
                                    <p:anim calcmode="lin" valueType="num">
                                      <p:cBhvr additive="base">
                                        <p:cTn id="13" dur="500" fill="hold"/>
                                        <p:tgtEl>
                                          <p:spTgt spid="10854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08552"/>
                                        </p:tgtEl>
                                        <p:attrNameLst>
                                          <p:attrName>style.visibility</p:attrName>
                                        </p:attrNameLst>
                                      </p:cBhvr>
                                      <p:to>
                                        <p:strVal val="visible"/>
                                      </p:to>
                                    </p:set>
                                    <p:animEffect transition="in" filter="box(in)">
                                      <p:cBhvr>
                                        <p:cTn id="18" dur="500"/>
                                        <p:tgtEl>
                                          <p:spTgt spid="10855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08549"/>
                                        </p:tgtEl>
                                        <p:attrNameLst>
                                          <p:attrName>style.visibility</p:attrName>
                                        </p:attrNameLst>
                                      </p:cBhvr>
                                      <p:to>
                                        <p:strVal val="visible"/>
                                      </p:to>
                                    </p:set>
                                    <p:anim calcmode="lin" valueType="num">
                                      <p:cBhvr additive="base">
                                        <p:cTn id="23" dur="500" fill="hold"/>
                                        <p:tgtEl>
                                          <p:spTgt spid="108549"/>
                                        </p:tgtEl>
                                        <p:attrNameLst>
                                          <p:attrName>ppt_x</p:attrName>
                                        </p:attrNameLst>
                                      </p:cBhvr>
                                      <p:tavLst>
                                        <p:tav tm="0">
                                          <p:val>
                                            <p:strVal val="#ppt_x"/>
                                          </p:val>
                                        </p:tav>
                                        <p:tav tm="100000">
                                          <p:val>
                                            <p:strVal val="#ppt_x"/>
                                          </p:val>
                                        </p:tav>
                                      </p:tavLst>
                                    </p:anim>
                                    <p:anim calcmode="lin" valueType="num">
                                      <p:cBhvr additive="base">
                                        <p:cTn id="24" dur="500" fill="hold"/>
                                        <p:tgtEl>
                                          <p:spTgt spid="108549"/>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08553"/>
                                        </p:tgtEl>
                                        <p:attrNameLst>
                                          <p:attrName>style.visibility</p:attrName>
                                        </p:attrNameLst>
                                      </p:cBhvr>
                                      <p:to>
                                        <p:strVal val="visible"/>
                                      </p:to>
                                    </p:set>
                                    <p:animEffect transition="in" filter="box(in)">
                                      <p:cBhvr>
                                        <p:cTn id="29" dur="500"/>
                                        <p:tgtEl>
                                          <p:spTgt spid="10855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08550"/>
                                        </p:tgtEl>
                                        <p:attrNameLst>
                                          <p:attrName>style.visibility</p:attrName>
                                        </p:attrNameLst>
                                      </p:cBhvr>
                                      <p:to>
                                        <p:strVal val="visible"/>
                                      </p:to>
                                    </p:set>
                                    <p:anim calcmode="lin" valueType="num">
                                      <p:cBhvr additive="base">
                                        <p:cTn id="34" dur="500" fill="hold"/>
                                        <p:tgtEl>
                                          <p:spTgt spid="108550"/>
                                        </p:tgtEl>
                                        <p:attrNameLst>
                                          <p:attrName>ppt_x</p:attrName>
                                        </p:attrNameLst>
                                      </p:cBhvr>
                                      <p:tavLst>
                                        <p:tav tm="0">
                                          <p:val>
                                            <p:strVal val="#ppt_x"/>
                                          </p:val>
                                        </p:tav>
                                        <p:tav tm="100000">
                                          <p:val>
                                            <p:strVal val="#ppt_x"/>
                                          </p:val>
                                        </p:tav>
                                      </p:tavLst>
                                    </p:anim>
                                    <p:anim calcmode="lin" valueType="num">
                                      <p:cBhvr additive="base">
                                        <p:cTn id="35" dur="500" fill="hold"/>
                                        <p:tgtEl>
                                          <p:spTgt spid="108550"/>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08554"/>
                                        </p:tgtEl>
                                        <p:attrNameLst>
                                          <p:attrName>style.visibility</p:attrName>
                                        </p:attrNameLst>
                                      </p:cBhvr>
                                      <p:to>
                                        <p:strVal val="visible"/>
                                      </p:to>
                                    </p:set>
                                    <p:animEffect transition="in" filter="box(in)">
                                      <p:cBhvr>
                                        <p:cTn id="40" dur="500"/>
                                        <p:tgtEl>
                                          <p:spTgt spid="10855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08551"/>
                                        </p:tgtEl>
                                        <p:attrNameLst>
                                          <p:attrName>style.visibility</p:attrName>
                                        </p:attrNameLst>
                                      </p:cBhvr>
                                      <p:to>
                                        <p:strVal val="visible"/>
                                      </p:to>
                                    </p:set>
                                    <p:anim calcmode="lin" valueType="num">
                                      <p:cBhvr additive="base">
                                        <p:cTn id="45" dur="500" fill="hold"/>
                                        <p:tgtEl>
                                          <p:spTgt spid="108551"/>
                                        </p:tgtEl>
                                        <p:attrNameLst>
                                          <p:attrName>ppt_x</p:attrName>
                                        </p:attrNameLst>
                                      </p:cBhvr>
                                      <p:tavLst>
                                        <p:tav tm="0">
                                          <p:val>
                                            <p:strVal val="#ppt_x"/>
                                          </p:val>
                                        </p:tav>
                                        <p:tav tm="100000">
                                          <p:val>
                                            <p:strVal val="#ppt_x"/>
                                          </p:val>
                                        </p:tav>
                                      </p:tavLst>
                                    </p:anim>
                                    <p:anim calcmode="lin" valueType="num">
                                      <p:cBhvr additive="base">
                                        <p:cTn id="46" dur="500" fill="hold"/>
                                        <p:tgtEl>
                                          <p:spTgt spid="108551"/>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08555"/>
                                        </p:tgtEl>
                                        <p:attrNameLst>
                                          <p:attrName>style.visibility</p:attrName>
                                        </p:attrNameLst>
                                      </p:cBhvr>
                                      <p:to>
                                        <p:strVal val="visible"/>
                                      </p:to>
                                    </p:set>
                                    <p:animEffect transition="in" filter="box(in)">
                                      <p:cBhvr>
                                        <p:cTn id="51" dur="500"/>
                                        <p:tgtEl>
                                          <p:spTgt spid="10855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08556"/>
                                        </p:tgtEl>
                                        <p:attrNameLst>
                                          <p:attrName>style.visibility</p:attrName>
                                        </p:attrNameLst>
                                      </p:cBhvr>
                                      <p:to>
                                        <p:strVal val="visible"/>
                                      </p:to>
                                    </p:set>
                                    <p:animEffect transition="in" filter="box(in)">
                                      <p:cBhvr>
                                        <p:cTn id="56" dur="500"/>
                                        <p:tgtEl>
                                          <p:spTgt spid="108556"/>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animBg="1" autoUpdateAnimBg="0"/>
      <p:bldP spid="108552" grpId="0" animBg="1" autoUpdateAnimBg="0"/>
      <p:bldP spid="108553" grpId="0" animBg="1" autoUpdateAnimBg="0"/>
      <p:bldP spid="108554" grpId="0" animBg="1" autoUpdateAnimBg="0"/>
      <p:bldP spid="108555" grpId="0" animBg="1" autoUpdateAnimBg="0"/>
      <p:bldP spid="108556"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2298974669"/>
              </p:ext>
            </p:extLst>
          </p:nvPr>
        </p:nvGraphicFramePr>
        <p:xfrm>
          <a:off x="-1199047" y="1106199"/>
          <a:ext cx="8527310" cy="4514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etin kutusu 3"/>
          <p:cNvSpPr txBox="1"/>
          <p:nvPr/>
        </p:nvSpPr>
        <p:spPr>
          <a:xfrm>
            <a:off x="3776989" y="1102060"/>
            <a:ext cx="2211573" cy="461665"/>
          </a:xfrm>
          <a:prstGeom prst="rect">
            <a:avLst/>
          </a:prstGeom>
          <a:noFill/>
        </p:spPr>
        <p:txBody>
          <a:bodyPr wrap="square" rtlCol="0">
            <a:spAutoFit/>
          </a:bodyPr>
          <a:lstStyle/>
          <a:p>
            <a:pPr algn="ctr"/>
            <a:r>
              <a:rPr lang="tr-TR" sz="2400" b="1" i="1" dirty="0">
                <a:solidFill>
                  <a:srgbClr val="000000"/>
                </a:solidFill>
                <a:latin typeface="Calibri" pitchFamily="34" charset="0"/>
                <a:cs typeface="Calibri" pitchFamily="34" charset="0"/>
              </a:rPr>
              <a:t>Uygula</a:t>
            </a:r>
          </a:p>
        </p:txBody>
      </p:sp>
      <p:sp>
        <p:nvSpPr>
          <p:cNvPr id="24" name="Metin kutusu 23"/>
          <p:cNvSpPr txBox="1"/>
          <p:nvPr/>
        </p:nvSpPr>
        <p:spPr>
          <a:xfrm>
            <a:off x="3776988" y="5110535"/>
            <a:ext cx="2211573" cy="461665"/>
          </a:xfrm>
          <a:prstGeom prst="rect">
            <a:avLst/>
          </a:prstGeom>
          <a:noFill/>
        </p:spPr>
        <p:txBody>
          <a:bodyPr wrap="square" rtlCol="0">
            <a:spAutoFit/>
          </a:bodyPr>
          <a:lstStyle/>
          <a:p>
            <a:pPr algn="ctr"/>
            <a:r>
              <a:rPr lang="tr-TR" sz="2400" b="1" i="1" dirty="0">
                <a:solidFill>
                  <a:srgbClr val="000000"/>
                </a:solidFill>
                <a:latin typeface="Calibri" pitchFamily="34" charset="0"/>
                <a:cs typeface="Calibri" pitchFamily="34" charset="0"/>
              </a:rPr>
              <a:t>Kontrol Et</a:t>
            </a:r>
          </a:p>
        </p:txBody>
      </p:sp>
      <p:sp>
        <p:nvSpPr>
          <p:cNvPr id="25" name="Metin kutusu 24"/>
          <p:cNvSpPr txBox="1"/>
          <p:nvPr/>
        </p:nvSpPr>
        <p:spPr>
          <a:xfrm>
            <a:off x="140653" y="5114997"/>
            <a:ext cx="2211573" cy="461665"/>
          </a:xfrm>
          <a:prstGeom prst="rect">
            <a:avLst/>
          </a:prstGeom>
          <a:noFill/>
        </p:spPr>
        <p:txBody>
          <a:bodyPr wrap="square" rtlCol="0">
            <a:spAutoFit/>
          </a:bodyPr>
          <a:lstStyle/>
          <a:p>
            <a:pPr algn="ctr"/>
            <a:r>
              <a:rPr lang="tr-TR" sz="2400" b="1" i="1" dirty="0">
                <a:solidFill>
                  <a:srgbClr val="000000"/>
                </a:solidFill>
                <a:latin typeface="Calibri" pitchFamily="34" charset="0"/>
                <a:cs typeface="Calibri" pitchFamily="34" charset="0"/>
              </a:rPr>
              <a:t>Önlem Al</a:t>
            </a:r>
          </a:p>
        </p:txBody>
      </p:sp>
      <p:sp>
        <p:nvSpPr>
          <p:cNvPr id="26" name="Metin kutusu 25"/>
          <p:cNvSpPr txBox="1"/>
          <p:nvPr/>
        </p:nvSpPr>
        <p:spPr>
          <a:xfrm>
            <a:off x="140652" y="1102060"/>
            <a:ext cx="2211573" cy="461665"/>
          </a:xfrm>
          <a:prstGeom prst="rect">
            <a:avLst/>
          </a:prstGeom>
          <a:noFill/>
        </p:spPr>
        <p:txBody>
          <a:bodyPr wrap="square" rtlCol="0">
            <a:spAutoFit/>
          </a:bodyPr>
          <a:lstStyle/>
          <a:p>
            <a:pPr algn="ctr"/>
            <a:r>
              <a:rPr lang="tr-TR" sz="2400" b="1" i="1" dirty="0">
                <a:solidFill>
                  <a:srgbClr val="000000"/>
                </a:solidFill>
                <a:latin typeface="Calibri" pitchFamily="34" charset="0"/>
                <a:cs typeface="Calibri" pitchFamily="34" charset="0"/>
              </a:rPr>
              <a:t>Planla</a:t>
            </a:r>
          </a:p>
        </p:txBody>
      </p:sp>
      <p:sp>
        <p:nvSpPr>
          <p:cNvPr id="21" name="Dikdörtgen 20">
            <a:extLst>
              <a:ext uri="{FF2B5EF4-FFF2-40B4-BE49-F238E27FC236}">
                <a16:creationId xmlns:a16="http://schemas.microsoft.com/office/drawing/2014/main" id="{94B91D75-0E5D-43E3-94A5-7853F3102AF6}"/>
              </a:ext>
            </a:extLst>
          </p:cNvPr>
          <p:cNvSpPr/>
          <p:nvPr/>
        </p:nvSpPr>
        <p:spPr>
          <a:xfrm>
            <a:off x="0" y="5748206"/>
            <a:ext cx="6359433" cy="265261"/>
          </a:xfrm>
          <a:prstGeom prst="rect">
            <a:avLst/>
          </a:prstGeom>
        </p:spPr>
        <p:txBody>
          <a:bodyPr wrap="square">
            <a:spAutoFit/>
          </a:bodyPr>
          <a:lstStyle/>
          <a:p>
            <a:pPr algn="ctr" fontAlgn="ctr"/>
            <a:r>
              <a:rPr lang="tr-TR" sz="1100" b="1" i="1" dirty="0">
                <a:latin typeface="Calibri" panose="020F0502020204030204" pitchFamily="34" charset="0"/>
                <a:cs typeface="Calibri" panose="020F0502020204030204" pitchFamily="34" charset="0"/>
              </a:rPr>
              <a:t>"Risk Değerlendirmesi Sunumu", </a:t>
            </a:r>
            <a:r>
              <a:rPr lang="nn-NO" sz="1100" b="1" i="1" dirty="0">
                <a:latin typeface="Calibri" panose="020F0502020204030204" pitchFamily="34" charset="0"/>
                <a:cs typeface="Calibri" panose="020F0502020204030204" pitchFamily="34" charset="0"/>
              </a:rPr>
              <a:t>egitim.druz.com.tr/indir/risk-degerlendirmesi_ortak</a:t>
            </a:r>
            <a:endParaRPr lang="tr-TR" sz="1100" b="1" i="1" dirty="0">
              <a:latin typeface="Calibri" panose="020F0502020204030204" pitchFamily="34" charset="0"/>
              <a:cs typeface="Calibri" panose="020F0502020204030204" pitchFamily="34" charset="0"/>
            </a:endParaRPr>
          </a:p>
        </p:txBody>
      </p:sp>
      <p:sp>
        <p:nvSpPr>
          <p:cNvPr id="2" name="Dikdörtgen 1">
            <a:extLst>
              <a:ext uri="{FF2B5EF4-FFF2-40B4-BE49-F238E27FC236}">
                <a16:creationId xmlns:a16="http://schemas.microsoft.com/office/drawing/2014/main" id="{F89B0806-8479-47D3-9458-E18531F94E4D}"/>
              </a:ext>
            </a:extLst>
          </p:cNvPr>
          <p:cNvSpPr/>
          <p:nvPr/>
        </p:nvSpPr>
        <p:spPr>
          <a:xfrm>
            <a:off x="169261" y="394119"/>
            <a:ext cx="8730190" cy="584775"/>
          </a:xfrm>
          <a:prstGeom prst="rect">
            <a:avLst/>
          </a:prstGeom>
        </p:spPr>
        <p:txBody>
          <a:bodyPr wrap="square">
            <a:spAutoFit/>
          </a:bodyPr>
          <a:lstStyle/>
          <a:p>
            <a:pPr algn="ctr" defTabSz="801688" eaLnBrk="0" hangingPunct="0">
              <a:defRPr/>
            </a:pPr>
            <a:r>
              <a:rPr lang="tr-TR" sz="3200" b="1" noProof="1">
                <a:solidFill>
                  <a:srgbClr val="C00000"/>
                </a:solidFill>
                <a:effectLst>
                  <a:outerShdw blurRad="38100" dist="38100" dir="2700000" algn="tl">
                    <a:srgbClr val="000000">
                      <a:alpha val="43137"/>
                    </a:srgbClr>
                  </a:outerShdw>
                </a:effectLst>
                <a:latin typeface="Calibri" pitchFamily="34" charset="0"/>
                <a:cs typeface="Calibri" pitchFamily="34" charset="0"/>
              </a:rPr>
              <a:t>SÜREKLİ İYİLEŞTİRME</a:t>
            </a:r>
            <a:endParaRPr lang="de-DE" sz="3200" b="1" noProof="1">
              <a:solidFill>
                <a:srgbClr val="C0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Dikdörtgen 4"/>
          <p:cNvSpPr/>
          <p:nvPr/>
        </p:nvSpPr>
        <p:spPr>
          <a:xfrm>
            <a:off x="6163373" y="2274405"/>
            <a:ext cx="2863777" cy="217828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lnSpc>
                <a:spcPct val="107000"/>
              </a:lnSpc>
              <a:spcAft>
                <a:spcPts val="800"/>
              </a:spcAft>
              <a:buSzPts val="1000"/>
              <a:buFont typeface="Symbol" panose="05050102010706020507" pitchFamily="18" charset="2"/>
              <a:buChar char=""/>
              <a:tabLst>
                <a:tab pos="228600" algn="l"/>
              </a:tabLst>
            </a:pPr>
            <a:r>
              <a:rPr lang="tr-TR" b="1" i="1" dirty="0">
                <a:latin typeface="Calibri" panose="020F0502020204030204" pitchFamily="34" charset="0"/>
                <a:ea typeface="Times New Roman" panose="02020603050405020304" pitchFamily="18" charset="0"/>
                <a:cs typeface="Calibri" panose="020F0502020204030204" pitchFamily="34" charset="0"/>
              </a:rPr>
              <a:t>P</a:t>
            </a:r>
            <a:r>
              <a:rPr lang="tr-TR" i="1" dirty="0">
                <a:latin typeface="Calibri" panose="020F0502020204030204" pitchFamily="34" charset="0"/>
                <a:ea typeface="Times New Roman" panose="02020603050405020304" pitchFamily="18" charset="0"/>
                <a:cs typeface="Calibri" panose="020F0502020204030204" pitchFamily="34" charset="0"/>
              </a:rPr>
              <a:t>lanla (Risk analizi yap)</a:t>
            </a:r>
            <a:endParaRPr lang="tr-TR" sz="1600" i="1"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228600" algn="l"/>
              </a:tabLst>
            </a:pPr>
            <a:r>
              <a:rPr lang="tr-TR" b="1" i="1" dirty="0">
                <a:latin typeface="Calibri" panose="020F0502020204030204" pitchFamily="34" charset="0"/>
                <a:ea typeface="Times New Roman" panose="02020603050405020304" pitchFamily="18" charset="0"/>
                <a:cs typeface="Calibri" panose="020F0502020204030204" pitchFamily="34" charset="0"/>
              </a:rPr>
              <a:t>U</a:t>
            </a:r>
            <a:r>
              <a:rPr lang="tr-TR" i="1" dirty="0">
                <a:latin typeface="Calibri" panose="020F0502020204030204" pitchFamily="34" charset="0"/>
                <a:ea typeface="Times New Roman" panose="02020603050405020304" pitchFamily="18" charset="0"/>
                <a:cs typeface="Calibri" panose="020F0502020204030204" pitchFamily="34" charset="0"/>
              </a:rPr>
              <a:t>ygula (Önlemleri al)</a:t>
            </a:r>
            <a:endParaRPr lang="tr-TR" sz="1600" i="1"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228600" algn="l"/>
              </a:tabLst>
            </a:pPr>
            <a:r>
              <a:rPr lang="tr-TR" b="1" i="1" dirty="0">
                <a:latin typeface="Calibri" panose="020F0502020204030204" pitchFamily="34" charset="0"/>
                <a:ea typeface="Times New Roman" panose="02020603050405020304" pitchFamily="18" charset="0"/>
                <a:cs typeface="Calibri" panose="020F0502020204030204" pitchFamily="34" charset="0"/>
              </a:rPr>
              <a:t>K</a:t>
            </a:r>
            <a:r>
              <a:rPr lang="tr-TR" i="1" dirty="0">
                <a:latin typeface="Calibri" panose="020F0502020204030204" pitchFamily="34" charset="0"/>
                <a:ea typeface="Times New Roman" panose="02020603050405020304" pitchFamily="18" charset="0"/>
                <a:cs typeface="Calibri" panose="020F0502020204030204" pitchFamily="34" charset="0"/>
              </a:rPr>
              <a:t>ontrol Et (Denetle, işe yaradı mı?)</a:t>
            </a:r>
            <a:endParaRPr lang="tr-TR" sz="1600" i="1"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228600" algn="l"/>
              </a:tabLst>
            </a:pPr>
            <a:r>
              <a:rPr lang="tr-TR" b="1" i="1" dirty="0">
                <a:latin typeface="Calibri" panose="020F0502020204030204" pitchFamily="34" charset="0"/>
                <a:ea typeface="Times New Roman" panose="02020603050405020304" pitchFamily="18" charset="0"/>
                <a:cs typeface="Calibri" panose="020F0502020204030204" pitchFamily="34" charset="0"/>
              </a:rPr>
              <a:t>Ö</a:t>
            </a:r>
            <a:r>
              <a:rPr lang="tr-TR" i="1" dirty="0">
                <a:latin typeface="Calibri" panose="020F0502020204030204" pitchFamily="34" charset="0"/>
                <a:ea typeface="Times New Roman" panose="02020603050405020304" pitchFamily="18" charset="0"/>
                <a:cs typeface="Calibri" panose="020F0502020204030204" pitchFamily="34" charset="0"/>
              </a:rPr>
              <a:t>nlem Al (Sistemi güncelle</a:t>
            </a:r>
            <a:r>
              <a:rPr lang="tr-TR" i="1" dirty="0" smtClean="0">
                <a:latin typeface="Calibri" panose="020F0502020204030204" pitchFamily="34" charset="0"/>
                <a:ea typeface="Times New Roman" panose="02020603050405020304" pitchFamily="18" charset="0"/>
                <a:cs typeface="Calibri" panose="020F0502020204030204" pitchFamily="34" charset="0"/>
              </a:rPr>
              <a:t>)</a:t>
            </a:r>
            <a:endParaRPr lang="tr-TR" sz="1600" i="1" dirty="0">
              <a:latin typeface="Calibri" panose="020F0502020204030204" pitchFamily="34" charset="0"/>
              <a:ea typeface="Calibri" panose="020F0502020204030204" pitchFamily="34" charset="0"/>
              <a:cs typeface="Calibri" panose="020F0502020204030204" pitchFamily="34" charset="0"/>
            </a:endParaRPr>
          </a:p>
        </p:txBody>
      </p:sp>
      <p:sp>
        <p:nvSpPr>
          <p:cNvPr id="6" name="Dikdörtgen 5"/>
          <p:cNvSpPr/>
          <p:nvPr/>
        </p:nvSpPr>
        <p:spPr>
          <a:xfrm>
            <a:off x="-37644" y="6407723"/>
            <a:ext cx="9181644" cy="421654"/>
          </a:xfrm>
          <a:prstGeom prst="rect">
            <a:avLst/>
          </a:prstGeom>
        </p:spPr>
        <p:txBody>
          <a:bodyPr wrap="square">
            <a:spAutoFit/>
          </a:bodyPr>
          <a:lstStyle/>
          <a:p>
            <a:pPr lvl="0" algn="ctr">
              <a:lnSpc>
                <a:spcPct val="107000"/>
              </a:lnSpc>
              <a:spcAft>
                <a:spcPts val="800"/>
              </a:spcAft>
              <a:buSzPts val="1000"/>
              <a:tabLst>
                <a:tab pos="228600" algn="l"/>
              </a:tabLst>
            </a:pPr>
            <a:r>
              <a:rPr lang="tr-TR" sz="2000" b="1"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Bu bir çemberdir, asla bitmez. Sürekli iyileştirme (</a:t>
            </a:r>
            <a:r>
              <a:rPr lang="tr-TR" sz="2000" b="1" i="1"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Kaizen</a:t>
            </a:r>
            <a:r>
              <a:rPr lang="tr-TR" sz="2000" b="1"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 esastır.</a:t>
            </a:r>
            <a:endParaRPr lang="tr-TR" b="1" i="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72403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10.400+ Orkestra şefi Stok Fotoğrafları, Resimler ve Royalty-Free Görseller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1636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31"/>
          <p:cNvSpPr txBox="1">
            <a:spLocks noChangeArrowheads="1"/>
          </p:cNvSpPr>
          <p:nvPr/>
        </p:nvSpPr>
        <p:spPr bwMode="gray">
          <a:xfrm>
            <a:off x="109337" y="607099"/>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algn="ctr" eaLnBrk="0" hangingPunct="0">
              <a:lnSpc>
                <a:spcPct val="90000"/>
              </a:lnSpc>
              <a:defRPr/>
            </a:pPr>
            <a:r>
              <a:rPr lang="tr-TR" sz="3200" b="1" noProof="1">
                <a:solidFill>
                  <a:srgbClr val="C00000"/>
                </a:solidFill>
                <a:effectLst>
                  <a:innerShdw blurRad="63500" dist="50800" dir="8100000">
                    <a:prstClr val="black">
                      <a:alpha val="50000"/>
                    </a:prstClr>
                  </a:innerShdw>
                </a:effectLst>
                <a:latin typeface="Calibri" pitchFamily="34" charset="0"/>
                <a:cs typeface="Calibri" pitchFamily="34" charset="0"/>
              </a:rPr>
              <a:t>PUKÖ’NUN PERFORMANSA ETKİSİ</a:t>
            </a:r>
          </a:p>
        </p:txBody>
      </p:sp>
      <p:grpSp>
        <p:nvGrpSpPr>
          <p:cNvPr id="2" name="Grup 1"/>
          <p:cNvGrpSpPr/>
          <p:nvPr/>
        </p:nvGrpSpPr>
        <p:grpSpPr>
          <a:xfrm>
            <a:off x="96790" y="2634212"/>
            <a:ext cx="3500435" cy="3012041"/>
            <a:chOff x="287627" y="2700670"/>
            <a:chExt cx="4311557" cy="3211032"/>
          </a:xfrm>
        </p:grpSpPr>
        <p:graphicFrame>
          <p:nvGraphicFramePr>
            <p:cNvPr id="3" name="Diyagram 2"/>
            <p:cNvGraphicFramePr/>
            <p:nvPr/>
          </p:nvGraphicFramePr>
          <p:xfrm>
            <a:off x="372141" y="2700670"/>
            <a:ext cx="4199859" cy="3211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etin kutusu 3"/>
            <p:cNvSpPr txBox="1"/>
            <p:nvPr/>
          </p:nvSpPr>
          <p:spPr>
            <a:xfrm>
              <a:off x="2966485" y="2806347"/>
              <a:ext cx="1605516" cy="461665"/>
            </a:xfrm>
            <a:prstGeom prst="rect">
              <a:avLst/>
            </a:prstGeom>
            <a:noFill/>
          </p:spPr>
          <p:txBody>
            <a:bodyPr wrap="square" rtlCol="0">
              <a:spAutoFit/>
            </a:bodyPr>
            <a:lstStyle/>
            <a:p>
              <a:pPr algn="ctr"/>
              <a:r>
                <a:rPr lang="tr-TR" sz="2000" b="1" i="1" dirty="0">
                  <a:solidFill>
                    <a:srgbClr val="000000"/>
                  </a:solidFill>
                  <a:latin typeface="Calibri" pitchFamily="34" charset="0"/>
                  <a:cs typeface="Calibri" pitchFamily="34" charset="0"/>
                </a:rPr>
                <a:t>Uygula</a:t>
              </a:r>
            </a:p>
          </p:txBody>
        </p:sp>
        <p:sp>
          <p:nvSpPr>
            <p:cNvPr id="24" name="Metin kutusu 23"/>
            <p:cNvSpPr txBox="1"/>
            <p:nvPr/>
          </p:nvSpPr>
          <p:spPr>
            <a:xfrm>
              <a:off x="2993669" y="5355176"/>
              <a:ext cx="1605515" cy="461665"/>
            </a:xfrm>
            <a:prstGeom prst="rect">
              <a:avLst/>
            </a:prstGeom>
            <a:noFill/>
          </p:spPr>
          <p:txBody>
            <a:bodyPr wrap="square" rtlCol="0">
              <a:spAutoFit/>
            </a:bodyPr>
            <a:lstStyle/>
            <a:p>
              <a:pPr algn="ctr"/>
              <a:r>
                <a:rPr lang="tr-TR" sz="2000" b="1" i="1" dirty="0">
                  <a:solidFill>
                    <a:srgbClr val="000000"/>
                  </a:solidFill>
                  <a:latin typeface="Calibri" pitchFamily="34" charset="0"/>
                  <a:cs typeface="Calibri" pitchFamily="34" charset="0"/>
                </a:rPr>
                <a:t>Kontrol Et</a:t>
              </a:r>
            </a:p>
          </p:txBody>
        </p:sp>
        <p:sp>
          <p:nvSpPr>
            <p:cNvPr id="25" name="Metin kutusu 24"/>
            <p:cNvSpPr txBox="1"/>
            <p:nvPr/>
          </p:nvSpPr>
          <p:spPr>
            <a:xfrm>
              <a:off x="287627" y="5355178"/>
              <a:ext cx="1594885" cy="461665"/>
            </a:xfrm>
            <a:prstGeom prst="rect">
              <a:avLst/>
            </a:prstGeom>
            <a:noFill/>
          </p:spPr>
          <p:txBody>
            <a:bodyPr wrap="square" rtlCol="0">
              <a:spAutoFit/>
            </a:bodyPr>
            <a:lstStyle/>
            <a:p>
              <a:pPr algn="ctr"/>
              <a:r>
                <a:rPr lang="tr-TR" sz="2000" b="1" i="1" dirty="0">
                  <a:solidFill>
                    <a:srgbClr val="000000"/>
                  </a:solidFill>
                  <a:latin typeface="Calibri" pitchFamily="34" charset="0"/>
                  <a:cs typeface="Calibri" pitchFamily="34" charset="0"/>
                </a:rPr>
                <a:t>Önlem Al</a:t>
              </a:r>
            </a:p>
          </p:txBody>
        </p:sp>
        <p:sp>
          <p:nvSpPr>
            <p:cNvPr id="26" name="Metin kutusu 25"/>
            <p:cNvSpPr txBox="1"/>
            <p:nvPr/>
          </p:nvSpPr>
          <p:spPr>
            <a:xfrm>
              <a:off x="382771" y="2806348"/>
              <a:ext cx="1488560" cy="461665"/>
            </a:xfrm>
            <a:prstGeom prst="rect">
              <a:avLst/>
            </a:prstGeom>
            <a:noFill/>
          </p:spPr>
          <p:txBody>
            <a:bodyPr wrap="square" rtlCol="0">
              <a:spAutoFit/>
            </a:bodyPr>
            <a:lstStyle/>
            <a:p>
              <a:pPr algn="ctr"/>
              <a:r>
                <a:rPr lang="tr-TR" sz="2000" b="1" i="1" dirty="0">
                  <a:solidFill>
                    <a:srgbClr val="000000"/>
                  </a:solidFill>
                  <a:latin typeface="Calibri" pitchFamily="34" charset="0"/>
                  <a:cs typeface="Calibri" pitchFamily="34" charset="0"/>
                </a:rPr>
                <a:t>Planla</a:t>
              </a:r>
            </a:p>
          </p:txBody>
        </p:sp>
      </p:grpSp>
      <p:grpSp>
        <p:nvGrpSpPr>
          <p:cNvPr id="7" name="Grup 6"/>
          <p:cNvGrpSpPr/>
          <p:nvPr/>
        </p:nvGrpSpPr>
        <p:grpSpPr>
          <a:xfrm>
            <a:off x="4463674" y="3111666"/>
            <a:ext cx="4471309" cy="2540830"/>
            <a:chOff x="4088109" y="1972689"/>
            <a:chExt cx="5167850" cy="2959430"/>
          </a:xfrm>
          <a:solidFill>
            <a:schemeClr val="bg1">
              <a:lumMod val="50000"/>
            </a:schemeClr>
          </a:solidFill>
          <a:effectLst>
            <a:outerShdw blurRad="63500" sx="102000" sy="102000" algn="ctr" rotWithShape="0">
              <a:prstClr val="black">
                <a:alpha val="40000"/>
              </a:prstClr>
            </a:outerShdw>
          </a:effectLst>
        </p:grpSpPr>
        <p:sp>
          <p:nvSpPr>
            <p:cNvPr id="12" name="L-Şekli 11"/>
            <p:cNvSpPr/>
            <p:nvPr/>
          </p:nvSpPr>
          <p:spPr>
            <a:xfrm rot="5400000">
              <a:off x="5631325" y="3104598"/>
              <a:ext cx="837199" cy="1393081"/>
            </a:xfrm>
            <a:prstGeom prst="corner">
              <a:avLst>
                <a:gd name="adj1" fmla="val 16120"/>
                <a:gd name="adj2" fmla="val 16110"/>
              </a:avLst>
            </a:prstGeom>
            <a:grpFill/>
            <a:ln w="0">
              <a:solidFill>
                <a:schemeClr val="bg1">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L-Şekli 12"/>
            <p:cNvSpPr/>
            <p:nvPr/>
          </p:nvSpPr>
          <p:spPr>
            <a:xfrm rot="5400000">
              <a:off x="6886177" y="2402848"/>
              <a:ext cx="837199" cy="1393081"/>
            </a:xfrm>
            <a:prstGeom prst="corner">
              <a:avLst>
                <a:gd name="adj1" fmla="val 16120"/>
                <a:gd name="adj2" fmla="val 16110"/>
              </a:avLst>
            </a:prstGeom>
            <a:grpFill/>
            <a:ln w="0">
              <a:solidFill>
                <a:schemeClr val="bg1">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L-Şekli 13"/>
            <p:cNvSpPr/>
            <p:nvPr/>
          </p:nvSpPr>
          <p:spPr>
            <a:xfrm rot="5400000">
              <a:off x="8140819" y="1694748"/>
              <a:ext cx="837199" cy="1393081"/>
            </a:xfrm>
            <a:prstGeom prst="corner">
              <a:avLst>
                <a:gd name="adj1" fmla="val 16120"/>
                <a:gd name="adj2" fmla="val 16110"/>
              </a:avLst>
            </a:prstGeom>
            <a:grpFill/>
            <a:ln w="0">
              <a:solidFill>
                <a:schemeClr val="bg1">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L-Şekli 14"/>
            <p:cNvSpPr/>
            <p:nvPr/>
          </p:nvSpPr>
          <p:spPr>
            <a:xfrm rot="5400000">
              <a:off x="4366050" y="3816979"/>
              <a:ext cx="837199" cy="1393081"/>
            </a:xfrm>
            <a:prstGeom prst="corner">
              <a:avLst>
                <a:gd name="adj1" fmla="val 16120"/>
                <a:gd name="adj2" fmla="val 16110"/>
              </a:avLst>
            </a:prstGeom>
            <a:grpFill/>
            <a:ln w="0">
              <a:solidFill>
                <a:schemeClr val="bg1">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0" name="Şekil 19"/>
          <p:cNvSpPr/>
          <p:nvPr/>
        </p:nvSpPr>
        <p:spPr>
          <a:xfrm rot="13239109" flipH="1">
            <a:off x="4252828" y="3760306"/>
            <a:ext cx="1242130" cy="1220139"/>
          </a:xfrm>
          <a:prstGeom prst="leftCircularArrow">
            <a:avLst>
              <a:gd name="adj1" fmla="val 10980"/>
              <a:gd name="adj2" fmla="val 1142322"/>
              <a:gd name="adj3" fmla="val 6300000"/>
              <a:gd name="adj4" fmla="val 4772019"/>
              <a:gd name="adj5" fmla="val 12500"/>
            </a:avLst>
          </a:prstGeom>
          <a:solidFill>
            <a:schemeClr val="bg2">
              <a:lumMod val="75000"/>
            </a:schemeClr>
          </a:solidFill>
          <a:ln>
            <a:solidFill>
              <a:srgbClr val="6B9B1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Şekil 26"/>
          <p:cNvSpPr/>
          <p:nvPr/>
        </p:nvSpPr>
        <p:spPr>
          <a:xfrm rot="18108631" flipH="1">
            <a:off x="5442549" y="3146496"/>
            <a:ext cx="1242130" cy="1220139"/>
          </a:xfrm>
          <a:prstGeom prst="leftCircularArrow">
            <a:avLst>
              <a:gd name="adj1" fmla="val 10980"/>
              <a:gd name="adj2" fmla="val 1142322"/>
              <a:gd name="adj3" fmla="val 6300000"/>
              <a:gd name="adj4" fmla="val 4772019"/>
              <a:gd name="adj5" fmla="val 12500"/>
            </a:avLst>
          </a:prstGeom>
          <a:solidFill>
            <a:schemeClr val="bg2">
              <a:lumMod val="75000"/>
            </a:schemeClr>
          </a:solidFill>
          <a:ln>
            <a:solidFill>
              <a:srgbClr val="6B9B1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Şekil 27"/>
          <p:cNvSpPr/>
          <p:nvPr/>
        </p:nvSpPr>
        <p:spPr>
          <a:xfrm rot="4565330" flipH="1">
            <a:off x="6474029" y="2554761"/>
            <a:ext cx="1242130" cy="1220139"/>
          </a:xfrm>
          <a:prstGeom prst="leftCircularArrow">
            <a:avLst>
              <a:gd name="adj1" fmla="val 10980"/>
              <a:gd name="adj2" fmla="val 1142322"/>
              <a:gd name="adj3" fmla="val 6300000"/>
              <a:gd name="adj4" fmla="val 4772019"/>
              <a:gd name="adj5" fmla="val 12500"/>
            </a:avLst>
          </a:prstGeom>
          <a:solidFill>
            <a:schemeClr val="bg2">
              <a:lumMod val="75000"/>
            </a:schemeClr>
          </a:solidFill>
          <a:ln>
            <a:solidFill>
              <a:srgbClr val="6B9B1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Şekil 28"/>
          <p:cNvSpPr/>
          <p:nvPr/>
        </p:nvSpPr>
        <p:spPr>
          <a:xfrm rot="7999268" flipH="1">
            <a:off x="7649434" y="1929324"/>
            <a:ext cx="1242130" cy="1220139"/>
          </a:xfrm>
          <a:prstGeom prst="leftCircularArrow">
            <a:avLst>
              <a:gd name="adj1" fmla="val 10980"/>
              <a:gd name="adj2" fmla="val 1142322"/>
              <a:gd name="adj3" fmla="val 6300000"/>
              <a:gd name="adj4" fmla="val 4772019"/>
              <a:gd name="adj5" fmla="val 12500"/>
            </a:avLst>
          </a:prstGeom>
          <a:solidFill>
            <a:schemeClr val="bg2">
              <a:lumMod val="75000"/>
            </a:schemeClr>
          </a:solidFill>
          <a:ln>
            <a:solidFill>
              <a:srgbClr val="6B9B1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cxnSp>
        <p:nvCxnSpPr>
          <p:cNvPr id="16" name="Düz Ok Bağlayıcısı 15"/>
          <p:cNvCxnSpPr/>
          <p:nvPr/>
        </p:nvCxnSpPr>
        <p:spPr>
          <a:xfrm flipH="1" flipV="1">
            <a:off x="3905577" y="1794251"/>
            <a:ext cx="21264" cy="3955327"/>
          </a:xfrm>
          <a:prstGeom prst="straightConnector1">
            <a:avLst/>
          </a:prstGeom>
          <a:ln w="114300">
            <a:solidFill>
              <a:schemeClr val="bg1">
                <a:lumMod val="50000"/>
              </a:schemeClr>
            </a:solidFill>
            <a:tailEnd type="arrow"/>
          </a:ln>
        </p:spPr>
        <p:style>
          <a:lnRef idx="3">
            <a:schemeClr val="dk1"/>
          </a:lnRef>
          <a:fillRef idx="0">
            <a:schemeClr val="dk1"/>
          </a:fillRef>
          <a:effectRef idx="2">
            <a:schemeClr val="dk1"/>
          </a:effectRef>
          <a:fontRef idx="minor">
            <a:schemeClr val="tx1"/>
          </a:fontRef>
        </p:style>
      </p:cxnSp>
      <p:cxnSp>
        <p:nvCxnSpPr>
          <p:cNvPr id="31" name="Düz Ok Bağlayıcısı 30"/>
          <p:cNvCxnSpPr/>
          <p:nvPr/>
        </p:nvCxnSpPr>
        <p:spPr>
          <a:xfrm flipV="1">
            <a:off x="3871647" y="5716295"/>
            <a:ext cx="5201509" cy="1"/>
          </a:xfrm>
          <a:prstGeom prst="straightConnector1">
            <a:avLst/>
          </a:prstGeom>
          <a:ln w="114300">
            <a:solidFill>
              <a:schemeClr val="bg1">
                <a:lumMod val="50000"/>
              </a:schemeClr>
            </a:solidFill>
            <a:tailEnd type="arrow"/>
          </a:ln>
        </p:spPr>
        <p:style>
          <a:lnRef idx="3">
            <a:schemeClr val="dk1"/>
          </a:lnRef>
          <a:fillRef idx="0">
            <a:schemeClr val="dk1"/>
          </a:fillRef>
          <a:effectRef idx="2">
            <a:schemeClr val="dk1"/>
          </a:effectRef>
          <a:fontRef idx="minor">
            <a:schemeClr val="tx1"/>
          </a:fontRef>
        </p:style>
      </p:cxnSp>
      <p:sp>
        <p:nvSpPr>
          <p:cNvPr id="66" name="Metin kutusu 65"/>
          <p:cNvSpPr txBox="1"/>
          <p:nvPr/>
        </p:nvSpPr>
        <p:spPr>
          <a:xfrm>
            <a:off x="2876028" y="1545314"/>
            <a:ext cx="2061663" cy="338554"/>
          </a:xfrm>
          <a:prstGeom prst="rect">
            <a:avLst/>
          </a:prstGeom>
          <a:noFill/>
        </p:spPr>
        <p:txBody>
          <a:bodyPr wrap="square" rtlCol="0">
            <a:spAutoFit/>
          </a:bodyPr>
          <a:lstStyle/>
          <a:p>
            <a:pPr algn="ctr"/>
            <a:r>
              <a:rPr lang="tr-TR" sz="1600" b="1" dirty="0">
                <a:solidFill>
                  <a:srgbClr val="000000"/>
                </a:solidFill>
                <a:latin typeface="Calibri" pitchFamily="34" charset="0"/>
                <a:cs typeface="Calibri" pitchFamily="34" charset="0"/>
              </a:rPr>
              <a:t>PERFORMANS</a:t>
            </a:r>
          </a:p>
        </p:txBody>
      </p:sp>
      <p:sp>
        <p:nvSpPr>
          <p:cNvPr id="36" name="Metin kutusu 35"/>
          <p:cNvSpPr txBox="1"/>
          <p:nvPr/>
        </p:nvSpPr>
        <p:spPr>
          <a:xfrm>
            <a:off x="7047649" y="5904661"/>
            <a:ext cx="2061663" cy="338554"/>
          </a:xfrm>
          <a:prstGeom prst="rect">
            <a:avLst/>
          </a:prstGeom>
          <a:noFill/>
        </p:spPr>
        <p:txBody>
          <a:bodyPr wrap="square" rtlCol="0">
            <a:spAutoFit/>
          </a:bodyPr>
          <a:lstStyle/>
          <a:p>
            <a:pPr algn="r"/>
            <a:r>
              <a:rPr lang="tr-TR" sz="1600" b="1" dirty="0">
                <a:solidFill>
                  <a:srgbClr val="000000"/>
                </a:solidFill>
                <a:latin typeface="Calibri" pitchFamily="34" charset="0"/>
                <a:cs typeface="Calibri" pitchFamily="34" charset="0"/>
              </a:rPr>
              <a:t>ZAMAN</a:t>
            </a:r>
          </a:p>
        </p:txBody>
      </p:sp>
      <p:sp>
        <p:nvSpPr>
          <p:cNvPr id="22" name="Dikdörtgen 21">
            <a:extLst>
              <a:ext uri="{FF2B5EF4-FFF2-40B4-BE49-F238E27FC236}">
                <a16:creationId xmlns:a16="http://schemas.microsoft.com/office/drawing/2014/main" id="{A4B698DD-3DB6-4C98-B964-FEBA7A03D97B}"/>
              </a:ext>
            </a:extLst>
          </p:cNvPr>
          <p:cNvSpPr/>
          <p:nvPr/>
        </p:nvSpPr>
        <p:spPr>
          <a:xfrm>
            <a:off x="0" y="6583797"/>
            <a:ext cx="9144000" cy="261610"/>
          </a:xfrm>
          <a:prstGeom prst="rect">
            <a:avLst/>
          </a:prstGeom>
        </p:spPr>
        <p:txBody>
          <a:bodyPr wrap="square">
            <a:spAutoFit/>
          </a:bodyPr>
          <a:lstStyle/>
          <a:p>
            <a:pPr algn="ctr" fontAlgn="ctr"/>
            <a:r>
              <a:rPr lang="tr-TR" sz="1100" b="1" i="1" dirty="0">
                <a:latin typeface="Calibri" panose="020F0502020204030204" pitchFamily="34" charset="0"/>
                <a:cs typeface="Calibri" panose="020F0502020204030204" pitchFamily="34" charset="0"/>
              </a:rPr>
              <a:t>"Risk Değerlendirmesi Sunumu", </a:t>
            </a:r>
            <a:r>
              <a:rPr lang="nn-NO" sz="1100" b="1" i="1" dirty="0">
                <a:latin typeface="Calibri" panose="020F0502020204030204" pitchFamily="34" charset="0"/>
                <a:cs typeface="Calibri" panose="020F0502020204030204" pitchFamily="34" charset="0"/>
              </a:rPr>
              <a:t>egitim.druz.com.tr/indir/risk-degerlendirmesi_ortak</a:t>
            </a:r>
            <a:endParaRPr lang="tr-TR" sz="1100" b="1" i="1" dirty="0">
              <a:latin typeface="Calibri" panose="020F0502020204030204" pitchFamily="34" charset="0"/>
              <a:cs typeface="Calibri" panose="020F0502020204030204" pitchFamily="34" charset="0"/>
            </a:endParaRPr>
          </a:p>
        </p:txBody>
      </p:sp>
      <p:sp>
        <p:nvSpPr>
          <p:cNvPr id="23" name="Metin kutusu 22">
            <a:extLst>
              <a:ext uri="{FF2B5EF4-FFF2-40B4-BE49-F238E27FC236}">
                <a16:creationId xmlns:a16="http://schemas.microsoft.com/office/drawing/2014/main" id="{FBB73BAE-5A21-4B6D-81C8-BB288E3CA233}"/>
              </a:ext>
            </a:extLst>
          </p:cNvPr>
          <p:cNvSpPr txBox="1"/>
          <p:nvPr/>
        </p:nvSpPr>
        <p:spPr>
          <a:xfrm>
            <a:off x="1715952" y="6037410"/>
            <a:ext cx="4578626" cy="461665"/>
          </a:xfrm>
          <a:prstGeom prst="rect">
            <a:avLst/>
          </a:prstGeom>
          <a:noFill/>
        </p:spPr>
        <p:txBody>
          <a:bodyPr wrap="square">
            <a:spAutoFit/>
          </a:bodyPr>
          <a:lstStyle/>
          <a:p>
            <a:pPr algn="ctr"/>
            <a:r>
              <a:rPr lang="en-US" sz="2400" b="1" i="1">
                <a:solidFill>
                  <a:srgbClr val="C00000"/>
                </a:solidFill>
                <a:effectLst/>
                <a:latin typeface="arial" panose="020B0604020202020204" pitchFamily="34" charset="0"/>
              </a:rPr>
              <a:t>Plan Do Check Act (PDCA) </a:t>
            </a:r>
            <a:endParaRPr lang="tr-TR" sz="2400" b="1" i="1">
              <a:solidFill>
                <a:srgbClr val="C00000"/>
              </a:solidFill>
            </a:endParaRPr>
          </a:p>
        </p:txBody>
      </p:sp>
    </p:spTree>
    <p:extLst>
      <p:ext uri="{BB962C8B-B14F-4D97-AF65-F5344CB8AC3E}">
        <p14:creationId xmlns:p14="http://schemas.microsoft.com/office/powerpoint/2010/main" val="449406901"/>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0D7CE6DC-C97B-4021-8C48-4B983D699597}"/>
              </a:ext>
            </a:extLst>
          </p:cNvPr>
          <p:cNvSpPr/>
          <p:nvPr/>
        </p:nvSpPr>
        <p:spPr>
          <a:xfrm>
            <a:off x="0" y="6583797"/>
            <a:ext cx="9144000" cy="261610"/>
          </a:xfrm>
          <a:prstGeom prst="rect">
            <a:avLst/>
          </a:prstGeom>
        </p:spPr>
        <p:txBody>
          <a:bodyPr wrap="square">
            <a:spAutoFit/>
          </a:bodyPr>
          <a:lstStyle/>
          <a:p>
            <a:pPr algn="ctr" fontAlgn="ctr"/>
            <a:r>
              <a:rPr lang="tr-TR" sz="1100" b="1" i="1" dirty="0">
                <a:latin typeface="Calibri" panose="020F0502020204030204" pitchFamily="34" charset="0"/>
                <a:cs typeface="Calibri" panose="020F0502020204030204" pitchFamily="34" charset="0"/>
              </a:rPr>
              <a:t>"Risk Değerlendirmesi Sunumu", </a:t>
            </a:r>
            <a:r>
              <a:rPr lang="nn-NO" sz="1100" b="1" i="1" dirty="0">
                <a:latin typeface="Calibri" panose="020F0502020204030204" pitchFamily="34" charset="0"/>
                <a:cs typeface="Calibri" panose="020F0502020204030204" pitchFamily="34" charset="0"/>
              </a:rPr>
              <a:t>egitim.druz.com.tr/indir/risk-degerlendirmesi_ortak</a:t>
            </a:r>
            <a:endParaRPr lang="tr-TR" sz="1100" b="1" i="1" dirty="0">
              <a:latin typeface="Calibri" panose="020F0502020204030204" pitchFamily="34" charset="0"/>
              <a:cs typeface="Calibri" panose="020F0502020204030204" pitchFamily="34" charset="0"/>
            </a:endParaRPr>
          </a:p>
        </p:txBody>
      </p:sp>
      <p:sp>
        <p:nvSpPr>
          <p:cNvPr id="43" name="Dikdörtgen 42">
            <a:extLst>
              <a:ext uri="{FF2B5EF4-FFF2-40B4-BE49-F238E27FC236}">
                <a16:creationId xmlns:a16="http://schemas.microsoft.com/office/drawing/2014/main" id="{F89B0806-8479-47D3-9458-E18531F94E4D}"/>
              </a:ext>
            </a:extLst>
          </p:cNvPr>
          <p:cNvSpPr/>
          <p:nvPr/>
        </p:nvSpPr>
        <p:spPr>
          <a:xfrm>
            <a:off x="169261" y="492164"/>
            <a:ext cx="8730190" cy="584775"/>
          </a:xfrm>
          <a:prstGeom prst="rect">
            <a:avLst/>
          </a:prstGeom>
        </p:spPr>
        <p:txBody>
          <a:bodyPr wrap="square">
            <a:spAutoFit/>
          </a:bodyPr>
          <a:lstStyle/>
          <a:p>
            <a:pPr algn="ctr" defTabSz="801688" eaLnBrk="0" hangingPunct="0">
              <a:defRPr/>
            </a:pPr>
            <a:r>
              <a:rPr lang="tr-TR" sz="3200" b="1" noProof="1">
                <a:solidFill>
                  <a:srgbClr val="C00000"/>
                </a:solidFill>
                <a:effectLst>
                  <a:outerShdw blurRad="38100" dist="38100" dir="2700000" algn="tl">
                    <a:srgbClr val="000000">
                      <a:alpha val="43137"/>
                    </a:srgbClr>
                  </a:outerShdw>
                </a:effectLst>
                <a:latin typeface="Calibri" pitchFamily="34" charset="0"/>
                <a:cs typeface="Calibri" pitchFamily="34" charset="0"/>
              </a:rPr>
              <a:t>SÜREKLİ İYİLEŞTİRME</a:t>
            </a:r>
            <a:endParaRPr lang="de-DE" sz="3200" b="1" noProof="1">
              <a:solidFill>
                <a:srgbClr val="C0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32" name="Rectangle 3"/>
          <p:cNvSpPr>
            <a:spLocks noChangeArrowheads="1"/>
          </p:cNvSpPr>
          <p:nvPr/>
        </p:nvSpPr>
        <p:spPr bwMode="auto">
          <a:xfrm>
            <a:off x="490087" y="5698254"/>
            <a:ext cx="5416550" cy="610028"/>
          </a:xfrm>
          <a:prstGeom prst="rect">
            <a:avLst/>
          </a:prstGeom>
          <a:solidFill>
            <a:srgbClr val="E5FFBF"/>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r>
              <a:rPr lang="en-US" sz="1600" b="1" dirty="0">
                <a:solidFill>
                  <a:srgbClr val="000000"/>
                </a:solidFill>
                <a:latin typeface="Calibri" pitchFamily="34" charset="0"/>
                <a:cs typeface="Calibri" pitchFamily="34" charset="0"/>
              </a:rPr>
              <a:t>UYGULAMA – ÖLÇME</a:t>
            </a:r>
            <a:r>
              <a:rPr lang="tr-TR" sz="1600" b="1" dirty="0">
                <a:solidFill>
                  <a:srgbClr val="000000"/>
                </a:solidFill>
                <a:latin typeface="Calibri" pitchFamily="34" charset="0"/>
                <a:cs typeface="Calibri" pitchFamily="34" charset="0"/>
              </a:rPr>
              <a:t> (VE DEĞERLENDİRME)</a:t>
            </a:r>
            <a:r>
              <a:rPr lang="en-US" sz="1600" b="1" dirty="0">
                <a:solidFill>
                  <a:srgbClr val="000000"/>
                </a:solidFill>
                <a:latin typeface="Calibri" pitchFamily="34" charset="0"/>
                <a:cs typeface="Calibri" pitchFamily="34" charset="0"/>
              </a:rPr>
              <a:t> – İZLEME</a:t>
            </a:r>
          </a:p>
        </p:txBody>
      </p:sp>
      <p:sp>
        <p:nvSpPr>
          <p:cNvPr id="33" name="AutoShape 4"/>
          <p:cNvSpPr>
            <a:spLocks noChangeArrowheads="1"/>
          </p:cNvSpPr>
          <p:nvPr/>
        </p:nvSpPr>
        <p:spPr bwMode="auto">
          <a:xfrm>
            <a:off x="2378104" y="1207780"/>
            <a:ext cx="1830387" cy="1219200"/>
          </a:xfrm>
          <a:prstGeom prst="triangle">
            <a:avLst>
              <a:gd name="adj" fmla="val 50000"/>
            </a:avLst>
          </a:prstGeom>
          <a:solidFill>
            <a:schemeClr val="accent1">
              <a:lumMod val="75000"/>
            </a:schemeClr>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r>
              <a:rPr lang="en-US" sz="2000" b="1" dirty="0">
                <a:solidFill>
                  <a:srgbClr val="FFFFFF"/>
                </a:solidFill>
                <a:latin typeface="Calibri" pitchFamily="34" charset="0"/>
                <a:cs typeface="Calibri" pitchFamily="34" charset="0"/>
              </a:rPr>
              <a:t>İSG</a:t>
            </a:r>
          </a:p>
          <a:p>
            <a:pPr algn="ctr" eaLnBrk="0" hangingPunct="0"/>
            <a:r>
              <a:rPr lang="en-US" sz="2000" b="1" dirty="0">
                <a:solidFill>
                  <a:srgbClr val="FFFFFF"/>
                </a:solidFill>
                <a:latin typeface="Calibri" pitchFamily="34" charset="0"/>
                <a:cs typeface="Calibri" pitchFamily="34" charset="0"/>
              </a:rPr>
              <a:t>POLİTİKASI</a:t>
            </a:r>
          </a:p>
        </p:txBody>
      </p:sp>
      <p:sp>
        <p:nvSpPr>
          <p:cNvPr id="34" name="AutoShape 5"/>
          <p:cNvSpPr>
            <a:spLocks noChangeArrowheads="1"/>
          </p:cNvSpPr>
          <p:nvPr/>
        </p:nvSpPr>
        <p:spPr bwMode="auto">
          <a:xfrm flipV="1">
            <a:off x="1404487" y="2504926"/>
            <a:ext cx="3798887" cy="105972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5">
              <a:lumMod val="75000"/>
            </a:schemeClr>
          </a:solidFill>
          <a:ln w="9525">
            <a:solidFill>
              <a:schemeClr val="tx1"/>
            </a:solidFill>
            <a:miter lim="800000"/>
            <a:headEnd/>
            <a:tailEnd/>
          </a:ln>
          <a:effectLst>
            <a:outerShdw dist="107763" dir="2700000" algn="ctr" rotWithShape="0">
              <a:schemeClr val="bg2"/>
            </a:outerShdw>
          </a:effectLst>
        </p:spPr>
        <p:txBody>
          <a:bodyPr rot="10800000" wrap="none" anchor="ctr"/>
          <a:lstStyle/>
          <a:p>
            <a:pPr algn="ctr" eaLnBrk="0" hangingPunct="0"/>
            <a:endParaRPr lang="tr-TR" sz="1600" dirty="0">
              <a:solidFill>
                <a:srgbClr val="FFFFFF"/>
              </a:solidFill>
              <a:latin typeface="Calibri" pitchFamily="34" charset="0"/>
              <a:cs typeface="Calibri" pitchFamily="34" charset="0"/>
            </a:endParaRPr>
          </a:p>
        </p:txBody>
      </p:sp>
      <p:sp>
        <p:nvSpPr>
          <p:cNvPr id="35" name="Text Box 6"/>
          <p:cNvSpPr txBox="1">
            <a:spLocks noChangeArrowheads="1"/>
          </p:cNvSpPr>
          <p:nvPr/>
        </p:nvSpPr>
        <p:spPr bwMode="auto">
          <a:xfrm>
            <a:off x="1872282" y="2720104"/>
            <a:ext cx="27857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600" b="1" dirty="0">
                <a:solidFill>
                  <a:srgbClr val="000000"/>
                </a:solidFill>
                <a:latin typeface="Calibri" pitchFamily="34" charset="0"/>
                <a:cs typeface="Calibri" pitchFamily="34" charset="0"/>
              </a:rPr>
              <a:t>TEHLİKE &amp; RİSK ANALİZİ</a:t>
            </a:r>
          </a:p>
          <a:p>
            <a:pPr algn="ctr" eaLnBrk="0" hangingPunct="0"/>
            <a:r>
              <a:rPr lang="en-US" sz="1200" b="1" dirty="0">
                <a:solidFill>
                  <a:srgbClr val="000000"/>
                </a:solidFill>
                <a:latin typeface="Calibri" pitchFamily="34" charset="0"/>
                <a:cs typeface="Calibri" pitchFamily="34" charset="0"/>
              </a:rPr>
              <a:t>ÖNEMLİ RİSKLER</a:t>
            </a:r>
            <a:r>
              <a:rPr lang="tr-TR" sz="1200" b="1" dirty="0">
                <a:solidFill>
                  <a:srgbClr val="000000"/>
                </a:solidFill>
                <a:latin typeface="Calibri" pitchFamily="34" charset="0"/>
                <a:cs typeface="Calibri" pitchFamily="34" charset="0"/>
              </a:rPr>
              <a:t> </a:t>
            </a:r>
            <a:r>
              <a:rPr lang="en-US" sz="1200" b="1" dirty="0">
                <a:solidFill>
                  <a:srgbClr val="000000"/>
                </a:solidFill>
                <a:latin typeface="Calibri" pitchFamily="34" charset="0"/>
                <a:cs typeface="Calibri" pitchFamily="34" charset="0"/>
              </a:rPr>
              <a:t>AMAÇ VE HEDEFLER</a:t>
            </a:r>
          </a:p>
        </p:txBody>
      </p:sp>
      <p:sp>
        <p:nvSpPr>
          <p:cNvPr id="36" name="AutoShape 7"/>
          <p:cNvSpPr>
            <a:spLocks noChangeArrowheads="1"/>
          </p:cNvSpPr>
          <p:nvPr/>
        </p:nvSpPr>
        <p:spPr bwMode="auto">
          <a:xfrm>
            <a:off x="1052062" y="3640854"/>
            <a:ext cx="4151312" cy="838200"/>
          </a:xfrm>
          <a:prstGeom prst="flowChartMultidocument">
            <a:avLst/>
          </a:prstGeom>
          <a:solidFill>
            <a:srgbClr val="C0FF63"/>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r>
              <a:rPr lang="en-US" sz="1600" b="1" dirty="0">
                <a:solidFill>
                  <a:srgbClr val="000000"/>
                </a:solidFill>
                <a:latin typeface="Calibri" pitchFamily="34" charset="0"/>
                <a:cs typeface="Calibri" pitchFamily="34" charset="0"/>
              </a:rPr>
              <a:t>İSG PROGRAM(LAR)I</a:t>
            </a:r>
          </a:p>
        </p:txBody>
      </p:sp>
      <p:sp>
        <p:nvSpPr>
          <p:cNvPr id="37" name="AutoShape 8"/>
          <p:cNvSpPr>
            <a:spLocks noChangeArrowheads="1"/>
          </p:cNvSpPr>
          <p:nvPr/>
        </p:nvSpPr>
        <p:spPr bwMode="auto">
          <a:xfrm>
            <a:off x="348799" y="4555254"/>
            <a:ext cx="1336675" cy="990600"/>
          </a:xfrm>
          <a:prstGeom prst="flowChartMultidocument">
            <a:avLst/>
          </a:prstGeom>
          <a:solidFill>
            <a:srgbClr val="D6FF99"/>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r>
              <a:rPr lang="en-US" sz="1600" b="1">
                <a:solidFill>
                  <a:srgbClr val="000000"/>
                </a:solidFill>
                <a:latin typeface="Calibri" pitchFamily="34" charset="0"/>
                <a:cs typeface="Calibri" pitchFamily="34" charset="0"/>
              </a:rPr>
              <a:t>Plan</a:t>
            </a:r>
          </a:p>
        </p:txBody>
      </p:sp>
      <p:sp>
        <p:nvSpPr>
          <p:cNvPr id="38" name="AutoShape 9"/>
          <p:cNvSpPr>
            <a:spLocks noChangeArrowheads="1"/>
          </p:cNvSpPr>
          <p:nvPr/>
        </p:nvSpPr>
        <p:spPr bwMode="auto">
          <a:xfrm>
            <a:off x="1755324" y="4555254"/>
            <a:ext cx="1336675" cy="990600"/>
          </a:xfrm>
          <a:prstGeom prst="flowChartMultidocument">
            <a:avLst/>
          </a:prstGeom>
          <a:solidFill>
            <a:srgbClr val="D6FF99"/>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r>
              <a:rPr lang="en-US" sz="1600" b="1">
                <a:solidFill>
                  <a:srgbClr val="000000"/>
                </a:solidFill>
                <a:latin typeface="Calibri" pitchFamily="34" charset="0"/>
                <a:cs typeface="Calibri" pitchFamily="34" charset="0"/>
              </a:rPr>
              <a:t>Prosedür</a:t>
            </a:r>
          </a:p>
        </p:txBody>
      </p:sp>
      <p:sp>
        <p:nvSpPr>
          <p:cNvPr id="39" name="AutoShape 10"/>
          <p:cNvSpPr>
            <a:spLocks noChangeArrowheads="1"/>
          </p:cNvSpPr>
          <p:nvPr/>
        </p:nvSpPr>
        <p:spPr bwMode="auto">
          <a:xfrm>
            <a:off x="3163437" y="4555254"/>
            <a:ext cx="1336675" cy="990600"/>
          </a:xfrm>
          <a:prstGeom prst="flowChartMultidocument">
            <a:avLst/>
          </a:prstGeom>
          <a:solidFill>
            <a:srgbClr val="D6FF99"/>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r>
              <a:rPr lang="en-US" sz="1600" b="1">
                <a:solidFill>
                  <a:srgbClr val="000000"/>
                </a:solidFill>
                <a:latin typeface="Calibri" pitchFamily="34" charset="0"/>
                <a:cs typeface="Calibri" pitchFamily="34" charset="0"/>
              </a:rPr>
              <a:t>Talimat</a:t>
            </a:r>
          </a:p>
        </p:txBody>
      </p:sp>
      <p:sp>
        <p:nvSpPr>
          <p:cNvPr id="40" name="AutoShape 11"/>
          <p:cNvSpPr>
            <a:spLocks noChangeArrowheads="1"/>
          </p:cNvSpPr>
          <p:nvPr/>
        </p:nvSpPr>
        <p:spPr bwMode="auto">
          <a:xfrm>
            <a:off x="4569962" y="4555254"/>
            <a:ext cx="1336675" cy="990600"/>
          </a:xfrm>
          <a:prstGeom prst="flowChartMultidocument">
            <a:avLst/>
          </a:prstGeom>
          <a:solidFill>
            <a:srgbClr val="D6FF99"/>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r>
              <a:rPr lang="en-US" sz="1600" b="1">
                <a:solidFill>
                  <a:srgbClr val="000000"/>
                </a:solidFill>
                <a:latin typeface="Calibri" pitchFamily="34" charset="0"/>
                <a:cs typeface="Calibri" pitchFamily="34" charset="0"/>
              </a:rPr>
              <a:t>Harici</a:t>
            </a:r>
          </a:p>
          <a:p>
            <a:pPr algn="ctr" eaLnBrk="0" hangingPunct="0"/>
            <a:r>
              <a:rPr lang="en-US" sz="1600" b="1">
                <a:solidFill>
                  <a:srgbClr val="000000"/>
                </a:solidFill>
                <a:latin typeface="Calibri" pitchFamily="34" charset="0"/>
                <a:cs typeface="Calibri" pitchFamily="34" charset="0"/>
              </a:rPr>
              <a:t>Doküman</a:t>
            </a:r>
          </a:p>
        </p:txBody>
      </p:sp>
      <p:sp>
        <p:nvSpPr>
          <p:cNvPr id="41" name="AutoShape 12"/>
          <p:cNvSpPr>
            <a:spLocks noChangeArrowheads="1"/>
          </p:cNvSpPr>
          <p:nvPr/>
        </p:nvSpPr>
        <p:spPr bwMode="auto">
          <a:xfrm>
            <a:off x="6681337" y="2345454"/>
            <a:ext cx="2054704" cy="12954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tr-TR" sz="1600" b="1" dirty="0">
                <a:solidFill>
                  <a:srgbClr val="000000"/>
                </a:solidFill>
                <a:latin typeface="Calibri" pitchFamily="34" charset="0"/>
                <a:cs typeface="Calibri" pitchFamily="34" charset="0"/>
              </a:rPr>
              <a:t>(</a:t>
            </a:r>
            <a:r>
              <a:rPr lang="en-US" sz="1600" b="1" dirty="0">
                <a:solidFill>
                  <a:srgbClr val="000000"/>
                </a:solidFill>
                <a:latin typeface="Calibri" pitchFamily="34" charset="0"/>
                <a:cs typeface="Calibri" pitchFamily="34" charset="0"/>
              </a:rPr>
              <a:t>YÖNETİMİN</a:t>
            </a:r>
            <a:r>
              <a:rPr lang="tr-TR" sz="1600" b="1" dirty="0">
                <a:solidFill>
                  <a:srgbClr val="000000"/>
                </a:solidFill>
                <a:latin typeface="Calibri" pitchFamily="34" charset="0"/>
                <a:cs typeface="Calibri" pitchFamily="34" charset="0"/>
              </a:rPr>
              <a:t>)</a:t>
            </a:r>
            <a:endParaRPr lang="en-US" sz="1600" b="1" dirty="0">
              <a:solidFill>
                <a:srgbClr val="000000"/>
              </a:solidFill>
              <a:latin typeface="Calibri" pitchFamily="34" charset="0"/>
              <a:cs typeface="Calibri" pitchFamily="34" charset="0"/>
            </a:endParaRPr>
          </a:p>
          <a:p>
            <a:pPr algn="ctr" eaLnBrk="0" hangingPunct="0"/>
            <a:r>
              <a:rPr lang="en-US" sz="1600" b="1" dirty="0">
                <a:solidFill>
                  <a:srgbClr val="000000"/>
                </a:solidFill>
                <a:latin typeface="Calibri" pitchFamily="34" charset="0"/>
                <a:cs typeface="Calibri" pitchFamily="34" charset="0"/>
              </a:rPr>
              <a:t>GÖZDEN</a:t>
            </a:r>
            <a:r>
              <a:rPr lang="tr-TR" sz="1600" b="1" dirty="0">
                <a:solidFill>
                  <a:srgbClr val="000000"/>
                </a:solidFill>
                <a:latin typeface="Calibri" pitchFamily="34" charset="0"/>
                <a:cs typeface="Calibri" pitchFamily="34" charset="0"/>
              </a:rPr>
              <a:t> </a:t>
            </a:r>
            <a:r>
              <a:rPr lang="en-US" sz="1600" b="1" dirty="0">
                <a:solidFill>
                  <a:srgbClr val="000000"/>
                </a:solidFill>
                <a:latin typeface="Calibri" pitchFamily="34" charset="0"/>
                <a:cs typeface="Calibri" pitchFamily="34" charset="0"/>
              </a:rPr>
              <a:t>GEÇİRME</a:t>
            </a:r>
          </a:p>
        </p:txBody>
      </p:sp>
      <p:sp>
        <p:nvSpPr>
          <p:cNvPr id="42" name="AutoShape 13"/>
          <p:cNvSpPr>
            <a:spLocks noChangeArrowheads="1"/>
          </p:cNvSpPr>
          <p:nvPr/>
        </p:nvSpPr>
        <p:spPr bwMode="auto">
          <a:xfrm>
            <a:off x="6117774" y="3564653"/>
            <a:ext cx="2286000" cy="2829354"/>
          </a:xfrm>
          <a:custGeom>
            <a:avLst/>
            <a:gdLst>
              <a:gd name="G0" fmla="+- 8486 0 0"/>
              <a:gd name="G1" fmla="+- 17357 0 0"/>
              <a:gd name="G2" fmla="+- 5400 0 0"/>
              <a:gd name="G3" fmla="*/ 8486 1 2"/>
              <a:gd name="G4" fmla="+- G3 10800 0"/>
              <a:gd name="G5" fmla="+- 21600 8486 17357"/>
              <a:gd name="G6" fmla="+- 17357 5400 0"/>
              <a:gd name="G7" fmla="*/ G6 1 2"/>
              <a:gd name="G8" fmla="*/ 17357 2 1"/>
              <a:gd name="G9" fmla="+- G8 0 21600"/>
              <a:gd name="G10" fmla="*/ 21600 G0 G1"/>
              <a:gd name="G11" fmla="*/ 21600 G4 G1"/>
              <a:gd name="G12" fmla="*/ 21600 G5 G1"/>
              <a:gd name="G13" fmla="*/ 21600 G7 G1"/>
              <a:gd name="G14" fmla="*/ 17357 1 2"/>
              <a:gd name="G15" fmla="+- G5 0 G4"/>
              <a:gd name="G16" fmla="+- G0 0 G4"/>
              <a:gd name="G17" fmla="*/ G2 G15 G16"/>
              <a:gd name="T0" fmla="*/ 15043 w 21600"/>
              <a:gd name="T1" fmla="*/ 0 h 21600"/>
              <a:gd name="T2" fmla="*/ 8486 w 21600"/>
              <a:gd name="T3" fmla="*/ 5400 h 21600"/>
              <a:gd name="T4" fmla="*/ 0 w 21600"/>
              <a:gd name="T5" fmla="*/ 18720 h 21600"/>
              <a:gd name="T6" fmla="*/ 8679 w 21600"/>
              <a:gd name="T7" fmla="*/ 21600 h 21600"/>
              <a:gd name="T8" fmla="*/ 17357 w 21600"/>
              <a:gd name="T9" fmla="*/ 14161 h 21600"/>
              <a:gd name="T10" fmla="*/ 21600 w 21600"/>
              <a:gd name="T11" fmla="*/ 54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043" y="0"/>
                </a:moveTo>
                <a:lnTo>
                  <a:pt x="8486" y="5400"/>
                </a:lnTo>
                <a:lnTo>
                  <a:pt x="12729" y="5400"/>
                </a:lnTo>
                <a:lnTo>
                  <a:pt x="12729" y="15841"/>
                </a:lnTo>
                <a:lnTo>
                  <a:pt x="0" y="15841"/>
                </a:lnTo>
                <a:lnTo>
                  <a:pt x="0" y="21600"/>
                </a:lnTo>
                <a:lnTo>
                  <a:pt x="17357" y="21600"/>
                </a:lnTo>
                <a:lnTo>
                  <a:pt x="17357" y="5400"/>
                </a:lnTo>
                <a:lnTo>
                  <a:pt x="21600" y="5400"/>
                </a:lnTo>
                <a:close/>
              </a:path>
            </a:pathLst>
          </a:custGeom>
          <a:solidFill>
            <a:schemeClr val="accent5">
              <a:lumMod val="60000"/>
              <a:lumOff val="40000"/>
              <a:alpha val="68000"/>
            </a:schemeClr>
          </a:solidFill>
          <a:ln w="12700">
            <a:solidFill>
              <a:schemeClr val="bg1">
                <a:lumMod val="50000"/>
              </a:schemeClr>
            </a:solidFill>
            <a:miter lim="800000"/>
            <a:headEnd/>
            <a:tailEnd/>
          </a:ln>
          <a:effectLst/>
        </p:spPr>
        <p:txBody>
          <a:bodyPr wrap="none" anchor="ctr"/>
          <a:lstStyle/>
          <a:p>
            <a:pPr eaLnBrk="0" hangingPunct="0"/>
            <a:endParaRPr lang="tr-TR" sz="2400">
              <a:solidFill>
                <a:srgbClr val="000000"/>
              </a:solidFill>
              <a:latin typeface="Times New Roman" pitchFamily="18" charset="0"/>
            </a:endParaRPr>
          </a:p>
        </p:txBody>
      </p:sp>
      <p:sp>
        <p:nvSpPr>
          <p:cNvPr id="44" name="Line 14"/>
          <p:cNvSpPr>
            <a:spLocks noChangeShapeType="1"/>
          </p:cNvSpPr>
          <p:nvPr/>
        </p:nvSpPr>
        <p:spPr bwMode="auto">
          <a:xfrm flipH="1" flipV="1">
            <a:off x="3880432" y="1666742"/>
            <a:ext cx="2765977" cy="1053362"/>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wrap="none" anchor="ctr"/>
          <a:lstStyle/>
          <a:p>
            <a:pPr eaLnBrk="0" hangingPunct="0"/>
            <a:endParaRPr lang="tr-TR" sz="2400">
              <a:solidFill>
                <a:srgbClr val="000000"/>
              </a:solidFill>
            </a:endParaRPr>
          </a:p>
        </p:txBody>
      </p:sp>
      <p:sp>
        <p:nvSpPr>
          <p:cNvPr id="46" name="Line 15"/>
          <p:cNvSpPr>
            <a:spLocks noChangeShapeType="1"/>
          </p:cNvSpPr>
          <p:nvPr/>
        </p:nvSpPr>
        <p:spPr bwMode="auto">
          <a:xfrm flipH="1" flipV="1">
            <a:off x="4734063" y="2869994"/>
            <a:ext cx="1912347" cy="762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wrap="none" anchor="ctr"/>
          <a:lstStyle/>
          <a:p>
            <a:pPr eaLnBrk="0" hangingPunct="0"/>
            <a:endParaRPr lang="tr-TR" sz="2400">
              <a:solidFill>
                <a:srgbClr val="000000"/>
              </a:solidFill>
            </a:endParaRPr>
          </a:p>
        </p:txBody>
      </p:sp>
      <p:sp>
        <p:nvSpPr>
          <p:cNvPr id="47" name="Line 16"/>
          <p:cNvSpPr>
            <a:spLocks noChangeShapeType="1"/>
          </p:cNvSpPr>
          <p:nvPr/>
        </p:nvSpPr>
        <p:spPr bwMode="auto">
          <a:xfrm flipH="1">
            <a:off x="5309735" y="3302384"/>
            <a:ext cx="1336676" cy="73867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wrap="none" anchor="ctr"/>
          <a:lstStyle/>
          <a:p>
            <a:pPr eaLnBrk="0" hangingPunct="0"/>
            <a:endParaRPr lang="tr-TR" sz="2400">
              <a:solidFill>
                <a:srgbClr val="000000"/>
              </a:solidFill>
            </a:endParaRPr>
          </a:p>
        </p:txBody>
      </p:sp>
      <p:sp>
        <p:nvSpPr>
          <p:cNvPr id="48" name="Line 17"/>
          <p:cNvSpPr>
            <a:spLocks noChangeShapeType="1"/>
          </p:cNvSpPr>
          <p:nvPr/>
        </p:nvSpPr>
        <p:spPr bwMode="auto">
          <a:xfrm flipH="1">
            <a:off x="5978073" y="3717054"/>
            <a:ext cx="720000" cy="7200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wrap="none" anchor="ctr"/>
          <a:lstStyle/>
          <a:p>
            <a:pPr eaLnBrk="0" hangingPunct="0"/>
            <a:endParaRPr lang="tr-TR" sz="2400">
              <a:solidFill>
                <a:srgbClr val="000000"/>
              </a:solidFill>
            </a:endParaRPr>
          </a:p>
        </p:txBody>
      </p:sp>
    </p:spTree>
    <p:extLst>
      <p:ext uri="{BB962C8B-B14F-4D97-AF65-F5344CB8AC3E}">
        <p14:creationId xmlns:p14="http://schemas.microsoft.com/office/powerpoint/2010/main" val="113011988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1904577" y="1470011"/>
            <a:ext cx="5307614" cy="4923553"/>
            <a:chOff x="1904577" y="1806897"/>
            <a:chExt cx="5307614" cy="4923553"/>
          </a:xfrm>
        </p:grpSpPr>
        <p:grpSp>
          <p:nvGrpSpPr>
            <p:cNvPr id="37970" name="Grup 37969"/>
            <p:cNvGrpSpPr/>
            <p:nvPr/>
          </p:nvGrpSpPr>
          <p:grpSpPr>
            <a:xfrm>
              <a:off x="1904577" y="1806897"/>
              <a:ext cx="5307614" cy="4923553"/>
              <a:chOff x="1933152" y="977523"/>
              <a:chExt cx="5307614" cy="4923553"/>
            </a:xfrm>
          </p:grpSpPr>
          <p:sp>
            <p:nvSpPr>
              <p:cNvPr id="17" name="Yay 16"/>
              <p:cNvSpPr/>
              <p:nvPr/>
            </p:nvSpPr>
            <p:spPr>
              <a:xfrm>
                <a:off x="1933152" y="1275923"/>
                <a:ext cx="5307614" cy="4625153"/>
              </a:xfrm>
              <a:prstGeom prst="arc">
                <a:avLst>
                  <a:gd name="adj1" fmla="val 20131591"/>
                  <a:gd name="adj2" fmla="val 14809375"/>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tr-TR">
                  <a:solidFill>
                    <a:srgbClr val="000000"/>
                  </a:solidFill>
                </a:endParaRPr>
              </a:p>
            </p:txBody>
          </p:sp>
          <p:sp>
            <p:nvSpPr>
              <p:cNvPr id="37957" name="Oval 37956"/>
              <p:cNvSpPr/>
              <p:nvPr/>
            </p:nvSpPr>
            <p:spPr>
              <a:xfrm>
                <a:off x="3585346" y="1158963"/>
                <a:ext cx="2015840" cy="829328"/>
              </a:xfrm>
              <a:prstGeom prst="ellips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tr-TR">
                  <a:solidFill>
                    <a:srgbClr val="000000"/>
                  </a:solidFill>
                </a:endParaRPr>
              </a:p>
            </p:txBody>
          </p:sp>
          <p:sp>
            <p:nvSpPr>
              <p:cNvPr id="37963" name="Yay 37962"/>
              <p:cNvSpPr/>
              <p:nvPr/>
            </p:nvSpPr>
            <p:spPr>
              <a:xfrm rot="13995480">
                <a:off x="3866559" y="631913"/>
                <a:ext cx="495781" cy="1187001"/>
              </a:xfrm>
              <a:prstGeom prst="arc">
                <a:avLst>
                  <a:gd name="adj1" fmla="val 16961695"/>
                  <a:gd name="adj2" fmla="val 3998807"/>
                </a:avLst>
              </a:prstGeom>
              <a:ln>
                <a:tailEnd type="triangle"/>
              </a:ln>
            </p:spPr>
            <p:style>
              <a:lnRef idx="3">
                <a:schemeClr val="dk1"/>
              </a:lnRef>
              <a:fillRef idx="0">
                <a:schemeClr val="dk1"/>
              </a:fillRef>
              <a:effectRef idx="2">
                <a:schemeClr val="dk1"/>
              </a:effectRef>
              <a:fontRef idx="minor">
                <a:schemeClr val="tx1"/>
              </a:fontRef>
            </p:style>
            <p:txBody>
              <a:bodyPr rtlCol="0" anchor="ctr"/>
              <a:lstStyle/>
              <a:p>
                <a:pPr algn="ctr"/>
                <a:endParaRPr lang="tr-TR">
                  <a:solidFill>
                    <a:srgbClr val="000000"/>
                  </a:solidFill>
                </a:endParaRPr>
              </a:p>
            </p:txBody>
          </p:sp>
        </p:grpSp>
        <p:sp>
          <p:nvSpPr>
            <p:cNvPr id="45" name="Metin kutusu 44"/>
            <p:cNvSpPr txBox="1"/>
            <p:nvPr/>
          </p:nvSpPr>
          <p:spPr>
            <a:xfrm>
              <a:off x="3549281" y="2233724"/>
              <a:ext cx="2030819" cy="338554"/>
            </a:xfrm>
            <a:prstGeom prst="rect">
              <a:avLst/>
            </a:prstGeom>
            <a:noFill/>
          </p:spPr>
          <p:txBody>
            <a:bodyPr wrap="square" rtlCol="0">
              <a:spAutoFit/>
            </a:bodyPr>
            <a:lstStyle/>
            <a:p>
              <a:pPr algn="ctr"/>
              <a:r>
                <a:rPr lang="tr-TR" sz="1600" b="1" i="1" dirty="0">
                  <a:solidFill>
                    <a:srgbClr val="000000"/>
                  </a:solidFill>
                  <a:latin typeface="Calibri" pitchFamily="34" charset="0"/>
                  <a:cs typeface="Calibri" pitchFamily="34" charset="0"/>
                </a:rPr>
                <a:t>SÜREKLİ İYİLEŞTİRME</a:t>
              </a:r>
            </a:p>
          </p:txBody>
        </p:sp>
      </p:grpSp>
      <p:grpSp>
        <p:nvGrpSpPr>
          <p:cNvPr id="37976" name="Grup 37975"/>
          <p:cNvGrpSpPr/>
          <p:nvPr/>
        </p:nvGrpSpPr>
        <p:grpSpPr>
          <a:xfrm>
            <a:off x="4535810" y="2904391"/>
            <a:ext cx="2397567" cy="1382233"/>
            <a:chOff x="4564385" y="2411903"/>
            <a:chExt cx="2397567" cy="1382233"/>
          </a:xfrm>
        </p:grpSpPr>
        <p:sp>
          <p:nvSpPr>
            <p:cNvPr id="19" name="Paralelkenar 18"/>
            <p:cNvSpPr/>
            <p:nvPr/>
          </p:nvSpPr>
          <p:spPr>
            <a:xfrm>
              <a:off x="4699195" y="2411903"/>
              <a:ext cx="2262757" cy="1382233"/>
            </a:xfrm>
            <a:prstGeom prst="parallelogram">
              <a:avLst/>
            </a:prstGeom>
            <a:solidFill>
              <a:schemeClr val="bg1"/>
            </a:solid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22" name="Metin kutusu 21"/>
            <p:cNvSpPr txBox="1"/>
            <p:nvPr/>
          </p:nvSpPr>
          <p:spPr>
            <a:xfrm>
              <a:off x="4931133" y="2474012"/>
              <a:ext cx="2030819" cy="492443"/>
            </a:xfrm>
            <a:prstGeom prst="rect">
              <a:avLst/>
            </a:prstGeom>
            <a:noFill/>
          </p:spPr>
          <p:txBody>
            <a:bodyPr wrap="square" rtlCol="0">
              <a:spAutoFit/>
            </a:bodyPr>
            <a:lstStyle/>
            <a:p>
              <a:pPr algn="ctr"/>
              <a:r>
                <a:rPr lang="tr-TR" sz="1600" b="1" i="1" dirty="0">
                  <a:solidFill>
                    <a:srgbClr val="000000"/>
                  </a:solidFill>
                  <a:latin typeface="Calibri" pitchFamily="34" charset="0"/>
                  <a:cs typeface="Calibri" pitchFamily="34" charset="0"/>
                </a:rPr>
                <a:t>İSG POLİTİKASI</a:t>
              </a:r>
            </a:p>
            <a:p>
              <a:pPr>
                <a:spcAft>
                  <a:spcPts val="0"/>
                </a:spcAft>
                <a:buClr>
                  <a:srgbClr val="292929"/>
                </a:buClr>
                <a:defRPr/>
              </a:pPr>
              <a:r>
                <a:rPr lang="tr-TR" sz="1000" i="1" dirty="0">
                  <a:solidFill>
                    <a:srgbClr val="000000"/>
                  </a:solidFill>
                  <a:latin typeface="Calibri" pitchFamily="34" charset="0"/>
                  <a:cs typeface="Calibri" pitchFamily="34" charset="0"/>
                </a:rPr>
                <a:t>(Tüm sağlık ve güvenlik hedefleri)</a:t>
              </a:r>
              <a:endParaRPr lang="tr-TR" sz="1000" b="1" i="1" dirty="0">
                <a:solidFill>
                  <a:srgbClr val="000000"/>
                </a:solidFill>
                <a:latin typeface="Calibri" pitchFamily="34" charset="0"/>
                <a:cs typeface="Calibri" pitchFamily="34" charset="0"/>
              </a:endParaRPr>
            </a:p>
          </p:txBody>
        </p:sp>
        <p:sp>
          <p:nvSpPr>
            <p:cNvPr id="37969" name="Oval 37968"/>
            <p:cNvSpPr/>
            <p:nvPr/>
          </p:nvSpPr>
          <p:spPr>
            <a:xfrm>
              <a:off x="4564385" y="3291536"/>
              <a:ext cx="360000" cy="360000"/>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rgbClr val="000000"/>
                  </a:solidFill>
                  <a:latin typeface="Calibri" pitchFamily="34" charset="0"/>
                  <a:cs typeface="Calibri" pitchFamily="34" charset="0"/>
                </a:rPr>
                <a:t>1</a:t>
              </a:r>
            </a:p>
          </p:txBody>
        </p:sp>
      </p:grpSp>
      <p:grpSp>
        <p:nvGrpSpPr>
          <p:cNvPr id="37977" name="Grup 37976"/>
          <p:cNvGrpSpPr/>
          <p:nvPr/>
        </p:nvGrpSpPr>
        <p:grpSpPr>
          <a:xfrm>
            <a:off x="4861543" y="3712467"/>
            <a:ext cx="2390819" cy="1382233"/>
            <a:chOff x="4890118" y="3219979"/>
            <a:chExt cx="2390819" cy="1382233"/>
          </a:xfrm>
        </p:grpSpPr>
        <p:sp>
          <p:nvSpPr>
            <p:cNvPr id="20" name="Paralelkenar 19"/>
            <p:cNvSpPr/>
            <p:nvPr/>
          </p:nvSpPr>
          <p:spPr>
            <a:xfrm>
              <a:off x="5018180" y="3219979"/>
              <a:ext cx="2262757" cy="1382233"/>
            </a:xfrm>
            <a:prstGeom prst="parallelogram">
              <a:avLst/>
            </a:prstGeom>
            <a:solidFill>
              <a:schemeClr val="bg1"/>
            </a:solid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23" name="Metin kutusu 22"/>
            <p:cNvSpPr txBox="1"/>
            <p:nvPr/>
          </p:nvSpPr>
          <p:spPr>
            <a:xfrm>
              <a:off x="5250118" y="3305043"/>
              <a:ext cx="2030819" cy="800219"/>
            </a:xfrm>
            <a:prstGeom prst="rect">
              <a:avLst/>
            </a:prstGeom>
            <a:noFill/>
          </p:spPr>
          <p:txBody>
            <a:bodyPr wrap="square" rtlCol="0">
              <a:spAutoFit/>
            </a:bodyPr>
            <a:lstStyle/>
            <a:p>
              <a:pPr algn="ctr"/>
              <a:r>
                <a:rPr lang="tr-TR" sz="1600" b="1" i="1" dirty="0">
                  <a:solidFill>
                    <a:srgbClr val="000000"/>
                  </a:solidFill>
                  <a:latin typeface="Calibri" pitchFamily="34" charset="0"/>
                  <a:cs typeface="Calibri" pitchFamily="34" charset="0"/>
                </a:rPr>
                <a:t>PLANLAMA</a:t>
              </a:r>
            </a:p>
            <a:p>
              <a:pPr algn="ctr"/>
              <a:r>
                <a:rPr lang="tr-TR" sz="1000" i="1" dirty="0">
                  <a:solidFill>
                    <a:srgbClr val="000000"/>
                  </a:solidFill>
                  <a:latin typeface="Calibri" pitchFamily="34" charset="0"/>
                  <a:cs typeface="Calibri" pitchFamily="34" charset="0"/>
                </a:rPr>
                <a:t>(Tehlike tanımlaması, risk değerlendirmesi ve risk kontrol süreçleri)</a:t>
              </a:r>
            </a:p>
          </p:txBody>
        </p:sp>
        <p:sp>
          <p:nvSpPr>
            <p:cNvPr id="52" name="Oval 51"/>
            <p:cNvSpPr/>
            <p:nvPr/>
          </p:nvSpPr>
          <p:spPr>
            <a:xfrm>
              <a:off x="4890118" y="4102475"/>
              <a:ext cx="360000" cy="360000"/>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rgbClr val="000000"/>
                  </a:solidFill>
                  <a:latin typeface="Calibri" pitchFamily="34" charset="0"/>
                  <a:cs typeface="Calibri" pitchFamily="34" charset="0"/>
                </a:rPr>
                <a:t>2</a:t>
              </a:r>
            </a:p>
          </p:txBody>
        </p:sp>
      </p:grpSp>
      <p:grpSp>
        <p:nvGrpSpPr>
          <p:cNvPr id="37979" name="Grup 37978"/>
          <p:cNvGrpSpPr/>
          <p:nvPr/>
        </p:nvGrpSpPr>
        <p:grpSpPr>
          <a:xfrm>
            <a:off x="5148246" y="4616229"/>
            <a:ext cx="2391207" cy="1382233"/>
            <a:chOff x="5176821" y="4123741"/>
            <a:chExt cx="2391207" cy="1382233"/>
          </a:xfrm>
        </p:grpSpPr>
        <p:sp>
          <p:nvSpPr>
            <p:cNvPr id="21" name="Paralelkenar 20"/>
            <p:cNvSpPr/>
            <p:nvPr/>
          </p:nvSpPr>
          <p:spPr>
            <a:xfrm>
              <a:off x="5305271" y="4123741"/>
              <a:ext cx="2262757" cy="1382233"/>
            </a:xfrm>
            <a:prstGeom prst="parallelogram">
              <a:avLst/>
            </a:prstGeom>
            <a:solidFill>
              <a:schemeClr val="bg1"/>
            </a:solid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24" name="Metin kutusu 23"/>
            <p:cNvSpPr txBox="1"/>
            <p:nvPr/>
          </p:nvSpPr>
          <p:spPr>
            <a:xfrm>
              <a:off x="5537209" y="4208805"/>
              <a:ext cx="2030819" cy="954107"/>
            </a:xfrm>
            <a:prstGeom prst="rect">
              <a:avLst/>
            </a:prstGeom>
            <a:noFill/>
          </p:spPr>
          <p:txBody>
            <a:bodyPr wrap="square" rtlCol="0">
              <a:spAutoFit/>
            </a:bodyPr>
            <a:lstStyle/>
            <a:p>
              <a:pPr algn="ctr"/>
              <a:r>
                <a:rPr lang="tr-TR" sz="1600" b="1" i="1" dirty="0">
                  <a:solidFill>
                    <a:srgbClr val="000000"/>
                  </a:solidFill>
                  <a:latin typeface="Calibri" pitchFamily="34" charset="0"/>
                  <a:cs typeface="Calibri" pitchFamily="34" charset="0"/>
                </a:rPr>
                <a:t>UYGULAMA-İŞLETME</a:t>
              </a:r>
            </a:p>
            <a:p>
              <a:pPr algn="ctr"/>
              <a:r>
                <a:rPr lang="tr-TR" sz="1000" i="1" dirty="0">
                  <a:solidFill>
                    <a:srgbClr val="000000"/>
                  </a:solidFill>
                  <a:latin typeface="Calibri" pitchFamily="34" charset="0"/>
                  <a:cs typeface="Calibri" pitchFamily="34" charset="0"/>
                </a:rPr>
                <a:t>(Çalışan eğitimi, bilinçlendirme, görüşlerin alınması ve gerekli dokümantasyon sisteminin kurulması)</a:t>
              </a:r>
            </a:p>
          </p:txBody>
        </p:sp>
        <p:sp>
          <p:nvSpPr>
            <p:cNvPr id="53" name="Oval 52"/>
            <p:cNvSpPr/>
            <p:nvPr/>
          </p:nvSpPr>
          <p:spPr>
            <a:xfrm>
              <a:off x="5176821" y="5006242"/>
              <a:ext cx="360000" cy="360000"/>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rgbClr val="000000"/>
                  </a:solidFill>
                  <a:latin typeface="Calibri" pitchFamily="34" charset="0"/>
                  <a:cs typeface="Calibri" pitchFamily="34" charset="0"/>
                </a:rPr>
                <a:t>3</a:t>
              </a:r>
            </a:p>
          </p:txBody>
        </p:sp>
      </p:grpSp>
      <p:grpSp>
        <p:nvGrpSpPr>
          <p:cNvPr id="37971" name="Grup 37970"/>
          <p:cNvGrpSpPr/>
          <p:nvPr/>
        </p:nvGrpSpPr>
        <p:grpSpPr>
          <a:xfrm>
            <a:off x="1915210" y="4626862"/>
            <a:ext cx="2391952" cy="1382233"/>
            <a:chOff x="1943785" y="4134374"/>
            <a:chExt cx="2391952" cy="1382233"/>
          </a:xfrm>
        </p:grpSpPr>
        <p:grpSp>
          <p:nvGrpSpPr>
            <p:cNvPr id="37964" name="Grup 37963"/>
            <p:cNvGrpSpPr/>
            <p:nvPr/>
          </p:nvGrpSpPr>
          <p:grpSpPr>
            <a:xfrm>
              <a:off x="2072980" y="4134374"/>
              <a:ext cx="2262757" cy="1382233"/>
              <a:chOff x="2072980" y="4134374"/>
              <a:chExt cx="2262757" cy="1382233"/>
            </a:xfrm>
          </p:grpSpPr>
          <p:sp>
            <p:nvSpPr>
              <p:cNvPr id="25" name="Paralelkenar 24"/>
              <p:cNvSpPr/>
              <p:nvPr/>
            </p:nvSpPr>
            <p:spPr>
              <a:xfrm>
                <a:off x="2072980" y="4134374"/>
                <a:ext cx="2262757" cy="1382233"/>
              </a:xfrm>
              <a:prstGeom prst="parallelogram">
                <a:avLst/>
              </a:prstGeom>
              <a:solidFill>
                <a:schemeClr val="bg1"/>
              </a:solid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26" name="Metin kutusu 25"/>
              <p:cNvSpPr txBox="1"/>
              <p:nvPr/>
            </p:nvSpPr>
            <p:spPr>
              <a:xfrm>
                <a:off x="2283652" y="4208805"/>
                <a:ext cx="2030819" cy="892552"/>
              </a:xfrm>
              <a:prstGeom prst="rect">
                <a:avLst/>
              </a:prstGeom>
              <a:noFill/>
            </p:spPr>
            <p:txBody>
              <a:bodyPr wrap="square" rtlCol="0">
                <a:spAutoFit/>
              </a:bodyPr>
              <a:lstStyle/>
              <a:p>
                <a:pPr algn="ctr"/>
                <a:r>
                  <a:rPr lang="tr-TR" sz="1600" b="1" i="1" dirty="0">
                    <a:solidFill>
                      <a:srgbClr val="000000"/>
                    </a:solidFill>
                    <a:latin typeface="Calibri" pitchFamily="34" charset="0"/>
                    <a:cs typeface="Calibri" pitchFamily="34" charset="0"/>
                  </a:rPr>
                  <a:t>KONTROL-DÜZELTİCİ FAALİYETLER</a:t>
                </a:r>
              </a:p>
              <a:p>
                <a:pPr algn="ctr"/>
                <a:r>
                  <a:rPr lang="tr-TR" sz="1000" i="1" dirty="0">
                    <a:solidFill>
                      <a:srgbClr val="000000"/>
                    </a:solidFill>
                    <a:latin typeface="Calibri" pitchFamily="34" charset="0"/>
                    <a:cs typeface="Calibri" pitchFamily="34" charset="0"/>
                  </a:rPr>
                  <a:t>(Performans ölçümü, kayıtlar ve kayıtların yönetimi)</a:t>
                </a:r>
              </a:p>
            </p:txBody>
          </p:sp>
        </p:grpSp>
        <p:sp>
          <p:nvSpPr>
            <p:cNvPr id="54" name="Oval 53"/>
            <p:cNvSpPr/>
            <p:nvPr/>
          </p:nvSpPr>
          <p:spPr>
            <a:xfrm>
              <a:off x="1943785" y="4995609"/>
              <a:ext cx="360000" cy="360000"/>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rgbClr val="000000"/>
                  </a:solidFill>
                  <a:latin typeface="Calibri" pitchFamily="34" charset="0"/>
                  <a:cs typeface="Calibri" pitchFamily="34" charset="0"/>
                </a:rPr>
                <a:t>4</a:t>
              </a:r>
            </a:p>
          </p:txBody>
        </p:sp>
      </p:grpSp>
      <p:grpSp>
        <p:nvGrpSpPr>
          <p:cNvPr id="37972" name="Grup 37971"/>
          <p:cNvGrpSpPr/>
          <p:nvPr/>
        </p:nvGrpSpPr>
        <p:grpSpPr>
          <a:xfrm>
            <a:off x="1427238" y="3021350"/>
            <a:ext cx="2412085" cy="1382233"/>
            <a:chOff x="1455813" y="2528862"/>
            <a:chExt cx="2412085" cy="1382233"/>
          </a:xfrm>
        </p:grpSpPr>
        <p:grpSp>
          <p:nvGrpSpPr>
            <p:cNvPr id="37965" name="Grup 37964"/>
            <p:cNvGrpSpPr/>
            <p:nvPr/>
          </p:nvGrpSpPr>
          <p:grpSpPr>
            <a:xfrm>
              <a:off x="1605141" y="2528862"/>
              <a:ext cx="2262757" cy="1382233"/>
              <a:chOff x="1551976" y="2528862"/>
              <a:chExt cx="2262757" cy="1382233"/>
            </a:xfrm>
          </p:grpSpPr>
          <p:sp>
            <p:nvSpPr>
              <p:cNvPr id="27" name="Paralelkenar 26"/>
              <p:cNvSpPr/>
              <p:nvPr/>
            </p:nvSpPr>
            <p:spPr>
              <a:xfrm>
                <a:off x="1551976" y="2528862"/>
                <a:ext cx="2262757" cy="1382233"/>
              </a:xfrm>
              <a:prstGeom prst="parallelogram">
                <a:avLst/>
              </a:prstGeom>
              <a:solidFill>
                <a:schemeClr val="bg1"/>
              </a:solid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28" name="Metin kutusu 27"/>
              <p:cNvSpPr txBox="1"/>
              <p:nvPr/>
            </p:nvSpPr>
            <p:spPr>
              <a:xfrm>
                <a:off x="1736289" y="2579491"/>
                <a:ext cx="2030819" cy="1046440"/>
              </a:xfrm>
              <a:prstGeom prst="rect">
                <a:avLst/>
              </a:prstGeom>
              <a:noFill/>
            </p:spPr>
            <p:txBody>
              <a:bodyPr wrap="square" rtlCol="0">
                <a:spAutoFit/>
              </a:bodyPr>
              <a:lstStyle/>
              <a:p>
                <a:pPr algn="ctr"/>
                <a:r>
                  <a:rPr lang="tr-TR" sz="1600" b="1" i="1" dirty="0">
                    <a:solidFill>
                      <a:srgbClr val="000000"/>
                    </a:solidFill>
                    <a:latin typeface="Calibri" pitchFamily="34" charset="0"/>
                    <a:cs typeface="Calibri" pitchFamily="34" charset="0"/>
                  </a:rPr>
                  <a:t>YÖNETİMİN GÖZDEN GEÇİR/İL/MESİ</a:t>
                </a:r>
              </a:p>
              <a:p>
                <a:pPr algn="ctr"/>
                <a:r>
                  <a:rPr lang="tr-TR" sz="1000" i="1" dirty="0">
                    <a:solidFill>
                      <a:srgbClr val="000000"/>
                    </a:solidFill>
                    <a:latin typeface="Calibri" pitchFamily="34" charset="0"/>
                    <a:cs typeface="Calibri" pitchFamily="34" charset="0"/>
                  </a:rPr>
                  <a:t>(Üst yönetim belli aralıklarla sistemin uygunluk, yeterlilik ve etkinliğini gözden geçirmesi)</a:t>
                </a:r>
              </a:p>
            </p:txBody>
          </p:sp>
        </p:grpSp>
        <p:sp>
          <p:nvSpPr>
            <p:cNvPr id="55" name="Oval 54"/>
            <p:cNvSpPr/>
            <p:nvPr/>
          </p:nvSpPr>
          <p:spPr>
            <a:xfrm>
              <a:off x="1455813" y="3418711"/>
              <a:ext cx="360000" cy="360000"/>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rgbClr val="000000"/>
                  </a:solidFill>
                  <a:latin typeface="Calibri" pitchFamily="34" charset="0"/>
                  <a:cs typeface="Calibri" pitchFamily="34" charset="0"/>
                </a:rPr>
                <a:t>5</a:t>
              </a:r>
            </a:p>
          </p:txBody>
        </p:sp>
      </p:grpSp>
      <p:sp>
        <p:nvSpPr>
          <p:cNvPr id="3" name="Dikdörtgen 2">
            <a:extLst>
              <a:ext uri="{FF2B5EF4-FFF2-40B4-BE49-F238E27FC236}">
                <a16:creationId xmlns:a16="http://schemas.microsoft.com/office/drawing/2014/main" id="{0D7CE6DC-C97B-4021-8C48-4B983D699597}"/>
              </a:ext>
            </a:extLst>
          </p:cNvPr>
          <p:cNvSpPr/>
          <p:nvPr/>
        </p:nvSpPr>
        <p:spPr>
          <a:xfrm>
            <a:off x="0" y="6583797"/>
            <a:ext cx="9144000" cy="261610"/>
          </a:xfrm>
          <a:prstGeom prst="rect">
            <a:avLst/>
          </a:prstGeom>
        </p:spPr>
        <p:txBody>
          <a:bodyPr wrap="square">
            <a:spAutoFit/>
          </a:bodyPr>
          <a:lstStyle/>
          <a:p>
            <a:pPr algn="ctr" fontAlgn="ctr"/>
            <a:r>
              <a:rPr lang="tr-TR" sz="1100" b="1" i="1" dirty="0">
                <a:latin typeface="Calibri" panose="020F0502020204030204" pitchFamily="34" charset="0"/>
                <a:cs typeface="Calibri" panose="020F0502020204030204" pitchFamily="34" charset="0"/>
              </a:rPr>
              <a:t>"Risk Değerlendirmesi Sunumu", </a:t>
            </a:r>
            <a:r>
              <a:rPr lang="nn-NO" sz="1100" b="1" i="1" dirty="0">
                <a:latin typeface="Calibri" panose="020F0502020204030204" pitchFamily="34" charset="0"/>
                <a:cs typeface="Calibri" panose="020F0502020204030204" pitchFamily="34" charset="0"/>
              </a:rPr>
              <a:t>egitim.druz.com.tr/indir/risk-degerlendirmesi_ortak</a:t>
            </a:r>
            <a:endParaRPr lang="tr-TR" sz="1100" b="1" i="1" dirty="0">
              <a:latin typeface="Calibri" panose="020F0502020204030204" pitchFamily="34" charset="0"/>
              <a:cs typeface="Calibri" panose="020F0502020204030204" pitchFamily="34" charset="0"/>
            </a:endParaRPr>
          </a:p>
        </p:txBody>
      </p:sp>
      <p:sp>
        <p:nvSpPr>
          <p:cNvPr id="43" name="Dikdörtgen 42">
            <a:extLst>
              <a:ext uri="{FF2B5EF4-FFF2-40B4-BE49-F238E27FC236}">
                <a16:creationId xmlns:a16="http://schemas.microsoft.com/office/drawing/2014/main" id="{F89B0806-8479-47D3-9458-E18531F94E4D}"/>
              </a:ext>
            </a:extLst>
          </p:cNvPr>
          <p:cNvSpPr/>
          <p:nvPr/>
        </p:nvSpPr>
        <p:spPr>
          <a:xfrm>
            <a:off x="169261" y="439912"/>
            <a:ext cx="8730190" cy="584775"/>
          </a:xfrm>
          <a:prstGeom prst="rect">
            <a:avLst/>
          </a:prstGeom>
        </p:spPr>
        <p:txBody>
          <a:bodyPr wrap="square">
            <a:spAutoFit/>
          </a:bodyPr>
          <a:lstStyle/>
          <a:p>
            <a:pPr algn="ctr" defTabSz="801688" eaLnBrk="0" hangingPunct="0">
              <a:defRPr/>
            </a:pPr>
            <a:r>
              <a:rPr lang="tr-TR" sz="3200" b="1" noProof="1">
                <a:solidFill>
                  <a:srgbClr val="C00000"/>
                </a:solidFill>
                <a:effectLst>
                  <a:outerShdw blurRad="38100" dist="38100" dir="2700000" algn="tl">
                    <a:srgbClr val="000000">
                      <a:alpha val="43137"/>
                    </a:srgbClr>
                  </a:outerShdw>
                </a:effectLst>
                <a:latin typeface="Calibri" pitchFamily="34" charset="0"/>
                <a:cs typeface="Calibri" pitchFamily="34" charset="0"/>
              </a:rPr>
              <a:t>SÜREKLİ İYİLEŞTİRME</a:t>
            </a:r>
            <a:endParaRPr lang="de-DE" sz="3200" b="1" noProof="1">
              <a:solidFill>
                <a:srgbClr val="C00000"/>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764385905"/>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7" name="Text Box 3"/>
          <p:cNvSpPr txBox="1">
            <a:spLocks noChangeArrowheads="1"/>
          </p:cNvSpPr>
          <p:nvPr/>
        </p:nvSpPr>
        <p:spPr bwMode="auto">
          <a:xfrm>
            <a:off x="823913" y="255587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tr-TR" altLang="tr-TR">
              <a:latin typeface="Calibri" panose="020F0502020204030204" pitchFamily="34" charset="0"/>
              <a:cs typeface="Calibri" panose="020F0502020204030204" pitchFamily="34" charset="0"/>
            </a:endParaRPr>
          </a:p>
        </p:txBody>
      </p:sp>
      <p:sp>
        <p:nvSpPr>
          <p:cNvPr id="385032" name="Text Box 8"/>
          <p:cNvSpPr txBox="1">
            <a:spLocks noChangeArrowheads="1"/>
          </p:cNvSpPr>
          <p:nvPr/>
        </p:nvSpPr>
        <p:spPr bwMode="auto">
          <a:xfrm>
            <a:off x="1128713" y="57467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tr-TR" altLang="tr-TR">
              <a:latin typeface="Calibri" panose="020F0502020204030204" pitchFamily="34" charset="0"/>
              <a:cs typeface="Calibri" panose="020F0502020204030204" pitchFamily="34" charset="0"/>
            </a:endParaRPr>
          </a:p>
        </p:txBody>
      </p:sp>
      <p:sp>
        <p:nvSpPr>
          <p:cNvPr id="385035" name="Text Box 11"/>
          <p:cNvSpPr txBox="1">
            <a:spLocks noChangeArrowheads="1"/>
          </p:cNvSpPr>
          <p:nvPr/>
        </p:nvSpPr>
        <p:spPr bwMode="auto">
          <a:xfrm>
            <a:off x="1671366" y="1974750"/>
            <a:ext cx="5801268" cy="4124206"/>
          </a:xfrm>
          <a:prstGeom prst="rect">
            <a:avLst/>
          </a:prstGeom>
          <a:ln/>
        </p:spPr>
        <p:style>
          <a:lnRef idx="1">
            <a:schemeClr val="accent1"/>
          </a:lnRef>
          <a:fillRef idx="2">
            <a:schemeClr val="accent1"/>
          </a:fillRef>
          <a:effectRef idx="1">
            <a:schemeClr val="accent1"/>
          </a:effectRef>
          <a:fontRef idx="minor">
            <a:schemeClr val="dk1"/>
          </a:fontRef>
        </p:style>
        <p:txBody>
          <a:bodyPr wrap="none">
            <a:spAutoFit/>
          </a:bodyPr>
          <a:lstStyle/>
          <a:p>
            <a:pPr marL="457200" indent="-457200">
              <a:spcBef>
                <a:spcPts val="600"/>
              </a:spcBef>
              <a:spcAft>
                <a:spcPts val="600"/>
              </a:spcAft>
              <a:buClr>
                <a:schemeClr val="tx1"/>
              </a:buClr>
              <a:buSzPct val="120000"/>
              <a:buFont typeface="Wingdings" panose="05000000000000000000" pitchFamily="2" charset="2"/>
              <a:buChar char="§"/>
            </a:pPr>
            <a:r>
              <a:rPr lang="tr-TR" altLang="tr-TR" sz="2400" b="1" i="1" dirty="0">
                <a:latin typeface="Calibri" panose="020F0502020204030204" pitchFamily="34" charset="0"/>
                <a:cs typeface="Calibri" panose="020F0502020204030204" pitchFamily="34" charset="0"/>
              </a:rPr>
              <a:t> Liderlik</a:t>
            </a:r>
          </a:p>
          <a:p>
            <a:pPr marL="457200" indent="-457200">
              <a:spcBef>
                <a:spcPts val="600"/>
              </a:spcBef>
              <a:spcAft>
                <a:spcPts val="600"/>
              </a:spcAft>
              <a:buClr>
                <a:schemeClr val="tx1"/>
              </a:buClr>
              <a:buSzPct val="120000"/>
              <a:buFont typeface="Wingdings" panose="05000000000000000000" pitchFamily="2" charset="2"/>
              <a:buChar char="§"/>
            </a:pPr>
            <a:r>
              <a:rPr lang="tr-TR" altLang="tr-TR" sz="2400" b="1" i="1" dirty="0">
                <a:latin typeface="Calibri" panose="020F0502020204030204" pitchFamily="34" charset="0"/>
                <a:cs typeface="Calibri" panose="020F0502020204030204" pitchFamily="34" charset="0"/>
              </a:rPr>
              <a:t> Müşteri Odaklılık</a:t>
            </a:r>
          </a:p>
          <a:p>
            <a:pPr marL="457200" indent="-457200">
              <a:spcBef>
                <a:spcPts val="600"/>
              </a:spcBef>
              <a:spcAft>
                <a:spcPts val="600"/>
              </a:spcAft>
              <a:buClr>
                <a:schemeClr val="tx1"/>
              </a:buClr>
              <a:buSzPct val="120000"/>
              <a:buFont typeface="Wingdings" panose="05000000000000000000" pitchFamily="2" charset="2"/>
              <a:buChar char="§"/>
            </a:pPr>
            <a:r>
              <a:rPr lang="tr-TR" altLang="tr-TR" sz="2400" b="1" i="1" dirty="0">
                <a:latin typeface="Calibri" panose="020F0502020204030204" pitchFamily="34" charset="0"/>
                <a:cs typeface="Calibri" panose="020F0502020204030204" pitchFamily="34" charset="0"/>
              </a:rPr>
              <a:t> Herkesin Katılımı ve İletişim</a:t>
            </a:r>
          </a:p>
          <a:p>
            <a:pPr marL="457200" indent="-457200">
              <a:spcBef>
                <a:spcPts val="600"/>
              </a:spcBef>
              <a:spcAft>
                <a:spcPts val="600"/>
              </a:spcAft>
              <a:buClr>
                <a:schemeClr val="tx1"/>
              </a:buClr>
              <a:buSzPct val="120000"/>
              <a:buFont typeface="Wingdings" panose="05000000000000000000" pitchFamily="2" charset="2"/>
              <a:buChar char="§"/>
            </a:pPr>
            <a:r>
              <a:rPr lang="tr-TR" altLang="tr-TR" sz="2400" b="1" i="1" dirty="0">
                <a:latin typeface="Calibri" panose="020F0502020204030204" pitchFamily="34" charset="0"/>
                <a:cs typeface="Calibri" panose="020F0502020204030204" pitchFamily="34" charset="0"/>
              </a:rPr>
              <a:t> Sürekli İyileştirme “</a:t>
            </a:r>
            <a:r>
              <a:rPr lang="tr-TR" altLang="tr-TR" sz="2400" b="1" i="1" dirty="0" err="1">
                <a:latin typeface="Calibri" panose="020F0502020204030204" pitchFamily="34" charset="0"/>
                <a:cs typeface="Calibri" panose="020F0502020204030204" pitchFamily="34" charset="0"/>
              </a:rPr>
              <a:t>Kaizen</a:t>
            </a:r>
            <a:r>
              <a:rPr lang="tr-TR" altLang="tr-TR" sz="2400" b="1" i="1" dirty="0">
                <a:latin typeface="Calibri" panose="020F0502020204030204" pitchFamily="34" charset="0"/>
                <a:cs typeface="Calibri" panose="020F0502020204030204" pitchFamily="34" charset="0"/>
              </a:rPr>
              <a:t>"</a:t>
            </a:r>
          </a:p>
          <a:p>
            <a:pPr marL="457200" indent="-457200">
              <a:spcBef>
                <a:spcPts val="600"/>
              </a:spcBef>
              <a:spcAft>
                <a:spcPts val="600"/>
              </a:spcAft>
              <a:buClr>
                <a:schemeClr val="tx1"/>
              </a:buClr>
              <a:buSzPct val="120000"/>
              <a:buFont typeface="Wingdings" panose="05000000000000000000" pitchFamily="2" charset="2"/>
              <a:buChar char="§"/>
            </a:pPr>
            <a:r>
              <a:rPr lang="tr-TR" altLang="tr-TR" sz="2400" b="1" i="1" dirty="0">
                <a:latin typeface="Calibri" panose="020F0502020204030204" pitchFamily="34" charset="0"/>
                <a:cs typeface="Calibri" panose="020F0502020204030204" pitchFamily="34" charset="0"/>
              </a:rPr>
              <a:t> Hedeflerle ve Verilerle Yönetim</a:t>
            </a:r>
          </a:p>
          <a:p>
            <a:pPr marL="457200" indent="-457200">
              <a:spcBef>
                <a:spcPts val="600"/>
              </a:spcBef>
              <a:spcAft>
                <a:spcPts val="600"/>
              </a:spcAft>
              <a:buClr>
                <a:schemeClr val="tx1"/>
              </a:buClr>
              <a:buSzPct val="120000"/>
              <a:buFont typeface="Wingdings" panose="05000000000000000000" pitchFamily="2" charset="2"/>
              <a:buChar char="§"/>
            </a:pPr>
            <a:r>
              <a:rPr lang="tr-TR" altLang="tr-TR" sz="2400" b="1" i="1" dirty="0">
                <a:latin typeface="Calibri" panose="020F0502020204030204" pitchFamily="34" charset="0"/>
                <a:cs typeface="Calibri" panose="020F0502020204030204" pitchFamily="34" charset="0"/>
              </a:rPr>
              <a:t> Süreç Yönetimi </a:t>
            </a:r>
          </a:p>
          <a:p>
            <a:pPr marL="457200" indent="-457200">
              <a:spcBef>
                <a:spcPts val="600"/>
              </a:spcBef>
              <a:spcAft>
                <a:spcPts val="600"/>
              </a:spcAft>
              <a:buClr>
                <a:schemeClr val="tx1"/>
              </a:buClr>
              <a:buSzPct val="120000"/>
              <a:buFont typeface="Wingdings" panose="05000000000000000000" pitchFamily="2" charset="2"/>
              <a:buChar char="§"/>
            </a:pPr>
            <a:r>
              <a:rPr lang="tr-TR" altLang="tr-TR" sz="2400" b="1" i="1" dirty="0">
                <a:latin typeface="Calibri" panose="020F0502020204030204" pitchFamily="34" charset="0"/>
                <a:cs typeface="Calibri" panose="020F0502020204030204" pitchFamily="34" charset="0"/>
              </a:rPr>
              <a:t> Önlemeye Dönük Yaklaşım</a:t>
            </a:r>
          </a:p>
          <a:p>
            <a:pPr marL="457200" indent="-457200">
              <a:spcBef>
                <a:spcPts val="600"/>
              </a:spcBef>
              <a:spcAft>
                <a:spcPts val="600"/>
              </a:spcAft>
              <a:buClr>
                <a:schemeClr val="tx1"/>
              </a:buClr>
              <a:buSzPct val="120000"/>
              <a:buFont typeface="Wingdings" panose="05000000000000000000" pitchFamily="2" charset="2"/>
              <a:buChar char="§"/>
            </a:pPr>
            <a:r>
              <a:rPr lang="tr-TR" altLang="tr-TR" sz="2400" b="1" i="1" dirty="0">
                <a:latin typeface="Calibri" panose="020F0502020204030204" pitchFamily="34" charset="0"/>
                <a:cs typeface="Calibri" panose="020F0502020204030204" pitchFamily="34" charset="0"/>
              </a:rPr>
              <a:t> Sürekli Eğitim ve Öğrenen Organizasyon</a:t>
            </a:r>
          </a:p>
        </p:txBody>
      </p:sp>
      <p:sp>
        <p:nvSpPr>
          <p:cNvPr id="2" name="Dikdörtgen 1">
            <a:extLst>
              <a:ext uri="{FF2B5EF4-FFF2-40B4-BE49-F238E27FC236}">
                <a16:creationId xmlns:a16="http://schemas.microsoft.com/office/drawing/2014/main" id="{DA01FC45-0816-4DD0-B145-39D036342D63}"/>
              </a:ext>
            </a:extLst>
          </p:cNvPr>
          <p:cNvSpPr/>
          <p:nvPr/>
        </p:nvSpPr>
        <p:spPr>
          <a:xfrm>
            <a:off x="1127403" y="907921"/>
            <a:ext cx="6889194" cy="584775"/>
          </a:xfrm>
          <a:prstGeom prst="rect">
            <a:avLst/>
          </a:prstGeom>
        </p:spPr>
        <p:txBody>
          <a:bodyPr wrap="none">
            <a:spAutoFit/>
          </a:bodyPr>
          <a:lstStyle/>
          <a:p>
            <a:pPr algn="ctr"/>
            <a:r>
              <a:rPr lang="tr-TR" altLang="tr-TR" sz="3200" b="1" dirty="0">
                <a:solidFill>
                  <a:srgbClr val="C00000"/>
                </a:solidFill>
                <a:latin typeface="Calibri" panose="020F0502020204030204" pitchFamily="34" charset="0"/>
                <a:cs typeface="Calibri" panose="020F0502020204030204" pitchFamily="34" charset="0"/>
              </a:rPr>
              <a:t>TOPLAM KALİTE YÖNETİMİNİN İLKELERİ</a:t>
            </a:r>
          </a:p>
        </p:txBody>
      </p:sp>
    </p:spTree>
    <p:extLst>
      <p:ext uri="{BB962C8B-B14F-4D97-AF65-F5344CB8AC3E}">
        <p14:creationId xmlns:p14="http://schemas.microsoft.com/office/powerpoint/2010/main" val="182612339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SO 9001:2015 yapısal şeması ile ilgili görsel sonuc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2" y="1818761"/>
            <a:ext cx="9161362" cy="3739697"/>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1">
            <a:extLst>
              <a:ext uri="{FF2B5EF4-FFF2-40B4-BE49-F238E27FC236}">
                <a16:creationId xmlns:a16="http://schemas.microsoft.com/office/drawing/2014/main" id="{04176FD5-B42A-4A04-A20C-9AA76D8B3730}"/>
              </a:ext>
            </a:extLst>
          </p:cNvPr>
          <p:cNvSpPr>
            <a:spLocks noChangeArrowheads="1"/>
          </p:cNvSpPr>
          <p:nvPr/>
        </p:nvSpPr>
        <p:spPr bwMode="auto">
          <a:xfrm>
            <a:off x="-17362" y="1172430"/>
            <a:ext cx="9161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tr-TR" altLang="tr-TR" sz="4000" b="1" dirty="0">
                <a:solidFill>
                  <a:srgbClr val="C00000"/>
                </a:solidFill>
                <a:latin typeface="Calibri" panose="020F0502020204030204" pitchFamily="34" charset="0"/>
                <a:cs typeface="Calibri" panose="020F0502020204030204" pitchFamily="34" charset="0"/>
              </a:rPr>
              <a:t>İSO9001:…</a:t>
            </a:r>
          </a:p>
        </p:txBody>
      </p:sp>
      <p:sp>
        <p:nvSpPr>
          <p:cNvPr id="5" name="Metin kutusu 4">
            <a:extLst>
              <a:ext uri="{FF2B5EF4-FFF2-40B4-BE49-F238E27FC236}">
                <a16:creationId xmlns:a16="http://schemas.microsoft.com/office/drawing/2014/main" id="{F79ADF7E-FC12-4E1D-9DF4-335DF3787111}"/>
              </a:ext>
            </a:extLst>
          </p:cNvPr>
          <p:cNvSpPr txBox="1"/>
          <p:nvPr/>
        </p:nvSpPr>
        <p:spPr>
          <a:xfrm>
            <a:off x="2282687" y="5189126"/>
            <a:ext cx="4578626" cy="369332"/>
          </a:xfrm>
          <a:prstGeom prst="rect">
            <a:avLst/>
          </a:prstGeom>
          <a:noFill/>
        </p:spPr>
        <p:txBody>
          <a:bodyPr wrap="square">
            <a:spAutoFit/>
          </a:bodyPr>
          <a:lstStyle/>
          <a:p>
            <a:pPr algn="ctr"/>
            <a:r>
              <a:rPr lang="en-US" b="1" i="1">
                <a:solidFill>
                  <a:srgbClr val="C00000"/>
                </a:solidFill>
                <a:effectLst/>
                <a:latin typeface="arial" panose="020B0604020202020204" pitchFamily="34" charset="0"/>
              </a:rPr>
              <a:t>Plan Do Check Act (PDCA) </a:t>
            </a:r>
            <a:endParaRPr lang="tr-TR" b="1" i="1">
              <a:solidFill>
                <a:srgbClr val="C00000"/>
              </a:solidFill>
            </a:endParaRPr>
          </a:p>
        </p:txBody>
      </p:sp>
    </p:spTree>
    <p:extLst>
      <p:ext uri="{BB962C8B-B14F-4D97-AF65-F5344CB8AC3E}">
        <p14:creationId xmlns:p14="http://schemas.microsoft.com/office/powerpoint/2010/main" val="25788252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49" y="513171"/>
            <a:ext cx="7886700" cy="941160"/>
          </a:xfrm>
        </p:spPr>
        <p:txBody>
          <a:bodyPr>
            <a:normAutofit fontScale="90000"/>
          </a:bodyPr>
          <a:lstStyle/>
          <a:p>
            <a:pPr algn="ctr"/>
            <a:r>
              <a:rPr lang="tr-TR" sz="3600" b="1" dirty="0">
                <a:solidFill>
                  <a:srgbClr val="C00000"/>
                </a:solidFill>
                <a:latin typeface="Calibri" panose="020F0502020204030204" pitchFamily="34" charset="0"/>
                <a:cs typeface="Calibri" panose="020F0502020204030204" pitchFamily="34" charset="0"/>
              </a:rPr>
              <a:t>ISO 9001:2008 </a:t>
            </a:r>
            <a:br>
              <a:rPr lang="tr-TR" sz="3600" b="1" dirty="0">
                <a:solidFill>
                  <a:srgbClr val="C00000"/>
                </a:solidFill>
                <a:latin typeface="Calibri" panose="020F0502020204030204" pitchFamily="34" charset="0"/>
                <a:cs typeface="Calibri" panose="020F0502020204030204" pitchFamily="34" charset="0"/>
              </a:rPr>
            </a:br>
            <a:r>
              <a:rPr lang="tr-TR" sz="3600" b="1" dirty="0">
                <a:solidFill>
                  <a:srgbClr val="C00000"/>
                </a:solidFill>
                <a:latin typeface="Calibri" panose="020F0502020204030204" pitchFamily="34" charset="0"/>
                <a:cs typeface="Calibri" panose="020F0502020204030204" pitchFamily="34" charset="0"/>
              </a:rPr>
              <a:t>KALİTE YÖNETİM SİSTEMİ MODELİ</a:t>
            </a:r>
          </a:p>
        </p:txBody>
      </p:sp>
      <p:pic>
        <p:nvPicPr>
          <p:cNvPr id="8194" name="Picture 2" descr="ISO 9001:2008 KALİTE YÖNETİM SİSTEMİ MODELİ ile ilgili görsel sonucu">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43" t="22262" b="3923"/>
          <a:stretch/>
        </p:blipFill>
        <p:spPr bwMode="auto">
          <a:xfrm>
            <a:off x="214666" y="1543167"/>
            <a:ext cx="8636465" cy="4953665"/>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0" y="6602849"/>
            <a:ext cx="9144000" cy="261610"/>
          </a:xfrm>
          <a:prstGeom prst="rect">
            <a:avLst/>
          </a:prstGeom>
        </p:spPr>
        <p:txBody>
          <a:bodyPr wrap="square">
            <a:spAutoFit/>
          </a:bodyPr>
          <a:lstStyle/>
          <a:p>
            <a:pPr algn="ctr"/>
            <a:r>
              <a:rPr lang="tr-TR" sz="1100" i="1" dirty="0">
                <a:latin typeface="Calibri" panose="020F0502020204030204" pitchFamily="34" charset="0"/>
              </a:rPr>
              <a:t>TS EN ISO 9001:2008 Kalite Yönetim Sistemi Sunumu 2015; http://slideplayer.biz.tr/slide/6017528/</a:t>
            </a:r>
          </a:p>
        </p:txBody>
      </p:sp>
    </p:spTree>
    <p:extLst>
      <p:ext uri="{BB962C8B-B14F-4D97-AF65-F5344CB8AC3E}">
        <p14:creationId xmlns:p14="http://schemas.microsoft.com/office/powerpoint/2010/main" val="628993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9387" y="678057"/>
            <a:ext cx="8785225" cy="962025"/>
          </a:xfrm>
          <a:ln/>
        </p:spPr>
        <p:txBody>
          <a:bodyPr>
            <a:normAutofit/>
          </a:bodyPr>
          <a:lstStyle/>
          <a:p>
            <a:pPr algn="ctr"/>
            <a:r>
              <a:rPr lang="tr-TR" altLang="tr-TR" sz="3600" b="1" dirty="0">
                <a:solidFill>
                  <a:srgbClr val="C00000"/>
                </a:solidFill>
                <a:latin typeface="Calibri" panose="020F0502020204030204" pitchFamily="34" charset="0"/>
                <a:cs typeface="Calibri" panose="020F0502020204030204" pitchFamily="34" charset="0"/>
              </a:rPr>
              <a:t>ISO 9001:2008 KYS PRENSİPLERİ</a:t>
            </a:r>
          </a:p>
        </p:txBody>
      </p:sp>
      <p:sp>
        <p:nvSpPr>
          <p:cNvPr id="23555" name="Rectangle 3"/>
          <p:cNvSpPr>
            <a:spLocks noGrp="1" noChangeArrowheads="1"/>
          </p:cNvSpPr>
          <p:nvPr>
            <p:ph type="body" idx="1"/>
          </p:nvPr>
        </p:nvSpPr>
        <p:spPr>
          <a:xfrm>
            <a:off x="1415714" y="1689951"/>
            <a:ext cx="6312570" cy="4187733"/>
          </a:xfrm>
        </p:spPr>
        <p:style>
          <a:lnRef idx="1">
            <a:schemeClr val="dk1"/>
          </a:lnRef>
          <a:fillRef idx="2">
            <a:schemeClr val="dk1"/>
          </a:fillRef>
          <a:effectRef idx="1">
            <a:schemeClr val="dk1"/>
          </a:effectRef>
          <a:fontRef idx="minor">
            <a:schemeClr val="dk1"/>
          </a:fontRef>
        </p:style>
        <p:txBody>
          <a:bodyPr/>
          <a:lstStyle/>
          <a:p>
            <a:pPr marL="514350" indent="-514350" algn="ctr">
              <a:buFont typeface="+mj-lt"/>
              <a:buAutoNum type="alphaLcPeriod"/>
            </a:pPr>
            <a:r>
              <a:rPr lang="tr-TR" altLang="tr-TR" sz="2800" i="1" dirty="0">
                <a:latin typeface="Calibri" panose="020F0502020204030204" pitchFamily="34" charset="0"/>
                <a:cs typeface="Calibri" panose="020F0502020204030204" pitchFamily="34" charset="0"/>
              </a:rPr>
              <a:t>Liderlik</a:t>
            </a:r>
          </a:p>
          <a:p>
            <a:pPr marL="514350" indent="-514350" algn="ctr">
              <a:buFont typeface="+mj-lt"/>
              <a:buAutoNum type="alphaLcPeriod"/>
            </a:pPr>
            <a:r>
              <a:rPr lang="tr-TR" altLang="tr-TR" sz="2800" i="1" dirty="0">
                <a:latin typeface="Calibri" panose="020F0502020204030204" pitchFamily="34" charset="0"/>
                <a:cs typeface="Calibri" panose="020F0502020204030204" pitchFamily="34" charset="0"/>
              </a:rPr>
              <a:t>Müşteri odaklılık</a:t>
            </a:r>
          </a:p>
          <a:p>
            <a:pPr marL="514350" indent="-514350" algn="ctr">
              <a:buFont typeface="+mj-lt"/>
              <a:buAutoNum type="alphaLcPeriod"/>
            </a:pPr>
            <a:r>
              <a:rPr lang="tr-TR" altLang="tr-TR" sz="2800" i="1" dirty="0">
                <a:latin typeface="Calibri" panose="020F0502020204030204" pitchFamily="34" charset="0"/>
                <a:cs typeface="Calibri" panose="020F0502020204030204" pitchFamily="34" charset="0"/>
              </a:rPr>
              <a:t>Çalışanların katılımı</a:t>
            </a:r>
          </a:p>
          <a:p>
            <a:pPr marL="514350" indent="-514350" algn="ctr">
              <a:buFont typeface="+mj-lt"/>
              <a:buAutoNum type="alphaLcPeriod"/>
            </a:pPr>
            <a:r>
              <a:rPr lang="tr-TR" altLang="tr-TR" sz="2800" i="1" dirty="0">
                <a:latin typeface="Calibri" panose="020F0502020204030204" pitchFamily="34" charset="0"/>
                <a:cs typeface="Calibri" panose="020F0502020204030204" pitchFamily="34" charset="0"/>
              </a:rPr>
              <a:t>Proses yaklaşımı</a:t>
            </a:r>
          </a:p>
          <a:p>
            <a:pPr marL="514350" indent="-514350" algn="ctr">
              <a:buFont typeface="+mj-lt"/>
              <a:buAutoNum type="alphaLcPeriod"/>
            </a:pPr>
            <a:r>
              <a:rPr lang="tr-TR" altLang="tr-TR" sz="2800" i="1" dirty="0">
                <a:latin typeface="Calibri" panose="020F0502020204030204" pitchFamily="34" charset="0"/>
                <a:cs typeface="Calibri" panose="020F0502020204030204" pitchFamily="34" charset="0"/>
              </a:rPr>
              <a:t>Sürekli iyileştirme </a:t>
            </a:r>
          </a:p>
          <a:p>
            <a:pPr marL="514350" indent="-514350" algn="ctr">
              <a:buFont typeface="+mj-lt"/>
              <a:buAutoNum type="alphaLcPeriod"/>
            </a:pPr>
            <a:r>
              <a:rPr lang="tr-TR" altLang="tr-TR" sz="2800" i="1" dirty="0">
                <a:latin typeface="Calibri" panose="020F0502020204030204" pitchFamily="34" charset="0"/>
                <a:cs typeface="Calibri" panose="020F0502020204030204" pitchFamily="34" charset="0"/>
              </a:rPr>
              <a:t>Yönetimde sistem yaklaşımı</a:t>
            </a:r>
          </a:p>
          <a:p>
            <a:pPr marL="514350" indent="-514350" algn="ctr">
              <a:buFont typeface="+mj-lt"/>
              <a:buAutoNum type="alphaLcPeriod"/>
            </a:pPr>
            <a:r>
              <a:rPr lang="tr-TR" altLang="tr-TR" sz="2800" i="1" dirty="0">
                <a:latin typeface="Calibri" panose="020F0502020204030204" pitchFamily="34" charset="0"/>
                <a:cs typeface="Calibri" panose="020F0502020204030204" pitchFamily="34" charset="0"/>
              </a:rPr>
              <a:t>Karar vermede gerçekçi yaklaşım</a:t>
            </a:r>
          </a:p>
          <a:p>
            <a:pPr marL="514350" indent="-514350" algn="ctr">
              <a:buFont typeface="+mj-lt"/>
              <a:buAutoNum type="alphaLcPeriod"/>
            </a:pPr>
            <a:r>
              <a:rPr lang="tr-TR" altLang="tr-TR" sz="2800" i="1" dirty="0">
                <a:latin typeface="Calibri" panose="020F0502020204030204" pitchFamily="34" charset="0"/>
                <a:cs typeface="Calibri" panose="020F0502020204030204" pitchFamily="34" charset="0"/>
              </a:rPr>
              <a:t>Karşılıklı yarara dayalı tedarikçi ilişkileri</a:t>
            </a:r>
          </a:p>
        </p:txBody>
      </p:sp>
    </p:spTree>
    <p:extLst>
      <p:ext uri="{BB962C8B-B14F-4D97-AF65-F5344CB8AC3E}">
        <p14:creationId xmlns:p14="http://schemas.microsoft.com/office/powerpoint/2010/main" val="231022011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0277" y="364853"/>
            <a:ext cx="7906726" cy="540022"/>
          </a:xfrm>
        </p:spPr>
        <p:txBody>
          <a:bodyPr>
            <a:normAutofit fontScale="90000"/>
          </a:bodyPr>
          <a:lstStyle/>
          <a:p>
            <a:pPr algn="ctr"/>
            <a:r>
              <a:rPr lang="tr-TR" sz="3600" b="1" dirty="0">
                <a:solidFill>
                  <a:srgbClr val="C00000"/>
                </a:solidFill>
                <a:latin typeface="Calibri" panose="020F0502020204030204" pitchFamily="34" charset="0"/>
                <a:cs typeface="Calibri" panose="020F0502020204030204" pitchFamily="34" charset="0"/>
              </a:rPr>
              <a:t>ISO 9001:2015 </a:t>
            </a:r>
          </a:p>
        </p:txBody>
      </p:sp>
      <p:pic>
        <p:nvPicPr>
          <p:cNvPr id="2050" name="Picture 2" descr="ISO 9001:2015 ile ilgili görsel sonuc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276" y="930727"/>
            <a:ext cx="7906726" cy="5739493"/>
          </a:xfrm>
          <a:prstGeom prst="rect">
            <a:avLst/>
          </a:prstGeom>
        </p:spPr>
        <p:style>
          <a:lnRef idx="2">
            <a:schemeClr val="dk1"/>
          </a:lnRef>
          <a:fillRef idx="1">
            <a:schemeClr val="lt1"/>
          </a:fillRef>
          <a:effectRef idx="0">
            <a:schemeClr val="dk1"/>
          </a:effectRef>
          <a:fontRef idx="minor">
            <a:schemeClr val="dk1"/>
          </a:fontRef>
        </p:style>
      </p:pic>
      <p:sp>
        <p:nvSpPr>
          <p:cNvPr id="3" name="Dikdörtgen 2"/>
          <p:cNvSpPr/>
          <p:nvPr/>
        </p:nvSpPr>
        <p:spPr>
          <a:xfrm>
            <a:off x="-38362" y="6649417"/>
            <a:ext cx="9182361" cy="261610"/>
          </a:xfrm>
          <a:prstGeom prst="rect">
            <a:avLst/>
          </a:prstGeom>
        </p:spPr>
        <p:txBody>
          <a:bodyPr wrap="square">
            <a:spAutoFit/>
          </a:bodyPr>
          <a:lstStyle/>
          <a:p>
            <a:pPr algn="ctr"/>
            <a:r>
              <a:rPr lang="tr-TR" sz="1050" i="1" dirty="0">
                <a:latin typeface="Calibri" panose="020F0502020204030204" pitchFamily="34" charset="0"/>
              </a:rPr>
              <a:t>http://isoconsultantpune.com/iso-90012015-understanding-structure-terminology-concept/</a:t>
            </a:r>
          </a:p>
        </p:txBody>
      </p:sp>
    </p:spTree>
    <p:extLst>
      <p:ext uri="{BB962C8B-B14F-4D97-AF65-F5344CB8AC3E}">
        <p14:creationId xmlns:p14="http://schemas.microsoft.com/office/powerpoint/2010/main" val="20297648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1138" y="309208"/>
            <a:ext cx="7601549" cy="923742"/>
          </a:xfrm>
        </p:spPr>
        <p:txBody>
          <a:bodyPr>
            <a:normAutofit fontScale="90000"/>
          </a:bodyPr>
          <a:lstStyle/>
          <a:p>
            <a:pPr algn="ctr"/>
            <a:r>
              <a:rPr lang="tr-TR" sz="3200" b="1" dirty="0">
                <a:solidFill>
                  <a:srgbClr val="C00000"/>
                </a:solidFill>
              </a:rPr>
              <a:t>ISO-9001: 2015</a:t>
            </a:r>
            <a:br>
              <a:rPr lang="tr-TR" sz="3200" b="1" dirty="0">
                <a:solidFill>
                  <a:srgbClr val="C00000"/>
                </a:solidFill>
              </a:rPr>
            </a:br>
            <a:r>
              <a:rPr lang="tr-TR" sz="3200" b="1" dirty="0">
                <a:solidFill>
                  <a:srgbClr val="C00000"/>
                </a:solidFill>
              </a:rPr>
              <a:t>KALİTE YÖNETİM SİSTEMİ</a:t>
            </a:r>
            <a:endParaRPr lang="tr-TR" sz="3200" dirty="0">
              <a:solidFill>
                <a:srgbClr val="C00000"/>
              </a:solidFill>
            </a:endParaRPr>
          </a:p>
        </p:txBody>
      </p:sp>
      <p:pic>
        <p:nvPicPr>
          <p:cNvPr id="4" name="Resim 3"/>
          <p:cNvPicPr>
            <a:picLocks noChangeAspect="1"/>
          </p:cNvPicPr>
          <p:nvPr/>
        </p:nvPicPr>
        <p:blipFill>
          <a:blip r:embed="rId2"/>
          <a:stretch>
            <a:fillRect/>
          </a:stretch>
        </p:blipFill>
        <p:spPr>
          <a:xfrm>
            <a:off x="801138" y="1251284"/>
            <a:ext cx="7601549" cy="557686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6736675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1138" y="309208"/>
            <a:ext cx="7601549" cy="735821"/>
          </a:xfrm>
        </p:spPr>
        <p:txBody>
          <a:bodyPr>
            <a:normAutofit/>
          </a:bodyPr>
          <a:lstStyle/>
          <a:p>
            <a:pPr algn="ctr"/>
            <a:r>
              <a:rPr lang="tr-TR" altLang="tr-TR" sz="3200" dirty="0">
                <a:solidFill>
                  <a:srgbClr val="C00000"/>
                </a:solidFill>
                <a:latin typeface="Calibri" panose="020F0502020204030204" pitchFamily="34" charset="0"/>
                <a:cs typeface="Calibri" panose="020F0502020204030204" pitchFamily="34" charset="0"/>
              </a:rPr>
              <a:t>EFQM Modeli</a:t>
            </a:r>
            <a:endParaRPr lang="tr-TR" sz="3200" dirty="0">
              <a:solidFill>
                <a:srgbClr val="C00000"/>
              </a:solidFill>
              <a:latin typeface="Calibri" panose="020F0502020204030204" pitchFamily="34" charset="0"/>
              <a:cs typeface="Calibri" panose="020F0502020204030204" pitchFamily="34" charset="0"/>
            </a:endParaRPr>
          </a:p>
        </p:txBody>
      </p:sp>
      <p:sp>
        <p:nvSpPr>
          <p:cNvPr id="3" name="Dikdörtgen 2"/>
          <p:cNvSpPr/>
          <p:nvPr/>
        </p:nvSpPr>
        <p:spPr>
          <a:xfrm>
            <a:off x="660749" y="966651"/>
            <a:ext cx="7822501" cy="535531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tr-TR" b="1" dirty="0">
                <a:solidFill>
                  <a:srgbClr val="C00000"/>
                </a:solidFill>
                <a:latin typeface="Calibri" panose="020F0502020204030204" pitchFamily="34" charset="0"/>
                <a:cs typeface="Calibri" panose="020F0502020204030204" pitchFamily="34" charset="0"/>
              </a:rPr>
              <a:t>Avrupa Kalite Yönetimi </a:t>
            </a:r>
            <a:r>
              <a:rPr lang="tr-TR" b="1" dirty="0" smtClean="0">
                <a:solidFill>
                  <a:srgbClr val="C00000"/>
                </a:solidFill>
                <a:latin typeface="Calibri" panose="020F0502020204030204" pitchFamily="34" charset="0"/>
                <a:cs typeface="Calibri" panose="020F0502020204030204" pitchFamily="34" charset="0"/>
              </a:rPr>
              <a:t>Vakfı </a:t>
            </a:r>
          </a:p>
          <a:p>
            <a:pPr algn="ctr"/>
            <a:r>
              <a:rPr lang="tr-TR" b="1" dirty="0" smtClean="0">
                <a:solidFill>
                  <a:srgbClr val="C00000"/>
                </a:solidFill>
                <a:latin typeface="Calibri" panose="020F0502020204030204" pitchFamily="34" charset="0"/>
                <a:cs typeface="Calibri" panose="020F0502020204030204" pitchFamily="34" charset="0"/>
              </a:rPr>
              <a:t>(EFQM - </a:t>
            </a:r>
            <a:r>
              <a:rPr lang="tr-TR" b="1" dirty="0" err="1" smtClean="0">
                <a:solidFill>
                  <a:srgbClr val="C00000"/>
                </a:solidFill>
                <a:latin typeface="Calibri" panose="020F0502020204030204" pitchFamily="34" charset="0"/>
                <a:cs typeface="Calibri" panose="020F0502020204030204" pitchFamily="34" charset="0"/>
              </a:rPr>
              <a:t>European</a:t>
            </a:r>
            <a:r>
              <a:rPr lang="tr-TR" b="1" dirty="0" smtClean="0">
                <a:solidFill>
                  <a:srgbClr val="C00000"/>
                </a:solidFill>
                <a:latin typeface="Calibri" panose="020F0502020204030204" pitchFamily="34" charset="0"/>
                <a:cs typeface="Calibri" panose="020F0502020204030204" pitchFamily="34" charset="0"/>
              </a:rPr>
              <a:t> </a:t>
            </a:r>
            <a:r>
              <a:rPr lang="tr-TR" b="1" dirty="0">
                <a:solidFill>
                  <a:srgbClr val="C00000"/>
                </a:solidFill>
                <a:latin typeface="Calibri" panose="020F0502020204030204" pitchFamily="34" charset="0"/>
                <a:cs typeface="Calibri" panose="020F0502020204030204" pitchFamily="34" charset="0"/>
              </a:rPr>
              <a:t>Foundation </a:t>
            </a:r>
            <a:r>
              <a:rPr lang="tr-TR" b="1" dirty="0" err="1">
                <a:solidFill>
                  <a:srgbClr val="C00000"/>
                </a:solidFill>
                <a:latin typeface="Calibri" panose="020F0502020204030204" pitchFamily="34" charset="0"/>
                <a:cs typeface="Calibri" panose="020F0502020204030204" pitchFamily="34" charset="0"/>
              </a:rPr>
              <a:t>For</a:t>
            </a:r>
            <a:r>
              <a:rPr lang="tr-TR" b="1" dirty="0">
                <a:solidFill>
                  <a:srgbClr val="C00000"/>
                </a:solidFill>
                <a:latin typeface="Calibri" panose="020F0502020204030204" pitchFamily="34" charset="0"/>
                <a:cs typeface="Calibri" panose="020F0502020204030204" pitchFamily="34" charset="0"/>
              </a:rPr>
              <a:t> </a:t>
            </a:r>
            <a:r>
              <a:rPr lang="tr-TR" b="1" dirty="0" err="1">
                <a:solidFill>
                  <a:srgbClr val="C00000"/>
                </a:solidFill>
                <a:latin typeface="Calibri" panose="020F0502020204030204" pitchFamily="34" charset="0"/>
                <a:cs typeface="Calibri" panose="020F0502020204030204" pitchFamily="34" charset="0"/>
              </a:rPr>
              <a:t>Quality</a:t>
            </a:r>
            <a:r>
              <a:rPr lang="tr-TR" b="1" dirty="0">
                <a:solidFill>
                  <a:srgbClr val="C00000"/>
                </a:solidFill>
                <a:latin typeface="Calibri" panose="020F0502020204030204" pitchFamily="34" charset="0"/>
                <a:cs typeface="Calibri" panose="020F0502020204030204" pitchFamily="34" charset="0"/>
              </a:rPr>
              <a:t> Management</a:t>
            </a:r>
            <a:r>
              <a:rPr lang="tr-TR" b="1" dirty="0" smtClean="0">
                <a:solidFill>
                  <a:srgbClr val="C00000"/>
                </a:solidFill>
                <a:latin typeface="Calibri" panose="020F0502020204030204" pitchFamily="34" charset="0"/>
                <a:cs typeface="Calibri" panose="020F0502020204030204" pitchFamily="34" charset="0"/>
              </a:rPr>
              <a:t>)</a:t>
            </a:r>
          </a:p>
          <a:p>
            <a:pPr algn="just"/>
            <a:r>
              <a:rPr lang="tr-TR" dirty="0">
                <a:latin typeface="Calibri" panose="020F0502020204030204" pitchFamily="34" charset="0"/>
                <a:cs typeface="Calibri" panose="020F0502020204030204" pitchFamily="34" charset="0"/>
              </a:rPr>
              <a:t>EFQM, Avrupa ve dışındaki binlerce kuruluştan gelen geri bildirimler ve en iyi uygulamalar doğrultusunda modelin sürekli gelişmesi ve güncellenmesi konusunda yoğun çalışmalar yapmaktadır. Bu yolla modelin dinamik ve güncel yönetim anlayışı ile uyum içinde olması sağlanmaktadır. EFQM, 1988 yılında Avrupa’nın önde gelen 14 şirketi tarafından </a:t>
            </a:r>
            <a:r>
              <a:rPr lang="tr-TR" b="1" i="1" dirty="0">
                <a:latin typeface="Calibri" panose="020F0502020204030204" pitchFamily="34" charset="0"/>
                <a:cs typeface="Calibri" panose="020F0502020204030204" pitchFamily="34" charset="0"/>
              </a:rPr>
              <a:t>“Avrupa’da Sürdürülebilir İş Mükemmelliğinin İtici Gücü Olma” </a:t>
            </a:r>
            <a:r>
              <a:rPr lang="tr-TR" dirty="0">
                <a:latin typeface="Calibri" panose="020F0502020204030204" pitchFamily="34" charset="0"/>
                <a:cs typeface="Calibri" panose="020F0502020204030204" pitchFamily="34" charset="0"/>
              </a:rPr>
              <a:t>misyonu ve </a:t>
            </a:r>
            <a:r>
              <a:rPr lang="tr-TR" b="1" i="1" dirty="0">
                <a:latin typeface="Calibri" panose="020F0502020204030204" pitchFamily="34" charset="0"/>
                <a:cs typeface="Calibri" panose="020F0502020204030204" pitchFamily="34" charset="0"/>
              </a:rPr>
              <a:t>“Avrupalı Kuruluşların İş Mükemmelliğine Eriştikleri Bir Dünya” </a:t>
            </a:r>
            <a:r>
              <a:rPr lang="tr-TR" dirty="0">
                <a:latin typeface="Calibri" panose="020F0502020204030204" pitchFamily="34" charset="0"/>
                <a:cs typeface="Calibri" panose="020F0502020204030204" pitchFamily="34" charset="0"/>
              </a:rPr>
              <a:t>vizyonu ile kurulmuş, üyelik sistemine dayanan ve kar gütmeyen bir kuruluştur. </a:t>
            </a:r>
            <a:endParaRPr lang="tr-TR" dirty="0" smtClean="0">
              <a:latin typeface="Calibri" panose="020F0502020204030204" pitchFamily="34" charset="0"/>
              <a:cs typeface="Calibri" panose="020F0502020204030204" pitchFamily="34" charset="0"/>
            </a:endParaRPr>
          </a:p>
          <a:p>
            <a:pPr algn="just"/>
            <a:r>
              <a:rPr lang="tr-TR" dirty="0" smtClean="0">
                <a:latin typeface="Calibri" panose="020F0502020204030204" pitchFamily="34" charset="0"/>
                <a:cs typeface="Calibri" panose="020F0502020204030204" pitchFamily="34" charset="0"/>
              </a:rPr>
              <a:t>EFQM</a:t>
            </a:r>
            <a:r>
              <a:rPr lang="tr-TR" dirty="0">
                <a:latin typeface="Calibri" panose="020F0502020204030204" pitchFamily="34" charset="0"/>
                <a:cs typeface="Calibri" panose="020F0502020204030204" pitchFamily="34" charset="0"/>
              </a:rPr>
              <a:t>, kuruluşlara performanslarını iyileştirmesi konusunda yardımcı olmak üzere, 1991 yılında </a:t>
            </a:r>
            <a:r>
              <a:rPr lang="tr-TR" b="1" dirty="0">
                <a:latin typeface="Calibri" panose="020F0502020204030204" pitchFamily="34" charset="0"/>
                <a:cs typeface="Calibri" panose="020F0502020204030204" pitchFamily="34" charset="0"/>
              </a:rPr>
              <a:t>EFQM Mükemmellik Modelini </a:t>
            </a:r>
            <a:r>
              <a:rPr lang="tr-TR" dirty="0">
                <a:latin typeface="Calibri" panose="020F0502020204030204" pitchFamily="34" charset="0"/>
                <a:cs typeface="Calibri" panose="020F0502020204030204" pitchFamily="34" charset="0"/>
              </a:rPr>
              <a:t>oluşturmuştur. Temel kavramların yapılandırılmış bir yönetim sistemi biçiminde yaşama geçirilmesinin bir ifadesi olan bu model, bugünlerde Avrupa çapında ve başka ülkelerde </a:t>
            </a:r>
            <a:r>
              <a:rPr lang="tr-TR" dirty="0" err="1">
                <a:latin typeface="Calibri" panose="020F0502020204030204" pitchFamily="34" charset="0"/>
                <a:cs typeface="Calibri" panose="020F0502020204030204" pitchFamily="34" charset="0"/>
              </a:rPr>
              <a:t>onbinlerce</a:t>
            </a:r>
            <a:r>
              <a:rPr lang="tr-TR" dirty="0">
                <a:latin typeface="Calibri" panose="020F0502020204030204" pitchFamily="34" charset="0"/>
                <a:cs typeface="Calibri" panose="020F0502020204030204" pitchFamily="34" charset="0"/>
              </a:rPr>
              <a:t> kuruluş tarafından </a:t>
            </a:r>
            <a:r>
              <a:rPr lang="tr-TR" dirty="0" smtClean="0">
                <a:latin typeface="Calibri" panose="020F0502020204030204" pitchFamily="34" charset="0"/>
                <a:cs typeface="Calibri" panose="020F0502020204030204" pitchFamily="34" charset="0"/>
              </a:rPr>
              <a:t>kullanılmaktadır. </a:t>
            </a:r>
          </a:p>
          <a:p>
            <a:pPr algn="just"/>
            <a:r>
              <a:rPr lang="tr-TR" dirty="0">
                <a:latin typeface="Calibri" panose="020F0502020204030204" pitchFamily="34" charset="0"/>
                <a:cs typeface="Calibri" panose="020F0502020204030204" pitchFamily="34" charset="0"/>
              </a:rPr>
              <a:t>EFQM Mükemmellik Modeli, </a:t>
            </a:r>
            <a:r>
              <a:rPr lang="tr-TR" b="1" dirty="0">
                <a:latin typeface="Calibri" panose="020F0502020204030204" pitchFamily="34" charset="0"/>
                <a:cs typeface="Calibri" panose="020F0502020204030204" pitchFamily="34" charset="0"/>
              </a:rPr>
              <a:t>5’i girdi, 4’ü sonuç kriteri </a:t>
            </a:r>
            <a:r>
              <a:rPr lang="tr-TR" dirty="0">
                <a:latin typeface="Calibri" panose="020F0502020204030204" pitchFamily="34" charset="0"/>
                <a:cs typeface="Calibri" panose="020F0502020204030204" pitchFamily="34" charset="0"/>
              </a:rPr>
              <a:t>olmak üzere dokuz ana kriterden oluşmaktadır. 9 ana kriter, 32 alt kriter ile desteklenmektedir. Alt kriterler değerlendirme sırasında cevaplandırılması gereken çok sayıda soruyu ortaya çıkartmaktadır. </a:t>
            </a:r>
          </a:p>
        </p:txBody>
      </p:sp>
      <p:sp>
        <p:nvSpPr>
          <p:cNvPr id="5" name="Dikdörtgen 4"/>
          <p:cNvSpPr/>
          <p:nvPr/>
        </p:nvSpPr>
        <p:spPr>
          <a:xfrm>
            <a:off x="0" y="6396335"/>
            <a:ext cx="9144000" cy="461665"/>
          </a:xfrm>
          <a:prstGeom prst="rect">
            <a:avLst/>
          </a:prstGeom>
        </p:spPr>
        <p:txBody>
          <a:bodyPr wrap="square">
            <a:spAutoFit/>
          </a:bodyPr>
          <a:lstStyle/>
          <a:p>
            <a:pPr algn="ctr"/>
            <a:r>
              <a:rPr lang="tr-TR" sz="1200" i="1" dirty="0">
                <a:solidFill>
                  <a:srgbClr val="212529"/>
                </a:solidFill>
                <a:latin typeface="Calibri" panose="020F0502020204030204" pitchFamily="34" charset="0"/>
                <a:cs typeface="Calibri" panose="020F0502020204030204" pitchFamily="34" charset="0"/>
              </a:rPr>
              <a:t>İnan, A. T., Yayla, A. Y., </a:t>
            </a:r>
            <a:r>
              <a:rPr lang="tr-TR" sz="1200" i="1" dirty="0" err="1">
                <a:solidFill>
                  <a:srgbClr val="212529"/>
                </a:solidFill>
                <a:latin typeface="Calibri" panose="020F0502020204030204" pitchFamily="34" charset="0"/>
                <a:cs typeface="Calibri" panose="020F0502020204030204" pitchFamily="34" charset="0"/>
              </a:rPr>
              <a:t>Ceryan</a:t>
            </a:r>
            <a:r>
              <a:rPr lang="tr-TR" sz="1200" i="1" dirty="0">
                <a:solidFill>
                  <a:srgbClr val="212529"/>
                </a:solidFill>
                <a:latin typeface="Calibri" panose="020F0502020204030204" pitchFamily="34" charset="0"/>
                <a:cs typeface="Calibri" panose="020F0502020204030204" pitchFamily="34" charset="0"/>
              </a:rPr>
              <a:t>, E., … Şişman, T. (2013). </a:t>
            </a:r>
            <a:r>
              <a:rPr lang="tr-TR" sz="1200" i="1" dirty="0" err="1">
                <a:solidFill>
                  <a:srgbClr val="212529"/>
                </a:solidFill>
                <a:latin typeface="Calibri" panose="020F0502020204030204" pitchFamily="34" charset="0"/>
                <a:cs typeface="Calibri" panose="020F0502020204030204" pitchFamily="34" charset="0"/>
              </a:rPr>
              <a:t>Efqm</a:t>
            </a:r>
            <a:r>
              <a:rPr lang="tr-TR" sz="1200" i="1" dirty="0">
                <a:solidFill>
                  <a:srgbClr val="212529"/>
                </a:solidFill>
                <a:latin typeface="Calibri" panose="020F0502020204030204" pitchFamily="34" charset="0"/>
                <a:cs typeface="Calibri" panose="020F0502020204030204" pitchFamily="34" charset="0"/>
              </a:rPr>
              <a:t> </a:t>
            </a:r>
            <a:r>
              <a:rPr lang="tr-TR" sz="1200" i="1" dirty="0" err="1">
                <a:solidFill>
                  <a:srgbClr val="212529"/>
                </a:solidFill>
                <a:latin typeface="Calibri" panose="020F0502020204030204" pitchFamily="34" charset="0"/>
                <a:cs typeface="Calibri" panose="020F0502020204030204" pitchFamily="34" charset="0"/>
              </a:rPr>
              <a:t>Esasli</a:t>
            </a:r>
            <a:r>
              <a:rPr lang="tr-TR" sz="1200" i="1" dirty="0">
                <a:solidFill>
                  <a:srgbClr val="212529"/>
                </a:solidFill>
                <a:latin typeface="Calibri" panose="020F0502020204030204" pitchFamily="34" charset="0"/>
                <a:cs typeface="Calibri" panose="020F0502020204030204" pitchFamily="34" charset="0"/>
              </a:rPr>
              <a:t> Bir Karar Modeli </a:t>
            </a:r>
            <a:r>
              <a:rPr lang="tr-TR" sz="1200" i="1" dirty="0" err="1">
                <a:solidFill>
                  <a:srgbClr val="212529"/>
                </a:solidFill>
                <a:latin typeface="Calibri" panose="020F0502020204030204" pitchFamily="34" charset="0"/>
                <a:cs typeface="Calibri" panose="020F0502020204030204" pitchFamily="34" charset="0"/>
              </a:rPr>
              <a:t>Kullanilarak</a:t>
            </a:r>
            <a:r>
              <a:rPr lang="tr-TR" sz="1200" i="1" dirty="0">
                <a:solidFill>
                  <a:srgbClr val="212529"/>
                </a:solidFill>
                <a:latin typeface="Calibri" panose="020F0502020204030204" pitchFamily="34" charset="0"/>
                <a:cs typeface="Calibri" panose="020F0502020204030204" pitchFamily="34" charset="0"/>
              </a:rPr>
              <a:t> Liderlik Ve Süreçlerin Temel Performans </a:t>
            </a:r>
            <a:r>
              <a:rPr lang="tr-TR" sz="1200" i="1" dirty="0" err="1">
                <a:solidFill>
                  <a:srgbClr val="212529"/>
                </a:solidFill>
                <a:latin typeface="Calibri" panose="020F0502020204030204" pitchFamily="34" charset="0"/>
                <a:cs typeface="Calibri" panose="020F0502020204030204" pitchFamily="34" charset="0"/>
              </a:rPr>
              <a:t>Sonuçlarina</a:t>
            </a:r>
            <a:r>
              <a:rPr lang="tr-TR" sz="1200" i="1" dirty="0">
                <a:solidFill>
                  <a:srgbClr val="212529"/>
                </a:solidFill>
                <a:latin typeface="Calibri" panose="020F0502020204030204" pitchFamily="34" charset="0"/>
                <a:cs typeface="Calibri" panose="020F0502020204030204" pitchFamily="34" charset="0"/>
              </a:rPr>
              <a:t> Etkisinin </a:t>
            </a:r>
            <a:r>
              <a:rPr lang="tr-TR" sz="1200" i="1" dirty="0" err="1">
                <a:solidFill>
                  <a:srgbClr val="212529"/>
                </a:solidFill>
                <a:latin typeface="Calibri" panose="020F0502020204030204" pitchFamily="34" charset="0"/>
                <a:cs typeface="Calibri" panose="020F0502020204030204" pitchFamily="34" charset="0"/>
              </a:rPr>
              <a:t>Incelenmesi</a:t>
            </a:r>
            <a:r>
              <a:rPr lang="tr-TR" sz="1200" i="1" dirty="0">
                <a:solidFill>
                  <a:srgbClr val="212529"/>
                </a:solidFill>
                <a:latin typeface="Calibri" panose="020F0502020204030204" pitchFamily="34" charset="0"/>
                <a:cs typeface="Calibri" panose="020F0502020204030204" pitchFamily="34" charset="0"/>
              </a:rPr>
              <a:t>. Sakarya </a:t>
            </a:r>
            <a:r>
              <a:rPr lang="tr-TR" sz="1200" i="1" dirty="0" err="1">
                <a:solidFill>
                  <a:srgbClr val="212529"/>
                </a:solidFill>
                <a:latin typeface="Calibri" panose="020F0502020204030204" pitchFamily="34" charset="0"/>
                <a:cs typeface="Calibri" panose="020F0502020204030204" pitchFamily="34" charset="0"/>
              </a:rPr>
              <a:t>University</a:t>
            </a:r>
            <a:r>
              <a:rPr lang="tr-TR" sz="1200" i="1" dirty="0">
                <a:solidFill>
                  <a:srgbClr val="212529"/>
                </a:solidFill>
                <a:latin typeface="Calibri" panose="020F0502020204030204" pitchFamily="34" charset="0"/>
                <a:cs typeface="Calibri" panose="020F0502020204030204" pitchFamily="34" charset="0"/>
              </a:rPr>
              <a:t> </a:t>
            </a:r>
            <a:r>
              <a:rPr lang="tr-TR" sz="1200" i="1" dirty="0" err="1">
                <a:solidFill>
                  <a:srgbClr val="212529"/>
                </a:solidFill>
                <a:latin typeface="Calibri" panose="020F0502020204030204" pitchFamily="34" charset="0"/>
                <a:cs typeface="Calibri" panose="020F0502020204030204" pitchFamily="34" charset="0"/>
              </a:rPr>
              <a:t>Journal</a:t>
            </a:r>
            <a:r>
              <a:rPr lang="tr-TR" sz="1200" i="1" dirty="0">
                <a:solidFill>
                  <a:srgbClr val="212529"/>
                </a:solidFill>
                <a:latin typeface="Calibri" panose="020F0502020204030204" pitchFamily="34" charset="0"/>
                <a:cs typeface="Calibri" panose="020F0502020204030204" pitchFamily="34" charset="0"/>
              </a:rPr>
              <a:t> of </a:t>
            </a:r>
            <a:r>
              <a:rPr lang="tr-TR" sz="1200" i="1" dirty="0" err="1">
                <a:solidFill>
                  <a:srgbClr val="212529"/>
                </a:solidFill>
                <a:latin typeface="Calibri" panose="020F0502020204030204" pitchFamily="34" charset="0"/>
                <a:cs typeface="Calibri" panose="020F0502020204030204" pitchFamily="34" charset="0"/>
              </a:rPr>
              <a:t>Science</a:t>
            </a:r>
            <a:r>
              <a:rPr lang="tr-TR" sz="1200" i="1" dirty="0">
                <a:solidFill>
                  <a:srgbClr val="212529"/>
                </a:solidFill>
                <a:latin typeface="Calibri" panose="020F0502020204030204" pitchFamily="34" charset="0"/>
                <a:cs typeface="Calibri" panose="020F0502020204030204" pitchFamily="34" charset="0"/>
              </a:rPr>
              <a:t>, 17(3), 321-327. https://doi.org/10.16984/saufbed.23340</a:t>
            </a:r>
            <a:endParaRPr lang="tr-TR" sz="12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3782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Belirtme Çizgisi 1"/>
          <p:cNvSpPr/>
          <p:nvPr/>
        </p:nvSpPr>
        <p:spPr>
          <a:xfrm>
            <a:off x="1463040" y="1358537"/>
            <a:ext cx="6387737" cy="4846320"/>
          </a:xfrm>
          <a:prstGeom prst="cloudCallout">
            <a:avLst>
              <a:gd name="adj1" fmla="val -71253"/>
              <a:gd name="adj2" fmla="val -76584"/>
            </a:avLst>
          </a:prstGeom>
          <a:solidFill>
            <a:schemeClr val="accent3">
              <a:lumMod val="8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latin typeface="Calibri" panose="020F0502020204030204" pitchFamily="34" charset="0"/>
                <a:cs typeface="Calibri" panose="020F0502020204030204" pitchFamily="34" charset="0"/>
              </a:rPr>
              <a:t>Şef (Yönetici) </a:t>
            </a:r>
            <a:r>
              <a:rPr lang="tr-TR" sz="2400" dirty="0" smtClean="0">
                <a:solidFill>
                  <a:srgbClr val="C00000"/>
                </a:solidFill>
                <a:latin typeface="Calibri" panose="020F0502020204030204" pitchFamily="34" charset="0"/>
                <a:cs typeface="Calibri" panose="020F0502020204030204" pitchFamily="34" charset="0"/>
              </a:rPr>
              <a:t>enstrüman </a:t>
            </a:r>
            <a:r>
              <a:rPr lang="tr-TR" sz="2400" dirty="0">
                <a:solidFill>
                  <a:srgbClr val="C00000"/>
                </a:solidFill>
                <a:latin typeface="Calibri" panose="020F0502020204030204" pitchFamily="34" charset="0"/>
                <a:cs typeface="Calibri" panose="020F0502020204030204" pitchFamily="34" charset="0"/>
              </a:rPr>
              <a:t>çalmaz. Ama o olmazsa </a:t>
            </a:r>
            <a:r>
              <a:rPr lang="tr-TR" sz="2400" dirty="0" smtClean="0">
                <a:solidFill>
                  <a:srgbClr val="C00000"/>
                </a:solidFill>
                <a:latin typeface="Calibri" panose="020F0502020204030204" pitchFamily="34" charset="0"/>
                <a:cs typeface="Calibri" panose="020F0502020204030204" pitchFamily="34" charset="0"/>
              </a:rPr>
              <a:t>enstrümanlarda ahenk oluşmaz. İSG </a:t>
            </a:r>
            <a:r>
              <a:rPr lang="tr-TR" sz="2400" dirty="0">
                <a:solidFill>
                  <a:srgbClr val="C00000"/>
                </a:solidFill>
                <a:latin typeface="Calibri" panose="020F0502020204030204" pitchFamily="34" charset="0"/>
                <a:cs typeface="Calibri" panose="020F0502020204030204" pitchFamily="34" charset="0"/>
              </a:rPr>
              <a:t>yönetiminde de İSG uzmanı her makineyi kullanmaz ama herkesin güvenli çalışmasını koordine eder. </a:t>
            </a:r>
            <a:endParaRPr lang="tr-TR" sz="2400" dirty="0" smtClean="0">
              <a:solidFill>
                <a:srgbClr val="C00000"/>
              </a:solidFill>
              <a:latin typeface="Calibri" panose="020F0502020204030204" pitchFamily="34" charset="0"/>
              <a:cs typeface="Calibri" panose="020F0502020204030204" pitchFamily="34" charset="0"/>
            </a:endParaRPr>
          </a:p>
          <a:p>
            <a:pPr algn="ctr"/>
            <a:r>
              <a:rPr lang="tr-TR" sz="2400" dirty="0" smtClean="0">
                <a:solidFill>
                  <a:srgbClr val="C00000"/>
                </a:solidFill>
                <a:latin typeface="Calibri" panose="020F0502020204030204" pitchFamily="34" charset="0"/>
                <a:cs typeface="Calibri" panose="020F0502020204030204" pitchFamily="34" charset="0"/>
              </a:rPr>
              <a:t>O </a:t>
            </a:r>
            <a:r>
              <a:rPr lang="tr-TR" sz="2400" dirty="0">
                <a:solidFill>
                  <a:srgbClr val="C00000"/>
                </a:solidFill>
                <a:latin typeface="Calibri" panose="020F0502020204030204" pitchFamily="34" charset="0"/>
                <a:cs typeface="Calibri" panose="020F0502020204030204" pitchFamily="34" charset="0"/>
              </a:rPr>
              <a:t>yoksa ortaya çıkan şey "müzik" (üretim) değil, </a:t>
            </a:r>
            <a:r>
              <a:rPr lang="tr-TR" sz="2400" dirty="0" smtClean="0">
                <a:solidFill>
                  <a:srgbClr val="C00000"/>
                </a:solidFill>
                <a:latin typeface="Calibri" panose="020F0502020204030204" pitchFamily="34" charset="0"/>
                <a:cs typeface="Calibri" panose="020F0502020204030204" pitchFamily="34" charset="0"/>
              </a:rPr>
              <a:t>"</a:t>
            </a:r>
            <a:r>
              <a:rPr lang="tr-TR" sz="2400" dirty="0" err="1" smtClean="0">
                <a:solidFill>
                  <a:srgbClr val="C00000"/>
                </a:solidFill>
                <a:latin typeface="Calibri" panose="020F0502020204030204" pitchFamily="34" charset="0"/>
                <a:cs typeface="Calibri" panose="020F0502020204030204" pitchFamily="34" charset="0"/>
              </a:rPr>
              <a:t>risk"tir</a:t>
            </a:r>
            <a:r>
              <a:rPr lang="tr-TR" sz="2400" dirty="0" smtClean="0">
                <a:solidFill>
                  <a:srgbClr val="C00000"/>
                </a:solidFill>
                <a:latin typeface="Calibri" panose="020F0502020204030204" pitchFamily="34" charset="0"/>
                <a:cs typeface="Calibri" panose="020F0502020204030204" pitchFamily="34" charset="0"/>
              </a:rPr>
              <a:t>/"</a:t>
            </a:r>
            <a:r>
              <a:rPr lang="tr-TR" sz="2400" dirty="0" err="1" smtClean="0">
                <a:solidFill>
                  <a:srgbClr val="C00000"/>
                </a:solidFill>
                <a:latin typeface="Calibri" panose="020F0502020204030204" pitchFamily="34" charset="0"/>
                <a:cs typeface="Calibri" panose="020F0502020204030204" pitchFamily="34" charset="0"/>
              </a:rPr>
              <a:t>kaza"dır</a:t>
            </a:r>
            <a:r>
              <a:rPr lang="tr-TR" sz="2400" dirty="0" smtClean="0">
                <a:solidFill>
                  <a:srgbClr val="C00000"/>
                </a:solidFill>
                <a:latin typeface="Calibri" panose="020F0502020204030204" pitchFamily="34" charset="0"/>
                <a:cs typeface="Calibri" panose="020F0502020204030204" pitchFamily="34" charset="0"/>
              </a:rPr>
              <a:t>.</a:t>
            </a:r>
            <a:endParaRPr lang="tr-TR" sz="24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24813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0" y="0"/>
            <a:ext cx="9144000" cy="61595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tr-TR" altLang="tr-TR" sz="3600" dirty="0">
                <a:solidFill>
                  <a:srgbClr val="C00000"/>
                </a:solidFill>
                <a:latin typeface="Calibri" panose="020F0502020204030204" pitchFamily="34" charset="0"/>
                <a:cs typeface="Calibri" panose="020F0502020204030204" pitchFamily="34" charset="0"/>
              </a:rPr>
              <a:t>EFQM Modeli</a:t>
            </a:r>
          </a:p>
        </p:txBody>
      </p:sp>
      <p:grpSp>
        <p:nvGrpSpPr>
          <p:cNvPr id="319491" name="Group 3"/>
          <p:cNvGrpSpPr>
            <a:grpSpLocks/>
          </p:cNvGrpSpPr>
          <p:nvPr/>
        </p:nvGrpSpPr>
        <p:grpSpPr bwMode="auto">
          <a:xfrm>
            <a:off x="15652" y="631847"/>
            <a:ext cx="9144000" cy="5584487"/>
            <a:chOff x="340" y="1267"/>
            <a:chExt cx="5125" cy="2570"/>
          </a:xfrm>
        </p:grpSpPr>
        <p:sp>
          <p:nvSpPr>
            <p:cNvPr id="319492" name="Rectangle 4"/>
            <p:cNvSpPr>
              <a:spLocks noChangeArrowheads="1"/>
            </p:cNvSpPr>
            <p:nvPr/>
          </p:nvSpPr>
          <p:spPr bwMode="auto">
            <a:xfrm>
              <a:off x="340" y="1540"/>
              <a:ext cx="771" cy="1950"/>
            </a:xfrm>
            <a:prstGeom prst="rec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b="1">
                  <a:solidFill>
                    <a:schemeClr val="bg1"/>
                  </a:solidFill>
                  <a:latin typeface="Verdana" panose="020B0604030504040204" pitchFamily="34" charset="0"/>
                </a:rPr>
                <a:t> Liderlik</a:t>
              </a:r>
            </a:p>
          </p:txBody>
        </p:sp>
        <p:sp>
          <p:nvSpPr>
            <p:cNvPr id="319493" name="Rectangle 5"/>
            <p:cNvSpPr>
              <a:spLocks noChangeArrowheads="1"/>
            </p:cNvSpPr>
            <p:nvPr/>
          </p:nvSpPr>
          <p:spPr bwMode="auto">
            <a:xfrm>
              <a:off x="340" y="1267"/>
              <a:ext cx="2812" cy="136"/>
            </a:xfrm>
            <a:prstGeom prst="rec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b="1">
                  <a:solidFill>
                    <a:schemeClr val="bg1"/>
                  </a:solidFill>
                  <a:latin typeface="Verdana" panose="020B0604030504040204" pitchFamily="34" charset="0"/>
                </a:rPr>
                <a:t>ETKİLEYENLER</a:t>
              </a:r>
            </a:p>
          </p:txBody>
        </p:sp>
        <p:sp>
          <p:nvSpPr>
            <p:cNvPr id="319494" name="Rectangle 6"/>
            <p:cNvSpPr>
              <a:spLocks noChangeArrowheads="1"/>
            </p:cNvSpPr>
            <p:nvPr/>
          </p:nvSpPr>
          <p:spPr bwMode="auto">
            <a:xfrm>
              <a:off x="3424" y="1267"/>
              <a:ext cx="2041" cy="136"/>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b="1">
                  <a:solidFill>
                    <a:schemeClr val="bg1"/>
                  </a:solidFill>
                  <a:latin typeface="Verdana" panose="020B0604030504040204" pitchFamily="34" charset="0"/>
                </a:rPr>
                <a:t>SONUÇLAR</a:t>
              </a:r>
            </a:p>
          </p:txBody>
        </p:sp>
        <p:sp>
          <p:nvSpPr>
            <p:cNvPr id="319495" name="Rectangle 7"/>
            <p:cNvSpPr>
              <a:spLocks noChangeArrowheads="1"/>
            </p:cNvSpPr>
            <p:nvPr/>
          </p:nvSpPr>
          <p:spPr bwMode="auto">
            <a:xfrm>
              <a:off x="1247" y="1540"/>
              <a:ext cx="998" cy="544"/>
            </a:xfrm>
            <a:prstGeom prst="rec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altLang="tr-TR" sz="1100" b="1">
                  <a:solidFill>
                    <a:schemeClr val="bg1"/>
                  </a:solidFill>
                  <a:latin typeface="Verdana" panose="020B0604030504040204" pitchFamily="34" charset="0"/>
                </a:rPr>
                <a:t> </a:t>
              </a:r>
              <a:r>
                <a:rPr lang="tr-TR" altLang="tr-TR" b="1">
                  <a:solidFill>
                    <a:schemeClr val="bg1"/>
                  </a:solidFill>
                  <a:latin typeface="Verdana" panose="020B0604030504040204" pitchFamily="34" charset="0"/>
                </a:rPr>
                <a:t>Strateji ve Planlama</a:t>
              </a:r>
            </a:p>
          </p:txBody>
        </p:sp>
        <p:sp>
          <p:nvSpPr>
            <p:cNvPr id="319496" name="Rectangle 8"/>
            <p:cNvSpPr>
              <a:spLocks noChangeArrowheads="1"/>
            </p:cNvSpPr>
            <p:nvPr/>
          </p:nvSpPr>
          <p:spPr bwMode="auto">
            <a:xfrm>
              <a:off x="1247" y="2265"/>
              <a:ext cx="998" cy="499"/>
            </a:xfrm>
            <a:prstGeom prst="rec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100" b="1">
                  <a:solidFill>
                    <a:schemeClr val="bg1"/>
                  </a:solidFill>
                  <a:latin typeface="Verdana" panose="020B0604030504040204" pitchFamily="34" charset="0"/>
                </a:rPr>
                <a:t> </a:t>
              </a:r>
              <a:r>
                <a:rPr lang="tr-TR" altLang="tr-TR" b="1">
                  <a:solidFill>
                    <a:schemeClr val="bg1"/>
                  </a:solidFill>
                  <a:latin typeface="Verdana" panose="020B0604030504040204" pitchFamily="34" charset="0"/>
                </a:rPr>
                <a:t>Çalışanlar</a:t>
              </a:r>
            </a:p>
          </p:txBody>
        </p:sp>
        <p:sp>
          <p:nvSpPr>
            <p:cNvPr id="319497" name="Rectangle 9"/>
            <p:cNvSpPr>
              <a:spLocks noChangeArrowheads="1"/>
            </p:cNvSpPr>
            <p:nvPr/>
          </p:nvSpPr>
          <p:spPr bwMode="auto">
            <a:xfrm>
              <a:off x="1247" y="2946"/>
              <a:ext cx="998" cy="544"/>
            </a:xfrm>
            <a:prstGeom prst="rec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altLang="tr-TR" sz="1600" b="1">
                  <a:solidFill>
                    <a:schemeClr val="bg1"/>
                  </a:solidFill>
                  <a:latin typeface="Verdana" panose="020B0604030504040204" pitchFamily="34" charset="0"/>
                </a:rPr>
                <a:t>Ortaklıkla</a:t>
              </a:r>
              <a:r>
                <a:rPr lang="tr-TR" altLang="tr-TR" b="1">
                  <a:solidFill>
                    <a:schemeClr val="bg1"/>
                  </a:solidFill>
                  <a:latin typeface="Verdana" panose="020B0604030504040204" pitchFamily="34" charset="0"/>
                </a:rPr>
                <a:t>r ve Kaynaklar</a:t>
              </a:r>
            </a:p>
          </p:txBody>
        </p:sp>
        <p:sp>
          <p:nvSpPr>
            <p:cNvPr id="319498" name="Rectangle 10"/>
            <p:cNvSpPr>
              <a:spLocks noChangeArrowheads="1"/>
            </p:cNvSpPr>
            <p:nvPr/>
          </p:nvSpPr>
          <p:spPr bwMode="auto">
            <a:xfrm>
              <a:off x="2381" y="1540"/>
              <a:ext cx="771" cy="1950"/>
            </a:xfrm>
            <a:prstGeom prst="rec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b="1">
                  <a:solidFill>
                    <a:schemeClr val="bg1"/>
                  </a:solidFill>
                  <a:latin typeface="Verdana" panose="020B0604030504040204" pitchFamily="34" charset="0"/>
                </a:rPr>
                <a:t> Süreçler</a:t>
              </a:r>
            </a:p>
          </p:txBody>
        </p:sp>
        <p:sp>
          <p:nvSpPr>
            <p:cNvPr id="319499" name="Rectangle 11"/>
            <p:cNvSpPr>
              <a:spLocks noChangeArrowheads="1"/>
            </p:cNvSpPr>
            <p:nvPr/>
          </p:nvSpPr>
          <p:spPr bwMode="auto">
            <a:xfrm>
              <a:off x="3424" y="1540"/>
              <a:ext cx="998" cy="635"/>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altLang="tr-TR" b="1">
                  <a:solidFill>
                    <a:schemeClr val="bg1"/>
                  </a:solidFill>
                  <a:latin typeface="Verdana" panose="020B0604030504040204" pitchFamily="34" charset="0"/>
                </a:rPr>
                <a:t> Müşteri / Vatandaş Odaklı Sonuçlar</a:t>
              </a:r>
            </a:p>
          </p:txBody>
        </p:sp>
        <p:sp>
          <p:nvSpPr>
            <p:cNvPr id="319500" name="Rectangle 12"/>
            <p:cNvSpPr>
              <a:spLocks noChangeArrowheads="1"/>
            </p:cNvSpPr>
            <p:nvPr/>
          </p:nvSpPr>
          <p:spPr bwMode="auto">
            <a:xfrm>
              <a:off x="3424" y="2265"/>
              <a:ext cx="998" cy="59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altLang="tr-TR" sz="1600" b="1" dirty="0">
                  <a:solidFill>
                    <a:schemeClr val="bg1"/>
                  </a:solidFill>
                  <a:latin typeface="Verdana" panose="020B0604030504040204" pitchFamily="34" charset="0"/>
                </a:rPr>
                <a:t>Çalışanlara İlişkin Sonuçlar</a:t>
              </a:r>
            </a:p>
          </p:txBody>
        </p:sp>
        <p:sp>
          <p:nvSpPr>
            <p:cNvPr id="319501" name="Rectangle 13"/>
            <p:cNvSpPr>
              <a:spLocks noChangeArrowheads="1"/>
            </p:cNvSpPr>
            <p:nvPr/>
          </p:nvSpPr>
          <p:spPr bwMode="auto">
            <a:xfrm>
              <a:off x="3424" y="2946"/>
              <a:ext cx="998" cy="544"/>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altLang="tr-TR" sz="1600" b="1">
                  <a:solidFill>
                    <a:schemeClr val="bg1"/>
                  </a:solidFill>
                  <a:latin typeface="Verdana" panose="020B0604030504040204" pitchFamily="34" charset="0"/>
                </a:rPr>
                <a:t>Toplumsal Sonuçlar</a:t>
              </a:r>
            </a:p>
          </p:txBody>
        </p:sp>
        <p:sp>
          <p:nvSpPr>
            <p:cNvPr id="319502" name="Rectangle 14"/>
            <p:cNvSpPr>
              <a:spLocks noChangeArrowheads="1"/>
            </p:cNvSpPr>
            <p:nvPr/>
          </p:nvSpPr>
          <p:spPr bwMode="auto">
            <a:xfrm>
              <a:off x="4558" y="1540"/>
              <a:ext cx="907" cy="195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altLang="tr-TR" sz="1600" b="1" dirty="0">
                  <a:solidFill>
                    <a:schemeClr val="bg1"/>
                  </a:solidFill>
                  <a:latin typeface="Verdana" panose="020B0604030504040204" pitchFamily="34" charset="0"/>
                </a:rPr>
                <a:t>Anahtar Performans Sonuçları</a:t>
              </a:r>
            </a:p>
          </p:txBody>
        </p:sp>
        <p:sp>
          <p:nvSpPr>
            <p:cNvPr id="319503" name="Line 15"/>
            <p:cNvSpPr>
              <a:spLocks noChangeShapeType="1"/>
            </p:cNvSpPr>
            <p:nvPr/>
          </p:nvSpPr>
          <p:spPr bwMode="auto">
            <a:xfrm flipH="1">
              <a:off x="385" y="3717"/>
              <a:ext cx="5035" cy="0"/>
            </a:xfrm>
            <a:prstGeom prst="line">
              <a:avLst/>
            </a:prstGeom>
            <a:noFill/>
            <a:ln w="38100" cmpd="dbl">
              <a:solidFill>
                <a:schemeClr val="tx1"/>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sz="1600">
                <a:solidFill>
                  <a:schemeClr val="bg1"/>
                </a:solidFill>
              </a:endParaRPr>
            </a:p>
          </p:txBody>
        </p:sp>
        <p:sp>
          <p:nvSpPr>
            <p:cNvPr id="319504" name="Text Box 16"/>
            <p:cNvSpPr txBox="1">
              <a:spLocks noChangeArrowheads="1"/>
            </p:cNvSpPr>
            <p:nvPr/>
          </p:nvSpPr>
          <p:spPr bwMode="auto">
            <a:xfrm>
              <a:off x="2245" y="3717"/>
              <a:ext cx="1633" cy="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100" b="1" dirty="0">
                  <a:latin typeface="Verdana" panose="020B0604030504040204" pitchFamily="34" charset="0"/>
                </a:rPr>
                <a:t>YENİLİK VE ÖĞRENME</a:t>
              </a:r>
            </a:p>
          </p:txBody>
        </p:sp>
        <p:sp>
          <p:nvSpPr>
            <p:cNvPr id="319505" name="Line 17"/>
            <p:cNvSpPr>
              <a:spLocks noChangeShapeType="1"/>
            </p:cNvSpPr>
            <p:nvPr/>
          </p:nvSpPr>
          <p:spPr bwMode="auto">
            <a:xfrm>
              <a:off x="1111" y="1812"/>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sz="1600">
                <a:solidFill>
                  <a:schemeClr val="bg1"/>
                </a:solidFill>
              </a:endParaRPr>
            </a:p>
          </p:txBody>
        </p:sp>
        <p:sp>
          <p:nvSpPr>
            <p:cNvPr id="319506" name="Line 18"/>
            <p:cNvSpPr>
              <a:spLocks noChangeShapeType="1"/>
            </p:cNvSpPr>
            <p:nvPr/>
          </p:nvSpPr>
          <p:spPr bwMode="auto">
            <a:xfrm>
              <a:off x="1111" y="2492"/>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sz="1600">
                <a:solidFill>
                  <a:schemeClr val="bg1"/>
                </a:solidFill>
              </a:endParaRPr>
            </a:p>
          </p:txBody>
        </p:sp>
        <p:sp>
          <p:nvSpPr>
            <p:cNvPr id="319507" name="Line 19"/>
            <p:cNvSpPr>
              <a:spLocks noChangeShapeType="1"/>
            </p:cNvSpPr>
            <p:nvPr/>
          </p:nvSpPr>
          <p:spPr bwMode="auto">
            <a:xfrm>
              <a:off x="1111" y="3218"/>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sz="1600">
                <a:solidFill>
                  <a:schemeClr val="bg1"/>
                </a:solidFill>
              </a:endParaRPr>
            </a:p>
          </p:txBody>
        </p:sp>
        <p:sp>
          <p:nvSpPr>
            <p:cNvPr id="319508" name="Line 20"/>
            <p:cNvSpPr>
              <a:spLocks noChangeShapeType="1"/>
            </p:cNvSpPr>
            <p:nvPr/>
          </p:nvSpPr>
          <p:spPr bwMode="auto">
            <a:xfrm>
              <a:off x="2245" y="1812"/>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sz="1600">
                <a:solidFill>
                  <a:schemeClr val="bg1"/>
                </a:solidFill>
              </a:endParaRPr>
            </a:p>
          </p:txBody>
        </p:sp>
        <p:sp>
          <p:nvSpPr>
            <p:cNvPr id="319509" name="Line 21"/>
            <p:cNvSpPr>
              <a:spLocks noChangeShapeType="1"/>
            </p:cNvSpPr>
            <p:nvPr/>
          </p:nvSpPr>
          <p:spPr bwMode="auto">
            <a:xfrm>
              <a:off x="2245" y="2492"/>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sz="1600">
                <a:solidFill>
                  <a:schemeClr val="bg1"/>
                </a:solidFill>
              </a:endParaRPr>
            </a:p>
          </p:txBody>
        </p:sp>
        <p:sp>
          <p:nvSpPr>
            <p:cNvPr id="319510" name="Line 22"/>
            <p:cNvSpPr>
              <a:spLocks noChangeShapeType="1"/>
            </p:cNvSpPr>
            <p:nvPr/>
          </p:nvSpPr>
          <p:spPr bwMode="auto">
            <a:xfrm>
              <a:off x="2245" y="3218"/>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sz="1600">
                <a:solidFill>
                  <a:schemeClr val="bg1"/>
                </a:solidFill>
              </a:endParaRPr>
            </a:p>
          </p:txBody>
        </p:sp>
        <p:sp>
          <p:nvSpPr>
            <p:cNvPr id="319511" name="Line 23"/>
            <p:cNvSpPr>
              <a:spLocks noChangeShapeType="1"/>
            </p:cNvSpPr>
            <p:nvPr/>
          </p:nvSpPr>
          <p:spPr bwMode="auto">
            <a:xfrm>
              <a:off x="4422" y="1812"/>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sz="1600">
                <a:solidFill>
                  <a:schemeClr val="bg1"/>
                </a:solidFill>
              </a:endParaRPr>
            </a:p>
          </p:txBody>
        </p:sp>
        <p:sp>
          <p:nvSpPr>
            <p:cNvPr id="319512" name="Line 24"/>
            <p:cNvSpPr>
              <a:spLocks noChangeShapeType="1"/>
            </p:cNvSpPr>
            <p:nvPr/>
          </p:nvSpPr>
          <p:spPr bwMode="auto">
            <a:xfrm>
              <a:off x="4422" y="2492"/>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sz="1600">
                <a:solidFill>
                  <a:schemeClr val="bg1"/>
                </a:solidFill>
              </a:endParaRPr>
            </a:p>
          </p:txBody>
        </p:sp>
        <p:sp>
          <p:nvSpPr>
            <p:cNvPr id="319513" name="Line 25"/>
            <p:cNvSpPr>
              <a:spLocks noChangeShapeType="1"/>
            </p:cNvSpPr>
            <p:nvPr/>
          </p:nvSpPr>
          <p:spPr bwMode="auto">
            <a:xfrm>
              <a:off x="4422" y="3218"/>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sz="1600">
                <a:solidFill>
                  <a:schemeClr val="bg1"/>
                </a:solidFill>
              </a:endParaRPr>
            </a:p>
          </p:txBody>
        </p:sp>
        <p:sp>
          <p:nvSpPr>
            <p:cNvPr id="319514" name="Line 26"/>
            <p:cNvSpPr>
              <a:spLocks noChangeShapeType="1"/>
            </p:cNvSpPr>
            <p:nvPr/>
          </p:nvSpPr>
          <p:spPr bwMode="auto">
            <a:xfrm>
              <a:off x="1746" y="2084"/>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sz="1600">
                <a:solidFill>
                  <a:schemeClr val="bg1"/>
                </a:solidFill>
              </a:endParaRPr>
            </a:p>
          </p:txBody>
        </p:sp>
        <p:sp>
          <p:nvSpPr>
            <p:cNvPr id="319515" name="Line 27"/>
            <p:cNvSpPr>
              <a:spLocks noChangeShapeType="1"/>
            </p:cNvSpPr>
            <p:nvPr/>
          </p:nvSpPr>
          <p:spPr bwMode="auto">
            <a:xfrm>
              <a:off x="1746" y="2764"/>
              <a:ext cx="0" cy="18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sz="1600">
                <a:solidFill>
                  <a:schemeClr val="bg1"/>
                </a:solidFill>
              </a:endParaRPr>
            </a:p>
          </p:txBody>
        </p:sp>
        <p:sp>
          <p:nvSpPr>
            <p:cNvPr id="319516" name="Line 28"/>
            <p:cNvSpPr>
              <a:spLocks noChangeShapeType="1"/>
            </p:cNvSpPr>
            <p:nvPr/>
          </p:nvSpPr>
          <p:spPr bwMode="auto">
            <a:xfrm>
              <a:off x="3152" y="1812"/>
              <a:ext cx="27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sz="1600">
                <a:solidFill>
                  <a:schemeClr val="bg1"/>
                </a:solidFill>
              </a:endParaRPr>
            </a:p>
          </p:txBody>
        </p:sp>
        <p:sp>
          <p:nvSpPr>
            <p:cNvPr id="319517" name="Line 29"/>
            <p:cNvSpPr>
              <a:spLocks noChangeShapeType="1"/>
            </p:cNvSpPr>
            <p:nvPr/>
          </p:nvSpPr>
          <p:spPr bwMode="auto">
            <a:xfrm>
              <a:off x="3152" y="2492"/>
              <a:ext cx="27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sz="1600">
                <a:solidFill>
                  <a:schemeClr val="bg1"/>
                </a:solidFill>
              </a:endParaRPr>
            </a:p>
          </p:txBody>
        </p:sp>
        <p:sp>
          <p:nvSpPr>
            <p:cNvPr id="319518" name="Line 30"/>
            <p:cNvSpPr>
              <a:spLocks noChangeShapeType="1"/>
            </p:cNvSpPr>
            <p:nvPr/>
          </p:nvSpPr>
          <p:spPr bwMode="auto">
            <a:xfrm>
              <a:off x="3152" y="3218"/>
              <a:ext cx="27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sz="1600">
                <a:solidFill>
                  <a:schemeClr val="bg1"/>
                </a:solidFill>
              </a:endParaRPr>
            </a:p>
          </p:txBody>
        </p:sp>
        <p:sp>
          <p:nvSpPr>
            <p:cNvPr id="319519" name="Line 31"/>
            <p:cNvSpPr>
              <a:spLocks noChangeShapeType="1"/>
            </p:cNvSpPr>
            <p:nvPr/>
          </p:nvSpPr>
          <p:spPr bwMode="auto">
            <a:xfrm>
              <a:off x="3923" y="2175"/>
              <a:ext cx="0" cy="9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sz="1600">
                <a:solidFill>
                  <a:schemeClr val="bg1"/>
                </a:solidFill>
              </a:endParaRPr>
            </a:p>
          </p:txBody>
        </p:sp>
        <p:sp>
          <p:nvSpPr>
            <p:cNvPr id="319520" name="Line 32"/>
            <p:cNvSpPr>
              <a:spLocks noChangeShapeType="1"/>
            </p:cNvSpPr>
            <p:nvPr/>
          </p:nvSpPr>
          <p:spPr bwMode="auto">
            <a:xfrm>
              <a:off x="3923" y="2856"/>
              <a:ext cx="0" cy="9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sz="1600">
                <a:solidFill>
                  <a:schemeClr val="bg1"/>
                </a:solidFill>
              </a:endParaRPr>
            </a:p>
          </p:txBody>
        </p:sp>
      </p:grpSp>
      <p:sp>
        <p:nvSpPr>
          <p:cNvPr id="2" name="Dikdörtgen 1"/>
          <p:cNvSpPr/>
          <p:nvPr/>
        </p:nvSpPr>
        <p:spPr>
          <a:xfrm>
            <a:off x="0" y="6222328"/>
            <a:ext cx="9143999" cy="73866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tr-TR" sz="1400" b="1" i="1" dirty="0">
                <a:solidFill>
                  <a:srgbClr val="C00000"/>
                </a:solidFill>
              </a:rPr>
              <a:t>EFQM Mükemmellik Modeli</a:t>
            </a:r>
            <a:r>
              <a:rPr lang="tr-TR" sz="1400" i="1" dirty="0"/>
              <a:t>, Avrupa Kalite Yönetim Vakfı (</a:t>
            </a:r>
            <a:r>
              <a:rPr lang="tr-TR" sz="1400" i="1" dirty="0" err="1"/>
              <a:t>European</a:t>
            </a:r>
            <a:r>
              <a:rPr lang="tr-TR" sz="1400" i="1" dirty="0"/>
              <a:t> Foundation </a:t>
            </a:r>
            <a:r>
              <a:rPr lang="tr-TR" sz="1400" i="1" dirty="0" err="1"/>
              <a:t>for</a:t>
            </a:r>
            <a:r>
              <a:rPr lang="tr-TR" sz="1400" i="1" dirty="0"/>
              <a:t> </a:t>
            </a:r>
            <a:r>
              <a:rPr lang="tr-TR" sz="1400" i="1" dirty="0" err="1"/>
              <a:t>Quality</a:t>
            </a:r>
            <a:r>
              <a:rPr lang="tr-TR" sz="1400" i="1" dirty="0"/>
              <a:t> Management) tarafından sanayi ve akademisyenlerden oluşan bir grup ile geliştirilerek 1991 yılında tüm dünyaya duyurulmuş olan bir yönetim modelidir. </a:t>
            </a:r>
            <a:r>
              <a:rPr lang="tr-TR" sz="1200" i="1" dirty="0"/>
              <a:t>/ </a:t>
            </a:r>
            <a:r>
              <a:rPr lang="tr-TR" sz="1000" i="1" dirty="0" err="1"/>
              <a:t>Kalder</a:t>
            </a:r>
            <a:r>
              <a:rPr lang="tr-TR" sz="1000" i="1" dirty="0"/>
              <a:t> Web Sitesi</a:t>
            </a:r>
          </a:p>
        </p:txBody>
      </p:sp>
    </p:spTree>
    <p:extLst>
      <p:ext uri="{BB962C8B-B14F-4D97-AF65-F5344CB8AC3E}">
        <p14:creationId xmlns:p14="http://schemas.microsoft.com/office/powerpoint/2010/main" val="3561919995"/>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ikdörtgen 1">
            <a:extLst>
              <a:ext uri="{FF2B5EF4-FFF2-40B4-BE49-F238E27FC236}">
                <a16:creationId xmlns:a16="http://schemas.microsoft.com/office/drawing/2014/main" id="{6EA2D847-086C-4C6A-822B-57FF53533DDE}"/>
              </a:ext>
            </a:extLst>
          </p:cNvPr>
          <p:cNvSpPr>
            <a:spLocks noChangeArrowheads="1"/>
          </p:cNvSpPr>
          <p:nvPr/>
        </p:nvSpPr>
        <p:spPr bwMode="auto">
          <a:xfrm>
            <a:off x="0" y="2967838"/>
            <a:ext cx="9144000" cy="769441"/>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r>
              <a:rPr lang="tr-TR" altLang="tr-TR" sz="4400" b="1" dirty="0">
                <a:solidFill>
                  <a:srgbClr val="C00000"/>
                </a:solidFill>
                <a:latin typeface="Calibri" panose="020F0502020204030204" pitchFamily="34" charset="0"/>
                <a:cs typeface="Calibri" panose="020F0502020204030204" pitchFamily="34" charset="0"/>
              </a:rPr>
              <a:t>TS 18001 (OHSAS) STANDARDI</a:t>
            </a:r>
            <a:endParaRPr lang="tr-TR" altLang="tr-TR" sz="44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9398416"/>
      </p:ext>
    </p:extLst>
  </p:cSld>
  <p:clrMapOvr>
    <a:masterClrMapping/>
  </p:clrMapOvr>
  <p:transition spd="slow"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A61CB6BE-3822-466F-8D9D-F30D12879B6D}"/>
              </a:ext>
            </a:extLst>
          </p:cNvPr>
          <p:cNvGraphicFramePr>
            <a:graphicFrameLocks noGrp="1"/>
          </p:cNvGraphicFramePr>
          <p:nvPr>
            <p:extLst/>
          </p:nvPr>
        </p:nvGraphicFramePr>
        <p:xfrm>
          <a:off x="447698" y="2231864"/>
          <a:ext cx="8378249" cy="3017675"/>
        </p:xfrm>
        <a:graphic>
          <a:graphicData uri="http://schemas.openxmlformats.org/drawingml/2006/table">
            <a:tbl>
              <a:tblPr firstRow="1" bandRow="1">
                <a:tableStyleId>{5C22544A-7EE6-4342-B048-85BDC9FD1C3A}</a:tableStyleId>
              </a:tblPr>
              <a:tblGrid>
                <a:gridCol w="3715130">
                  <a:extLst>
                    <a:ext uri="{9D8B030D-6E8A-4147-A177-3AD203B41FA5}">
                      <a16:colId xmlns:a16="http://schemas.microsoft.com/office/drawing/2014/main" val="20000"/>
                    </a:ext>
                  </a:extLst>
                </a:gridCol>
                <a:gridCol w="4663119">
                  <a:extLst>
                    <a:ext uri="{9D8B030D-6E8A-4147-A177-3AD203B41FA5}">
                      <a16:colId xmlns:a16="http://schemas.microsoft.com/office/drawing/2014/main" val="20001"/>
                    </a:ext>
                  </a:extLst>
                </a:gridCol>
              </a:tblGrid>
              <a:tr h="0">
                <a:tc>
                  <a:txBody>
                    <a:bodyPr/>
                    <a:lstStyle/>
                    <a:p>
                      <a:r>
                        <a:rPr lang="tr-TR" sz="2400" dirty="0">
                          <a:solidFill>
                            <a:srgbClr val="C00000"/>
                          </a:solidFill>
                          <a:latin typeface="Calibri" panose="020F0502020204030204" pitchFamily="34" charset="0"/>
                          <a:cs typeface="Calibri" panose="020F0502020204030204" pitchFamily="34" charset="0"/>
                        </a:rPr>
                        <a:t>OHSAS 18001 </a:t>
                      </a:r>
                      <a:endParaRPr lang="en-US" sz="2400" dirty="0">
                        <a:solidFill>
                          <a:srgbClr val="C00000"/>
                        </a:solidFill>
                        <a:latin typeface="Calibri" panose="020F0502020204030204" pitchFamily="34" charset="0"/>
                        <a:cs typeface="Calibri" panose="020F0502020204030204" pitchFamily="34" charset="0"/>
                      </a:endParaRPr>
                    </a:p>
                  </a:txBody>
                  <a:tcPr marT="45695" marB="456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tr-TR" sz="2400" dirty="0">
                          <a:solidFill>
                            <a:srgbClr val="C00000"/>
                          </a:solidFill>
                          <a:latin typeface="Calibri" panose="020F0502020204030204" pitchFamily="34" charset="0"/>
                          <a:cs typeface="Calibri" panose="020F0502020204030204" pitchFamily="34" charset="0"/>
                        </a:rPr>
                        <a:t>İş Sağlığı</a:t>
                      </a:r>
                      <a:r>
                        <a:rPr lang="tr-TR" sz="2400" baseline="0" dirty="0">
                          <a:solidFill>
                            <a:srgbClr val="C00000"/>
                          </a:solidFill>
                          <a:latin typeface="Calibri" panose="020F0502020204030204" pitchFamily="34" charset="0"/>
                          <a:cs typeface="Calibri" panose="020F0502020204030204" pitchFamily="34" charset="0"/>
                        </a:rPr>
                        <a:t> ve Güvenliği Yönetim Sistemi</a:t>
                      </a:r>
                      <a:endParaRPr lang="en-US" sz="2400" dirty="0">
                        <a:solidFill>
                          <a:srgbClr val="C00000"/>
                        </a:solidFill>
                        <a:latin typeface="Calibri" panose="020F0502020204030204" pitchFamily="34" charset="0"/>
                        <a:cs typeface="Calibri" panose="020F0502020204030204" pitchFamily="34" charset="0"/>
                      </a:endParaRPr>
                    </a:p>
                  </a:txBody>
                  <a:tcPr marT="45695" marB="456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457231">
                <a:tc>
                  <a:txBody>
                    <a:bodyPr/>
                    <a:lstStyle/>
                    <a:p>
                      <a:r>
                        <a:rPr lang="tr-TR" sz="2400" b="1" dirty="0">
                          <a:solidFill>
                            <a:schemeClr val="tx1"/>
                          </a:solidFill>
                          <a:latin typeface="Calibri" panose="020F0502020204030204" pitchFamily="34" charset="0"/>
                          <a:cs typeface="Calibri" panose="020F0502020204030204" pitchFamily="34" charset="0"/>
                        </a:rPr>
                        <a:t>ISO 9001 </a:t>
                      </a:r>
                      <a:endParaRPr lang="en-US" sz="2400" b="1" dirty="0">
                        <a:solidFill>
                          <a:schemeClr val="tx1"/>
                        </a:solidFill>
                        <a:latin typeface="Calibri" panose="020F0502020204030204" pitchFamily="34" charset="0"/>
                        <a:cs typeface="Calibri" panose="020F0502020204030204" pitchFamily="34" charset="0"/>
                      </a:endParaRPr>
                    </a:p>
                  </a:txBody>
                  <a:tcPr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2400" dirty="0">
                          <a:solidFill>
                            <a:schemeClr val="tx1"/>
                          </a:solidFill>
                          <a:latin typeface="Calibri" panose="020F0502020204030204" pitchFamily="34" charset="0"/>
                          <a:cs typeface="Calibri" panose="020F0502020204030204" pitchFamily="34" charset="0"/>
                        </a:rPr>
                        <a:t>Kalite</a:t>
                      </a:r>
                      <a:r>
                        <a:rPr lang="tr-TR" sz="2400" baseline="0" dirty="0">
                          <a:solidFill>
                            <a:schemeClr val="tx1"/>
                          </a:solidFill>
                          <a:latin typeface="Calibri" panose="020F0502020204030204" pitchFamily="34" charset="0"/>
                          <a:cs typeface="Calibri" panose="020F0502020204030204" pitchFamily="34" charset="0"/>
                        </a:rPr>
                        <a:t> Yönetim Sistemi</a:t>
                      </a:r>
                      <a:endParaRPr lang="en-US" sz="2400" dirty="0">
                        <a:solidFill>
                          <a:schemeClr val="tx1"/>
                        </a:solidFill>
                        <a:latin typeface="Calibri" panose="020F0502020204030204" pitchFamily="34" charset="0"/>
                        <a:cs typeface="Calibri" panose="020F0502020204030204" pitchFamily="34" charset="0"/>
                      </a:endParaRPr>
                    </a:p>
                  </a:txBody>
                  <a:tcPr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7231">
                <a:tc>
                  <a:txBody>
                    <a:bodyPr/>
                    <a:lstStyle/>
                    <a:p>
                      <a:r>
                        <a:rPr lang="tr-TR" sz="2400" b="1" dirty="0">
                          <a:solidFill>
                            <a:schemeClr val="tx1"/>
                          </a:solidFill>
                          <a:latin typeface="Calibri" panose="020F0502020204030204" pitchFamily="34" charset="0"/>
                          <a:cs typeface="Calibri" panose="020F0502020204030204" pitchFamily="34" charset="0"/>
                        </a:rPr>
                        <a:t>ISO 14001 </a:t>
                      </a:r>
                      <a:endParaRPr lang="en-US" sz="2400" b="1" dirty="0">
                        <a:solidFill>
                          <a:schemeClr val="tx1"/>
                        </a:solidFill>
                        <a:latin typeface="Calibri" panose="020F0502020204030204" pitchFamily="34" charset="0"/>
                        <a:cs typeface="Calibri" panose="020F0502020204030204" pitchFamily="34" charset="0"/>
                      </a:endParaRPr>
                    </a:p>
                  </a:txBody>
                  <a:tcPr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2400" dirty="0">
                          <a:solidFill>
                            <a:schemeClr val="tx1"/>
                          </a:solidFill>
                          <a:latin typeface="Calibri" panose="020F0502020204030204" pitchFamily="34" charset="0"/>
                          <a:cs typeface="Calibri" panose="020F0502020204030204" pitchFamily="34" charset="0"/>
                        </a:rPr>
                        <a:t>Çevre Yönetim Sistemi</a:t>
                      </a:r>
                      <a:endParaRPr lang="en-US" sz="2400" dirty="0">
                        <a:solidFill>
                          <a:schemeClr val="tx1"/>
                        </a:solidFill>
                        <a:latin typeface="Calibri" panose="020F0502020204030204" pitchFamily="34" charset="0"/>
                        <a:cs typeface="Calibri" panose="020F0502020204030204" pitchFamily="34" charset="0"/>
                      </a:endParaRPr>
                    </a:p>
                  </a:txBody>
                  <a:tcPr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72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ILO OHS 2001</a:t>
                      </a:r>
                      <a:endParaRPr lang="tr-TR" sz="2400" b="1" dirty="0">
                        <a:solidFill>
                          <a:schemeClr val="tx1"/>
                        </a:solidFill>
                        <a:latin typeface="Calibri" panose="020F0502020204030204" pitchFamily="34" charset="0"/>
                        <a:cs typeface="Calibri" panose="020F0502020204030204" pitchFamily="34" charset="0"/>
                      </a:endParaRPr>
                    </a:p>
                  </a:txBody>
                  <a:tcPr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2400" dirty="0">
                          <a:solidFill>
                            <a:schemeClr val="tx1"/>
                          </a:solidFill>
                          <a:latin typeface="Calibri" panose="020F0502020204030204" pitchFamily="34" charset="0"/>
                          <a:cs typeface="Calibri" panose="020F0502020204030204" pitchFamily="34" charset="0"/>
                        </a:rPr>
                        <a:t>ILO İSG</a:t>
                      </a:r>
                      <a:r>
                        <a:rPr lang="tr-TR" sz="2400" baseline="0" dirty="0">
                          <a:solidFill>
                            <a:schemeClr val="tx1"/>
                          </a:solidFill>
                          <a:latin typeface="Calibri" panose="020F0502020204030204" pitchFamily="34" charset="0"/>
                          <a:cs typeface="Calibri" panose="020F0502020204030204" pitchFamily="34" charset="0"/>
                        </a:rPr>
                        <a:t> Yönetim Sistemi</a:t>
                      </a:r>
                      <a:endParaRPr lang="en-US" sz="2400" dirty="0">
                        <a:solidFill>
                          <a:schemeClr val="tx1"/>
                        </a:solidFill>
                        <a:latin typeface="Calibri" panose="020F0502020204030204" pitchFamily="34" charset="0"/>
                        <a:cs typeface="Calibri" panose="020F0502020204030204" pitchFamily="34" charset="0"/>
                      </a:endParaRPr>
                    </a:p>
                  </a:txBody>
                  <a:tcPr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23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BS 8800 </a:t>
                      </a:r>
                      <a:r>
                        <a:rPr lang="tr-TR" sz="2400" b="1" dirty="0">
                          <a:solidFill>
                            <a:schemeClr val="tx1"/>
                          </a:solidFill>
                          <a:latin typeface="Calibri" panose="020F0502020204030204" pitchFamily="34" charset="0"/>
                          <a:cs typeface="Calibri" panose="020F0502020204030204" pitchFamily="34" charset="0"/>
                        </a:rPr>
                        <a:t>(İngiliz Standardı)</a:t>
                      </a:r>
                      <a:endParaRPr lang="en-US" sz="2400" b="1" dirty="0">
                        <a:solidFill>
                          <a:schemeClr val="tx1"/>
                        </a:solidFill>
                        <a:latin typeface="Calibri" panose="020F0502020204030204" pitchFamily="34" charset="0"/>
                        <a:cs typeface="Calibri" panose="020F0502020204030204" pitchFamily="34" charset="0"/>
                      </a:endParaRPr>
                    </a:p>
                  </a:txBody>
                  <a:tcPr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2400" b="0" i="0" u="none" strike="noStrike" kern="1200" baseline="0" dirty="0">
                          <a:solidFill>
                            <a:schemeClr val="tx1"/>
                          </a:solidFill>
                          <a:latin typeface="Calibri" panose="020F0502020204030204" pitchFamily="34" charset="0"/>
                          <a:ea typeface="+mn-ea"/>
                          <a:cs typeface="Calibri" panose="020F0502020204030204" pitchFamily="34" charset="0"/>
                        </a:rPr>
                        <a:t>İ</a:t>
                      </a:r>
                      <a:r>
                        <a:rPr lang="en-US" sz="2400" b="0" i="0" u="none" strike="noStrike" kern="1200" baseline="0" dirty="0">
                          <a:solidFill>
                            <a:schemeClr val="tx1"/>
                          </a:solidFill>
                          <a:latin typeface="Calibri" panose="020F0502020204030204" pitchFamily="34" charset="0"/>
                          <a:ea typeface="+mn-ea"/>
                          <a:cs typeface="Calibri" panose="020F0502020204030204" pitchFamily="34" charset="0"/>
                        </a:rPr>
                        <a:t>ş </a:t>
                      </a:r>
                      <a:r>
                        <a:rPr lang="en-US" sz="2400" b="0" i="0" u="none" strike="noStrike" kern="1200" baseline="0" dirty="0" err="1">
                          <a:solidFill>
                            <a:schemeClr val="tx1"/>
                          </a:solidFill>
                          <a:latin typeface="Calibri" panose="020F0502020204030204" pitchFamily="34" charset="0"/>
                          <a:ea typeface="+mn-ea"/>
                          <a:cs typeface="Calibri" panose="020F0502020204030204" pitchFamily="34" charset="0"/>
                        </a:rPr>
                        <a:t>Sağliği</a:t>
                      </a:r>
                      <a:r>
                        <a:rPr lang="en-US" sz="2400" b="0" i="0" u="none" strike="noStrike" kern="1200" baseline="0" dirty="0">
                          <a:solidFill>
                            <a:schemeClr val="tx1"/>
                          </a:solidFill>
                          <a:latin typeface="Calibri" panose="020F0502020204030204" pitchFamily="34" charset="0"/>
                          <a:ea typeface="+mn-ea"/>
                          <a:cs typeface="Calibri" panose="020F0502020204030204" pitchFamily="34" charset="0"/>
                        </a:rPr>
                        <a:t> </a:t>
                      </a:r>
                      <a:r>
                        <a:rPr lang="tr-TR" sz="2400" b="0" i="0" u="none" strike="noStrike" kern="1200" baseline="0" dirty="0">
                          <a:solidFill>
                            <a:schemeClr val="tx1"/>
                          </a:solidFill>
                          <a:latin typeface="Calibri" panose="020F0502020204030204" pitchFamily="34" charset="0"/>
                          <a:ea typeface="+mn-ea"/>
                          <a:cs typeface="Calibri" panose="020F0502020204030204" pitchFamily="34" charset="0"/>
                        </a:rPr>
                        <a:t>v</a:t>
                      </a:r>
                      <a:r>
                        <a:rPr lang="en-US" sz="2400" b="0" i="0" u="none" strike="noStrike" kern="1200" baseline="0" dirty="0">
                          <a:solidFill>
                            <a:schemeClr val="tx1"/>
                          </a:solidFill>
                          <a:latin typeface="Calibri" panose="020F0502020204030204" pitchFamily="34" charset="0"/>
                          <a:ea typeface="+mn-ea"/>
                          <a:cs typeface="Calibri" panose="020F0502020204030204" pitchFamily="34" charset="0"/>
                        </a:rPr>
                        <a:t>e </a:t>
                      </a:r>
                      <a:r>
                        <a:rPr lang="en-US" sz="2400" b="0" i="0" u="none" strike="noStrike" kern="1200" baseline="0" dirty="0" err="1">
                          <a:solidFill>
                            <a:schemeClr val="tx1"/>
                          </a:solidFill>
                          <a:latin typeface="Calibri" panose="020F0502020204030204" pitchFamily="34" charset="0"/>
                          <a:ea typeface="+mn-ea"/>
                          <a:cs typeface="Calibri" panose="020F0502020204030204" pitchFamily="34" charset="0"/>
                        </a:rPr>
                        <a:t>Güvenliği</a:t>
                      </a:r>
                      <a:r>
                        <a:rPr lang="en-US" sz="2400" b="0" i="0" u="none" strike="noStrike" kern="1200" baseline="0" dirty="0">
                          <a:solidFill>
                            <a:schemeClr val="tx1"/>
                          </a:solidFill>
                          <a:latin typeface="Calibri" panose="020F0502020204030204" pitchFamily="34" charset="0"/>
                          <a:ea typeface="+mn-ea"/>
                          <a:cs typeface="Calibri" panose="020F0502020204030204" pitchFamily="34" charset="0"/>
                        </a:rPr>
                        <a:t> </a:t>
                      </a:r>
                      <a:r>
                        <a:rPr lang="en-US" sz="2400" b="0" i="0" u="none" strike="noStrike" kern="1200" baseline="0" dirty="0" err="1">
                          <a:solidFill>
                            <a:schemeClr val="tx1"/>
                          </a:solidFill>
                          <a:latin typeface="Calibri" panose="020F0502020204030204" pitchFamily="34" charset="0"/>
                          <a:ea typeface="+mn-ea"/>
                          <a:cs typeface="Calibri" panose="020F0502020204030204" pitchFamily="34" charset="0"/>
                        </a:rPr>
                        <a:t>Yönetim</a:t>
                      </a:r>
                      <a:r>
                        <a:rPr lang="en-US" sz="2400" b="0" i="0" u="none" strike="noStrike" kern="1200" baseline="0" dirty="0">
                          <a:solidFill>
                            <a:schemeClr val="tx1"/>
                          </a:solidFill>
                          <a:latin typeface="Calibri" panose="020F0502020204030204" pitchFamily="34" charset="0"/>
                          <a:ea typeface="+mn-ea"/>
                          <a:cs typeface="Calibri" panose="020F0502020204030204" pitchFamily="34" charset="0"/>
                        </a:rPr>
                        <a:t> </a:t>
                      </a:r>
                      <a:r>
                        <a:rPr lang="en-US" sz="2400" b="0" i="0" u="none" strike="noStrike" kern="1200" baseline="0" dirty="0" err="1">
                          <a:solidFill>
                            <a:schemeClr val="tx1"/>
                          </a:solidFill>
                          <a:latin typeface="Calibri" panose="020F0502020204030204" pitchFamily="34" charset="0"/>
                          <a:ea typeface="+mn-ea"/>
                          <a:cs typeface="Calibri" panose="020F0502020204030204" pitchFamily="34" charset="0"/>
                        </a:rPr>
                        <a:t>Rehber</a:t>
                      </a:r>
                      <a:r>
                        <a:rPr lang="tr-TR" sz="2400" b="0" i="0" u="none" strike="noStrike" kern="1200" baseline="0" dirty="0">
                          <a:solidFill>
                            <a:schemeClr val="tx1"/>
                          </a:solidFill>
                          <a:latin typeface="Calibri" panose="020F0502020204030204" pitchFamily="34" charset="0"/>
                          <a:ea typeface="+mn-ea"/>
                          <a:cs typeface="Calibri" panose="020F0502020204030204" pitchFamily="34" charset="0"/>
                        </a:rPr>
                        <a:t> </a:t>
                      </a:r>
                      <a:r>
                        <a:rPr lang="en-US" sz="2400" b="0" i="0" u="none" strike="noStrike" kern="1200" baseline="0" dirty="0">
                          <a:solidFill>
                            <a:schemeClr val="tx1"/>
                          </a:solidFill>
                          <a:latin typeface="Calibri" panose="020F0502020204030204" pitchFamily="34" charset="0"/>
                          <a:ea typeface="+mn-ea"/>
                          <a:cs typeface="Calibri" panose="020F0502020204030204" pitchFamily="34" charset="0"/>
                        </a:rPr>
                        <a:t>Standard</a:t>
                      </a:r>
                      <a:r>
                        <a:rPr lang="tr-TR" sz="2400" b="0" i="0" u="none" strike="noStrike" kern="1200" baseline="0" dirty="0">
                          <a:solidFill>
                            <a:schemeClr val="tx1"/>
                          </a:solidFill>
                          <a:latin typeface="Calibri" panose="020F0502020204030204" pitchFamily="34" charset="0"/>
                          <a:ea typeface="+mn-ea"/>
                          <a:cs typeface="Calibri" panose="020F0502020204030204" pitchFamily="34" charset="0"/>
                        </a:rPr>
                        <a:t>ı</a:t>
                      </a:r>
                      <a:endParaRPr lang="en-US" sz="2400" dirty="0">
                        <a:solidFill>
                          <a:schemeClr val="tx1"/>
                        </a:solidFill>
                        <a:latin typeface="Calibri" panose="020F0502020204030204" pitchFamily="34" charset="0"/>
                        <a:cs typeface="Calibri" panose="020F0502020204030204" pitchFamily="34" charset="0"/>
                      </a:endParaRPr>
                    </a:p>
                  </a:txBody>
                  <a:tcPr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88842701"/>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ikdörtgen 1">
            <a:extLst>
              <a:ext uri="{FF2B5EF4-FFF2-40B4-BE49-F238E27FC236}">
                <a16:creationId xmlns:a16="http://schemas.microsoft.com/office/drawing/2014/main" id="{6EA2D847-086C-4C6A-822B-57FF53533DDE}"/>
              </a:ext>
            </a:extLst>
          </p:cNvPr>
          <p:cNvSpPr>
            <a:spLocks noChangeArrowheads="1"/>
          </p:cNvSpPr>
          <p:nvPr/>
        </p:nvSpPr>
        <p:spPr bwMode="auto">
          <a:xfrm>
            <a:off x="701058" y="1818307"/>
            <a:ext cx="7789863" cy="708025"/>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r>
              <a:rPr lang="tr-TR" altLang="tr-TR" sz="4000" b="1" dirty="0">
                <a:solidFill>
                  <a:srgbClr val="C00000"/>
                </a:solidFill>
                <a:latin typeface="Calibri" panose="020F0502020204030204" pitchFamily="34" charset="0"/>
                <a:cs typeface="Calibri" panose="020F0502020204030204" pitchFamily="34" charset="0"/>
              </a:rPr>
              <a:t>TS 18001 (OHSAS) STANDARDI</a:t>
            </a:r>
            <a:endParaRPr lang="tr-TR" altLang="tr-TR" sz="4000" dirty="0">
              <a:solidFill>
                <a:srgbClr val="C00000"/>
              </a:solidFill>
              <a:latin typeface="Calibri" panose="020F0502020204030204" pitchFamily="34" charset="0"/>
              <a:cs typeface="Calibri" panose="020F0502020204030204" pitchFamily="34" charset="0"/>
            </a:endParaRPr>
          </a:p>
        </p:txBody>
      </p:sp>
      <p:sp>
        <p:nvSpPr>
          <p:cNvPr id="3" name="Dikdörtgen 2">
            <a:extLst>
              <a:ext uri="{FF2B5EF4-FFF2-40B4-BE49-F238E27FC236}">
                <a16:creationId xmlns:a16="http://schemas.microsoft.com/office/drawing/2014/main" id="{D4C2430F-D5C8-4B69-927A-0337AEEC1763}"/>
              </a:ext>
            </a:extLst>
          </p:cNvPr>
          <p:cNvSpPr/>
          <p:nvPr/>
        </p:nvSpPr>
        <p:spPr>
          <a:xfrm>
            <a:off x="701058" y="2700957"/>
            <a:ext cx="7789863" cy="286232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defRPr/>
            </a:pPr>
            <a:r>
              <a:rPr lang="tr-TR" altLang="tr-TR" sz="2000" b="1" dirty="0" err="1">
                <a:solidFill>
                  <a:schemeClr val="tx1"/>
                </a:solidFill>
                <a:latin typeface="Calibri" panose="020F0502020204030204" pitchFamily="34" charset="0"/>
                <a:cs typeface="Calibri" panose="020F0502020204030204" pitchFamily="34" charset="0"/>
              </a:rPr>
              <a:t>Occupational</a:t>
            </a:r>
            <a:r>
              <a:rPr lang="tr-TR" altLang="tr-TR" sz="2000" b="1" dirty="0">
                <a:solidFill>
                  <a:schemeClr val="tx1"/>
                </a:solidFill>
                <a:latin typeface="Calibri" panose="020F0502020204030204" pitchFamily="34" charset="0"/>
                <a:cs typeface="Calibri" panose="020F0502020204030204" pitchFamily="34" charset="0"/>
              </a:rPr>
              <a:t> </a:t>
            </a:r>
            <a:r>
              <a:rPr lang="tr-TR" altLang="tr-TR" sz="2000" b="1" dirty="0" err="1">
                <a:solidFill>
                  <a:schemeClr val="tx1"/>
                </a:solidFill>
                <a:latin typeface="Calibri" panose="020F0502020204030204" pitchFamily="34" charset="0"/>
                <a:cs typeface="Calibri" panose="020F0502020204030204" pitchFamily="34" charset="0"/>
              </a:rPr>
              <a:t>Health</a:t>
            </a:r>
            <a:r>
              <a:rPr lang="tr-TR" altLang="tr-TR" sz="2000" b="1" dirty="0">
                <a:solidFill>
                  <a:schemeClr val="tx1"/>
                </a:solidFill>
                <a:latin typeface="Calibri" panose="020F0502020204030204" pitchFamily="34" charset="0"/>
                <a:cs typeface="Calibri" panose="020F0502020204030204" pitchFamily="34" charset="0"/>
              </a:rPr>
              <a:t> </a:t>
            </a:r>
            <a:r>
              <a:rPr lang="tr-TR" altLang="tr-TR" sz="2000" b="1" dirty="0" err="1">
                <a:solidFill>
                  <a:schemeClr val="tx1"/>
                </a:solidFill>
                <a:latin typeface="Calibri" panose="020F0502020204030204" pitchFamily="34" charset="0"/>
                <a:cs typeface="Calibri" panose="020F0502020204030204" pitchFamily="34" charset="0"/>
              </a:rPr>
              <a:t>and</a:t>
            </a:r>
            <a:r>
              <a:rPr lang="tr-TR" altLang="tr-TR" sz="2000" b="1" dirty="0">
                <a:solidFill>
                  <a:schemeClr val="tx1"/>
                </a:solidFill>
                <a:latin typeface="Calibri" panose="020F0502020204030204" pitchFamily="34" charset="0"/>
                <a:cs typeface="Calibri" panose="020F0502020204030204" pitchFamily="34" charset="0"/>
              </a:rPr>
              <a:t> </a:t>
            </a:r>
            <a:r>
              <a:rPr lang="tr-TR" altLang="tr-TR" sz="2000" b="1" dirty="0" err="1">
                <a:solidFill>
                  <a:schemeClr val="tx1"/>
                </a:solidFill>
                <a:latin typeface="Calibri" panose="020F0502020204030204" pitchFamily="34" charset="0"/>
                <a:cs typeface="Calibri" panose="020F0502020204030204" pitchFamily="34" charset="0"/>
              </a:rPr>
              <a:t>Safety</a:t>
            </a:r>
            <a:r>
              <a:rPr lang="tr-TR" altLang="tr-TR" sz="2000" b="1" dirty="0">
                <a:solidFill>
                  <a:schemeClr val="tx1"/>
                </a:solidFill>
                <a:latin typeface="Calibri" panose="020F0502020204030204" pitchFamily="34" charset="0"/>
                <a:cs typeface="Calibri" panose="020F0502020204030204" pitchFamily="34" charset="0"/>
              </a:rPr>
              <a:t> </a:t>
            </a:r>
            <a:r>
              <a:rPr lang="tr-TR" altLang="tr-TR" sz="2000" b="1" dirty="0" err="1">
                <a:solidFill>
                  <a:schemeClr val="tx1"/>
                </a:solidFill>
                <a:latin typeface="Calibri" panose="020F0502020204030204" pitchFamily="34" charset="0"/>
                <a:cs typeface="Calibri" panose="020F0502020204030204" pitchFamily="34" charset="0"/>
              </a:rPr>
              <a:t>Assessment</a:t>
            </a:r>
            <a:r>
              <a:rPr lang="tr-TR" altLang="tr-TR" sz="2000" b="1" dirty="0">
                <a:solidFill>
                  <a:schemeClr val="tx1"/>
                </a:solidFill>
                <a:latin typeface="Calibri" panose="020F0502020204030204" pitchFamily="34" charset="0"/>
                <a:cs typeface="Calibri" panose="020F0502020204030204" pitchFamily="34" charset="0"/>
              </a:rPr>
              <a:t> Series </a:t>
            </a:r>
          </a:p>
          <a:p>
            <a:pPr algn="ctr" eaLnBrk="1" hangingPunct="1">
              <a:defRPr/>
            </a:pPr>
            <a:r>
              <a:rPr lang="tr-TR" altLang="tr-TR" sz="2000" b="1" dirty="0">
                <a:solidFill>
                  <a:schemeClr val="tx1"/>
                </a:solidFill>
                <a:latin typeface="Calibri" panose="020F0502020204030204" pitchFamily="34" charset="0"/>
                <a:cs typeface="Calibri" panose="020F0502020204030204" pitchFamily="34" charset="0"/>
              </a:rPr>
              <a:t>İş Sağlığı ve Güvenliği (İSG) Değerlendirme Serisi</a:t>
            </a:r>
          </a:p>
          <a:p>
            <a:pPr eaLnBrk="1" hangingPunct="1">
              <a:defRPr/>
            </a:pPr>
            <a:endParaRPr lang="tr-TR" altLang="tr-TR" sz="2000" i="1" dirty="0">
              <a:latin typeface="Calibri" panose="020F0502020204030204" pitchFamily="34" charset="0"/>
              <a:cs typeface="Calibri" panose="020F0502020204030204" pitchFamily="34" charset="0"/>
            </a:endParaRPr>
          </a:p>
          <a:p>
            <a:pPr marL="342900" indent="-342900" algn="just" eaLnBrk="1" hangingPunct="1">
              <a:buFont typeface="Arial" panose="020B0604020202020204" pitchFamily="34" charset="0"/>
              <a:buChar char="•"/>
              <a:defRPr/>
            </a:pPr>
            <a:r>
              <a:rPr lang="tr-TR" altLang="tr-TR" sz="2000" dirty="0">
                <a:latin typeface="Calibri" panose="020F0502020204030204" pitchFamily="34" charset="0"/>
                <a:cs typeface="Calibri" panose="020F0502020204030204" pitchFamily="34" charset="0"/>
              </a:rPr>
              <a:t>1996’da BS 8800 Mesleki Sağlık ve Güvenlik Yönetim Sistemleri Rehberi</a:t>
            </a:r>
          </a:p>
          <a:p>
            <a:pPr marL="342900" indent="-342900" algn="just" eaLnBrk="1" hangingPunct="1">
              <a:buFont typeface="Arial" panose="020B0604020202020204" pitchFamily="34" charset="0"/>
              <a:buChar char="•"/>
              <a:defRPr/>
            </a:pPr>
            <a:r>
              <a:rPr lang="tr-TR" altLang="tr-TR" sz="2000" dirty="0">
                <a:latin typeface="Calibri" panose="020F0502020204030204" pitchFamily="34" charset="0"/>
                <a:cs typeface="Calibri" panose="020F0502020204030204" pitchFamily="34" charset="0"/>
              </a:rPr>
              <a:t>1997’de Technical </a:t>
            </a:r>
            <a:r>
              <a:rPr lang="tr-TR" altLang="tr-TR" sz="2000" dirty="0" err="1">
                <a:latin typeface="Calibri" panose="020F0502020204030204" pitchFamily="34" charset="0"/>
                <a:cs typeface="Calibri" panose="020F0502020204030204" pitchFamily="34" charset="0"/>
              </a:rPr>
              <a:t>report</a:t>
            </a:r>
            <a:r>
              <a:rPr lang="tr-TR" altLang="tr-TR" sz="2000" dirty="0">
                <a:latin typeface="Calibri" panose="020F0502020204030204" pitchFamily="34" charset="0"/>
                <a:cs typeface="Calibri" panose="020F0502020204030204" pitchFamily="34" charset="0"/>
              </a:rPr>
              <a:t> NPR 5001</a:t>
            </a:r>
          </a:p>
          <a:p>
            <a:pPr marL="342900" indent="-342900" algn="just" eaLnBrk="1" hangingPunct="1">
              <a:buFont typeface="Arial" panose="020B0604020202020204" pitchFamily="34" charset="0"/>
              <a:buChar char="•"/>
              <a:defRPr/>
            </a:pPr>
            <a:r>
              <a:rPr lang="tr-TR" altLang="tr-TR" sz="2000" dirty="0">
                <a:latin typeface="Calibri" panose="020F0502020204030204" pitchFamily="34" charset="0"/>
                <a:cs typeface="Calibri" panose="020F0502020204030204" pitchFamily="34" charset="0"/>
              </a:rPr>
              <a:t>15 Nisan 1999’da, </a:t>
            </a:r>
            <a:r>
              <a:rPr lang="tr-TR" altLang="tr-TR" sz="2000" dirty="0">
                <a:solidFill>
                  <a:srgbClr val="C00000"/>
                </a:solidFill>
                <a:latin typeface="Calibri" panose="020F0502020204030204" pitchFamily="34" charset="0"/>
                <a:cs typeface="Calibri" panose="020F0502020204030204" pitchFamily="34" charset="0"/>
              </a:rPr>
              <a:t>13 Kuruluşun </a:t>
            </a:r>
            <a:r>
              <a:rPr lang="tr-TR" altLang="tr-TR" sz="2000" dirty="0">
                <a:latin typeface="Calibri" panose="020F0502020204030204" pitchFamily="34" charset="0"/>
                <a:cs typeface="Calibri" panose="020F0502020204030204" pitchFamily="34" charset="0"/>
              </a:rPr>
              <a:t>katılımıyla British </a:t>
            </a:r>
            <a:r>
              <a:rPr lang="tr-TR" altLang="tr-TR" sz="2000" dirty="0" err="1">
                <a:latin typeface="Calibri" panose="020F0502020204030204" pitchFamily="34" charset="0"/>
                <a:cs typeface="Calibri" panose="020F0502020204030204" pitchFamily="34" charset="0"/>
              </a:rPr>
              <a:t>Standards</a:t>
            </a:r>
            <a:r>
              <a:rPr lang="tr-TR" altLang="tr-TR" sz="2000" dirty="0">
                <a:latin typeface="Calibri" panose="020F0502020204030204" pitchFamily="34" charset="0"/>
                <a:cs typeface="Calibri" panose="020F0502020204030204" pitchFamily="34" charset="0"/>
              </a:rPr>
              <a:t> </a:t>
            </a:r>
            <a:r>
              <a:rPr lang="tr-TR" altLang="tr-TR" sz="2000" dirty="0" err="1">
                <a:latin typeface="Calibri" panose="020F0502020204030204" pitchFamily="34" charset="0"/>
                <a:cs typeface="Calibri" panose="020F0502020204030204" pitchFamily="34" charset="0"/>
              </a:rPr>
              <a:t>Institution</a:t>
            </a:r>
            <a:r>
              <a:rPr lang="tr-TR" altLang="tr-TR" sz="2000" dirty="0">
                <a:latin typeface="Calibri" panose="020F0502020204030204" pitchFamily="34" charset="0"/>
                <a:cs typeface="Calibri" panose="020F0502020204030204" pitchFamily="34" charset="0"/>
              </a:rPr>
              <a:t> tarafından OHSAS 18001 olarak,</a:t>
            </a:r>
          </a:p>
          <a:p>
            <a:pPr marL="342900" indent="-342900" algn="just" eaLnBrk="1" hangingPunct="1">
              <a:buFont typeface="Arial" panose="020B0604020202020204" pitchFamily="34" charset="0"/>
              <a:buChar char="•"/>
              <a:defRPr/>
            </a:pPr>
            <a:r>
              <a:rPr lang="tr-TR" altLang="tr-TR" sz="2000" b="1" u="sng" dirty="0">
                <a:latin typeface="Calibri" panose="020F0502020204030204" pitchFamily="34" charset="0"/>
                <a:cs typeface="Calibri" panose="020F0502020204030204" pitchFamily="34" charset="0"/>
              </a:rPr>
              <a:t>2001 yılında TS 18001 (OHSAS)</a:t>
            </a:r>
            <a:r>
              <a:rPr lang="tr-TR" altLang="tr-TR" sz="2000" dirty="0">
                <a:latin typeface="Calibri" panose="020F0502020204030204" pitchFamily="34" charset="0"/>
                <a:cs typeface="Calibri" panose="020F0502020204030204" pitchFamily="34" charset="0"/>
              </a:rPr>
              <a:t> olarak yayımlandı.</a:t>
            </a:r>
            <a:endParaRPr lang="tr-TR" altLang="tr-TR" sz="20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6632284"/>
      </p:ext>
    </p:extLst>
  </p:cSld>
  <p:clrMapOvr>
    <a:masterClrMapping/>
  </p:clrMapOvr>
  <p:transition spd="slow" advClick="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Text Box 2">
            <a:extLst>
              <a:ext uri="{FF2B5EF4-FFF2-40B4-BE49-F238E27FC236}">
                <a16:creationId xmlns:a16="http://schemas.microsoft.com/office/drawing/2014/main" id="{82C63C35-9718-4FCE-A657-3A601686FC7B}"/>
              </a:ext>
            </a:extLst>
          </p:cNvPr>
          <p:cNvSpPr txBox="1">
            <a:spLocks noChangeArrowheads="1"/>
          </p:cNvSpPr>
          <p:nvPr/>
        </p:nvSpPr>
        <p:spPr bwMode="auto">
          <a:xfrm>
            <a:off x="5057775" y="2849370"/>
            <a:ext cx="3798888" cy="2985433"/>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ts val="0"/>
              </a:spcBef>
              <a:defRPr/>
            </a:pPr>
            <a:r>
              <a:rPr lang="en-US" altLang="tr-TR" b="1" dirty="0">
                <a:solidFill>
                  <a:srgbClr val="000066"/>
                </a:solidFill>
                <a:latin typeface="Calibri" panose="020F0502020204030204" pitchFamily="34" charset="0"/>
                <a:cs typeface="Calibri" panose="020F0502020204030204" pitchFamily="34" charset="0"/>
              </a:rPr>
              <a:t>OHSAS</a:t>
            </a:r>
            <a:r>
              <a:rPr lang="tr-TR" altLang="tr-TR" b="1" dirty="0">
                <a:solidFill>
                  <a:srgbClr val="000066"/>
                </a:solidFill>
                <a:latin typeface="Calibri" panose="020F0502020204030204" pitchFamily="34" charset="0"/>
                <a:cs typeface="Calibri" panose="020F0502020204030204" pitchFamily="34" charset="0"/>
              </a:rPr>
              <a:t> </a:t>
            </a:r>
            <a:r>
              <a:rPr lang="tr-TR" altLang="tr-TR" dirty="0">
                <a:solidFill>
                  <a:srgbClr val="0033CC"/>
                </a:solidFill>
                <a:latin typeface="Calibri" panose="020F0502020204030204" pitchFamily="34" charset="0"/>
                <a:cs typeface="Calibri" panose="020F0502020204030204" pitchFamily="34" charset="0"/>
              </a:rPr>
              <a:t>(</a:t>
            </a:r>
            <a:r>
              <a:rPr lang="tr-TR" altLang="tr-TR" b="1" dirty="0">
                <a:solidFill>
                  <a:srgbClr val="000066"/>
                </a:solidFill>
                <a:latin typeface="Calibri" panose="020F0502020204030204" pitchFamily="34" charset="0"/>
                <a:cs typeface="Calibri" panose="020F0502020204030204" pitchFamily="34" charset="0"/>
              </a:rPr>
              <a:t>O</a:t>
            </a:r>
            <a:r>
              <a:rPr lang="en-US" altLang="tr-TR" b="1" dirty="0" err="1">
                <a:solidFill>
                  <a:srgbClr val="0033CC"/>
                </a:solidFill>
                <a:latin typeface="Calibri" panose="020F0502020204030204" pitchFamily="34" charset="0"/>
                <a:cs typeface="Calibri" panose="020F0502020204030204" pitchFamily="34" charset="0"/>
              </a:rPr>
              <a:t>ccupational</a:t>
            </a:r>
            <a:r>
              <a:rPr lang="en-US" altLang="tr-TR" b="1" dirty="0">
                <a:solidFill>
                  <a:srgbClr val="0033CC"/>
                </a:solidFill>
                <a:latin typeface="Calibri" panose="020F0502020204030204" pitchFamily="34" charset="0"/>
                <a:cs typeface="Calibri" panose="020F0502020204030204" pitchFamily="34" charset="0"/>
              </a:rPr>
              <a:t> </a:t>
            </a:r>
            <a:r>
              <a:rPr lang="tr-TR" altLang="tr-TR" b="1" dirty="0">
                <a:solidFill>
                  <a:srgbClr val="000066"/>
                </a:solidFill>
                <a:latin typeface="Calibri" panose="020F0502020204030204" pitchFamily="34" charset="0"/>
                <a:cs typeface="Calibri" panose="020F0502020204030204" pitchFamily="34" charset="0"/>
              </a:rPr>
              <a:t>H</a:t>
            </a:r>
            <a:r>
              <a:rPr lang="en-US" altLang="tr-TR" b="1" dirty="0" err="1">
                <a:solidFill>
                  <a:srgbClr val="0033CC"/>
                </a:solidFill>
                <a:latin typeface="Calibri" panose="020F0502020204030204" pitchFamily="34" charset="0"/>
                <a:cs typeface="Calibri" panose="020F0502020204030204" pitchFamily="34" charset="0"/>
              </a:rPr>
              <a:t>ealth</a:t>
            </a:r>
            <a:r>
              <a:rPr lang="en-US" altLang="tr-TR" dirty="0">
                <a:solidFill>
                  <a:srgbClr val="0033CC"/>
                </a:solidFill>
                <a:latin typeface="Calibri" panose="020F0502020204030204" pitchFamily="34" charset="0"/>
                <a:cs typeface="Calibri" panose="020F0502020204030204" pitchFamily="34" charset="0"/>
              </a:rPr>
              <a:t> </a:t>
            </a:r>
            <a:r>
              <a:rPr lang="en-US" altLang="tr-TR" b="1" dirty="0">
                <a:solidFill>
                  <a:srgbClr val="0033CC"/>
                </a:solidFill>
                <a:latin typeface="Calibri" panose="020F0502020204030204" pitchFamily="34" charset="0"/>
                <a:cs typeface="Calibri" panose="020F0502020204030204" pitchFamily="34" charset="0"/>
              </a:rPr>
              <a:t>and</a:t>
            </a:r>
            <a:r>
              <a:rPr lang="en-US" altLang="tr-TR" dirty="0">
                <a:solidFill>
                  <a:srgbClr val="0033CC"/>
                </a:solidFill>
                <a:latin typeface="Calibri" panose="020F0502020204030204" pitchFamily="34" charset="0"/>
                <a:cs typeface="Calibri" panose="020F0502020204030204" pitchFamily="34" charset="0"/>
              </a:rPr>
              <a:t> </a:t>
            </a:r>
            <a:r>
              <a:rPr lang="tr-TR" altLang="tr-TR" b="1" dirty="0">
                <a:solidFill>
                  <a:srgbClr val="000066"/>
                </a:solidFill>
                <a:latin typeface="Calibri" panose="020F0502020204030204" pitchFamily="34" charset="0"/>
                <a:cs typeface="Calibri" panose="020F0502020204030204" pitchFamily="34" charset="0"/>
              </a:rPr>
              <a:t>S</a:t>
            </a:r>
            <a:r>
              <a:rPr lang="en-US" altLang="tr-TR" b="1" dirty="0" err="1">
                <a:solidFill>
                  <a:srgbClr val="0033CC"/>
                </a:solidFill>
                <a:latin typeface="Calibri" panose="020F0502020204030204" pitchFamily="34" charset="0"/>
                <a:cs typeface="Calibri" panose="020F0502020204030204" pitchFamily="34" charset="0"/>
              </a:rPr>
              <a:t>afety</a:t>
            </a:r>
            <a:r>
              <a:rPr lang="en-US" altLang="tr-TR" dirty="0">
                <a:solidFill>
                  <a:srgbClr val="0033CC"/>
                </a:solidFill>
                <a:latin typeface="Calibri" panose="020F0502020204030204" pitchFamily="34" charset="0"/>
                <a:cs typeface="Calibri" panose="020F0502020204030204" pitchFamily="34" charset="0"/>
              </a:rPr>
              <a:t> </a:t>
            </a:r>
            <a:r>
              <a:rPr lang="tr-TR" altLang="tr-TR" b="1" dirty="0">
                <a:solidFill>
                  <a:srgbClr val="000066"/>
                </a:solidFill>
                <a:latin typeface="Calibri" panose="020F0502020204030204" pitchFamily="34" charset="0"/>
                <a:cs typeface="Calibri" panose="020F0502020204030204" pitchFamily="34" charset="0"/>
              </a:rPr>
              <a:t>M</a:t>
            </a:r>
            <a:r>
              <a:rPr lang="en-US" altLang="tr-TR" b="1" dirty="0" err="1">
                <a:solidFill>
                  <a:srgbClr val="0033CC"/>
                </a:solidFill>
                <a:latin typeface="Calibri" panose="020F0502020204030204" pitchFamily="34" charset="0"/>
                <a:cs typeface="Calibri" panose="020F0502020204030204" pitchFamily="34" charset="0"/>
              </a:rPr>
              <a:t>anagement</a:t>
            </a:r>
            <a:r>
              <a:rPr lang="en-US" altLang="tr-TR" dirty="0">
                <a:solidFill>
                  <a:srgbClr val="0033CC"/>
                </a:solidFill>
                <a:latin typeface="Calibri" panose="020F0502020204030204" pitchFamily="34" charset="0"/>
                <a:cs typeface="Calibri" panose="020F0502020204030204" pitchFamily="34" charset="0"/>
              </a:rPr>
              <a:t> </a:t>
            </a:r>
            <a:r>
              <a:rPr lang="tr-TR" altLang="tr-TR" b="1" dirty="0">
                <a:solidFill>
                  <a:srgbClr val="000066"/>
                </a:solidFill>
                <a:latin typeface="Calibri" panose="020F0502020204030204" pitchFamily="34" charset="0"/>
                <a:cs typeface="Calibri" panose="020F0502020204030204" pitchFamily="34" charset="0"/>
              </a:rPr>
              <a:t>S</a:t>
            </a:r>
            <a:r>
              <a:rPr lang="en-US" altLang="tr-TR" b="1" dirty="0" err="1">
                <a:solidFill>
                  <a:srgbClr val="0033CC"/>
                </a:solidFill>
                <a:latin typeface="Calibri" panose="020F0502020204030204" pitchFamily="34" charset="0"/>
                <a:cs typeface="Calibri" panose="020F0502020204030204" pitchFamily="34" charset="0"/>
              </a:rPr>
              <a:t>ystems</a:t>
            </a:r>
            <a:r>
              <a:rPr lang="tr-TR" altLang="tr-TR" b="1" dirty="0">
                <a:solidFill>
                  <a:srgbClr val="0033CC"/>
                </a:solidFill>
                <a:latin typeface="Calibri" panose="020F0502020204030204" pitchFamily="34" charset="0"/>
                <a:cs typeface="Calibri" panose="020F0502020204030204" pitchFamily="34" charset="0"/>
              </a:rPr>
              <a:t>)</a:t>
            </a:r>
            <a:r>
              <a:rPr lang="en-US" altLang="tr-TR" b="1" dirty="0">
                <a:solidFill>
                  <a:srgbClr val="000066"/>
                </a:solidFill>
                <a:latin typeface="Calibri" panose="020F0502020204030204" pitchFamily="34" charset="0"/>
                <a:cs typeface="Calibri" panose="020F0502020204030204" pitchFamily="34" charset="0"/>
              </a:rPr>
              <a:t> 18001</a:t>
            </a:r>
            <a:r>
              <a:rPr lang="en-US" altLang="tr-TR" dirty="0">
                <a:solidFill>
                  <a:srgbClr val="0033CC"/>
                </a:solidFill>
                <a:latin typeface="Calibri" panose="020F0502020204030204" pitchFamily="34" charset="0"/>
                <a:cs typeface="Calibri" panose="020F0502020204030204" pitchFamily="34" charset="0"/>
              </a:rPr>
              <a:t>, </a:t>
            </a:r>
            <a:r>
              <a:rPr lang="tr-TR" altLang="tr-TR" b="1" dirty="0">
                <a:solidFill>
                  <a:srgbClr val="0033CC"/>
                </a:solidFill>
                <a:latin typeface="Calibri" panose="020F0502020204030204" pitchFamily="34" charset="0"/>
                <a:cs typeface="Calibri" panose="020F0502020204030204" pitchFamily="34" charset="0"/>
              </a:rPr>
              <a:t>İngiliz </a:t>
            </a:r>
            <a:r>
              <a:rPr lang="tr-TR" altLang="tr-TR" b="1" dirty="0" err="1">
                <a:solidFill>
                  <a:srgbClr val="0033CC"/>
                </a:solidFill>
                <a:latin typeface="Calibri" panose="020F0502020204030204" pitchFamily="34" charset="0"/>
                <a:cs typeface="Calibri" panose="020F0502020204030204" pitchFamily="34" charset="0"/>
              </a:rPr>
              <a:t>Standardları</a:t>
            </a:r>
            <a:r>
              <a:rPr lang="tr-TR" altLang="tr-TR" b="1" dirty="0">
                <a:solidFill>
                  <a:srgbClr val="0033CC"/>
                </a:solidFill>
                <a:latin typeface="Calibri" panose="020F0502020204030204" pitchFamily="34" charset="0"/>
                <a:cs typeface="Calibri" panose="020F0502020204030204" pitchFamily="34" charset="0"/>
              </a:rPr>
              <a:t> Enstitüsü (</a:t>
            </a:r>
            <a:r>
              <a:rPr lang="en-US" altLang="tr-TR" b="1" dirty="0">
                <a:solidFill>
                  <a:srgbClr val="0033CC"/>
                </a:solidFill>
                <a:latin typeface="Calibri" panose="020F0502020204030204" pitchFamily="34" charset="0"/>
                <a:cs typeface="Calibri" panose="020F0502020204030204" pitchFamily="34" charset="0"/>
              </a:rPr>
              <a:t>BSI</a:t>
            </a:r>
            <a:r>
              <a:rPr lang="tr-TR" altLang="tr-TR" b="1" dirty="0">
                <a:solidFill>
                  <a:srgbClr val="0033CC"/>
                </a:solidFill>
                <a:latin typeface="Calibri" panose="020F0502020204030204" pitchFamily="34" charset="0"/>
                <a:cs typeface="Calibri" panose="020F0502020204030204" pitchFamily="34" charset="0"/>
              </a:rPr>
              <a:t>) </a:t>
            </a:r>
            <a:r>
              <a:rPr lang="en-US" altLang="tr-TR" b="1" dirty="0" err="1">
                <a:solidFill>
                  <a:srgbClr val="0033CC"/>
                </a:solidFill>
                <a:latin typeface="Calibri" panose="020F0502020204030204" pitchFamily="34" charset="0"/>
                <a:cs typeface="Calibri" panose="020F0502020204030204" pitchFamily="34" charset="0"/>
              </a:rPr>
              <a:t>tarafından</a:t>
            </a:r>
            <a:r>
              <a:rPr lang="en-US" altLang="tr-TR" b="1" dirty="0">
                <a:solidFill>
                  <a:srgbClr val="0033CC"/>
                </a:solidFill>
                <a:latin typeface="Calibri" panose="020F0502020204030204" pitchFamily="34" charset="0"/>
                <a:cs typeface="Calibri" panose="020F0502020204030204" pitchFamily="34" charset="0"/>
              </a:rPr>
              <a:t> </a:t>
            </a:r>
            <a:r>
              <a:rPr lang="en-US" altLang="tr-TR" b="1" dirty="0" err="1">
                <a:solidFill>
                  <a:srgbClr val="0033CC"/>
                </a:solidFill>
                <a:latin typeface="Calibri" panose="020F0502020204030204" pitchFamily="34" charset="0"/>
                <a:cs typeface="Calibri" panose="020F0502020204030204" pitchFamily="34" charset="0"/>
              </a:rPr>
              <a:t>yayı</a:t>
            </a:r>
            <a:r>
              <a:rPr lang="tr-TR" altLang="tr-TR" b="1" dirty="0">
                <a:solidFill>
                  <a:srgbClr val="0033CC"/>
                </a:solidFill>
                <a:latin typeface="Calibri" panose="020F0502020204030204" pitchFamily="34" charset="0"/>
                <a:cs typeface="Calibri" panose="020F0502020204030204" pitchFamily="34" charset="0"/>
              </a:rPr>
              <a:t>m</a:t>
            </a:r>
            <a:r>
              <a:rPr lang="en-US" altLang="tr-TR" b="1" dirty="0" err="1">
                <a:solidFill>
                  <a:srgbClr val="0033CC"/>
                </a:solidFill>
                <a:latin typeface="Calibri" panose="020F0502020204030204" pitchFamily="34" charset="0"/>
                <a:cs typeface="Calibri" panose="020F0502020204030204" pitchFamily="34" charset="0"/>
              </a:rPr>
              <a:t>lanmış</a:t>
            </a:r>
            <a:r>
              <a:rPr lang="en-US" altLang="tr-TR" b="1" dirty="0">
                <a:solidFill>
                  <a:srgbClr val="0033CC"/>
                </a:solidFill>
                <a:latin typeface="Calibri" panose="020F0502020204030204" pitchFamily="34" charset="0"/>
                <a:cs typeface="Calibri" panose="020F0502020204030204" pitchFamily="34" charset="0"/>
              </a:rPr>
              <a:t> </a:t>
            </a:r>
            <a:r>
              <a:rPr lang="en-US" altLang="tr-TR" b="1" dirty="0" err="1">
                <a:solidFill>
                  <a:srgbClr val="0033CC"/>
                </a:solidFill>
                <a:latin typeface="Calibri" panose="020F0502020204030204" pitchFamily="34" charset="0"/>
                <a:cs typeface="Calibri" panose="020F0502020204030204" pitchFamily="34" charset="0"/>
              </a:rPr>
              <a:t>olan</a:t>
            </a:r>
            <a:r>
              <a:rPr lang="en-US" altLang="tr-TR" dirty="0">
                <a:solidFill>
                  <a:srgbClr val="0033CC"/>
                </a:solidFill>
                <a:latin typeface="Calibri" panose="020F0502020204030204" pitchFamily="34" charset="0"/>
                <a:cs typeface="Calibri" panose="020F0502020204030204" pitchFamily="34" charset="0"/>
              </a:rPr>
              <a:t> </a:t>
            </a:r>
            <a:r>
              <a:rPr lang="en-US" altLang="tr-TR">
                <a:solidFill>
                  <a:srgbClr val="0033CC"/>
                </a:solidFill>
                <a:latin typeface="Calibri" panose="020F0502020204030204" pitchFamily="34" charset="0"/>
                <a:cs typeface="Calibri" panose="020F0502020204030204" pitchFamily="34" charset="0"/>
              </a:rPr>
              <a:t>"</a:t>
            </a:r>
            <a:r>
              <a:rPr lang="en-US" altLang="tr-TR" b="1">
                <a:solidFill>
                  <a:srgbClr val="000066"/>
                </a:solidFill>
                <a:latin typeface="Calibri" panose="020F0502020204030204" pitchFamily="34" charset="0"/>
                <a:cs typeface="Calibri" panose="020F0502020204030204" pitchFamily="34" charset="0"/>
              </a:rPr>
              <a:t>İŞ</a:t>
            </a:r>
            <a:r>
              <a:rPr lang="tr-TR" altLang="tr-TR" b="1">
                <a:solidFill>
                  <a:srgbClr val="000066"/>
                </a:solidFill>
                <a:latin typeface="Calibri" panose="020F0502020204030204" pitchFamily="34" charset="0"/>
                <a:cs typeface="Calibri" panose="020F0502020204030204" pitchFamily="34" charset="0"/>
              </a:rPr>
              <a:t>Çİ</a:t>
            </a:r>
            <a:r>
              <a:rPr lang="en-US" altLang="tr-TR" b="1">
                <a:solidFill>
                  <a:srgbClr val="000066"/>
                </a:solidFill>
                <a:latin typeface="Calibri" panose="020F0502020204030204" pitchFamily="34" charset="0"/>
                <a:cs typeface="Calibri" panose="020F0502020204030204" pitchFamily="34" charset="0"/>
              </a:rPr>
              <a:t> </a:t>
            </a:r>
            <a:r>
              <a:rPr lang="en-US" altLang="tr-TR" b="1" dirty="0">
                <a:solidFill>
                  <a:srgbClr val="000066"/>
                </a:solidFill>
                <a:latin typeface="Calibri" panose="020F0502020204030204" pitchFamily="34" charset="0"/>
                <a:cs typeface="Calibri" panose="020F0502020204030204" pitchFamily="34" charset="0"/>
              </a:rPr>
              <a:t>SAĞLIĞI VE GÜVENL</a:t>
            </a:r>
            <a:r>
              <a:rPr lang="tr-TR" altLang="tr-TR" b="1" dirty="0">
                <a:solidFill>
                  <a:srgbClr val="000066"/>
                </a:solidFill>
                <a:latin typeface="Calibri" panose="020F0502020204030204" pitchFamily="34" charset="0"/>
                <a:cs typeface="Calibri" panose="020F0502020204030204" pitchFamily="34" charset="0"/>
              </a:rPr>
              <a:t>İ</a:t>
            </a:r>
            <a:r>
              <a:rPr lang="en-US" altLang="tr-TR" b="1" dirty="0">
                <a:solidFill>
                  <a:srgbClr val="000066"/>
                </a:solidFill>
                <a:latin typeface="Calibri" panose="020F0502020204030204" pitchFamily="34" charset="0"/>
                <a:cs typeface="Calibri" panose="020F0502020204030204" pitchFamily="34" charset="0"/>
              </a:rPr>
              <a:t>Ğ</a:t>
            </a:r>
            <a:r>
              <a:rPr lang="tr-TR" altLang="tr-TR" b="1" dirty="0">
                <a:solidFill>
                  <a:srgbClr val="000066"/>
                </a:solidFill>
                <a:latin typeface="Calibri" panose="020F0502020204030204" pitchFamily="34" charset="0"/>
                <a:cs typeface="Calibri" panose="020F0502020204030204" pitchFamily="34" charset="0"/>
              </a:rPr>
              <a:t>İ</a:t>
            </a:r>
            <a:r>
              <a:rPr lang="en-US" altLang="tr-TR" dirty="0">
                <a:solidFill>
                  <a:srgbClr val="0033CC"/>
                </a:solidFill>
                <a:latin typeface="Calibri" panose="020F0502020204030204" pitchFamily="34" charset="0"/>
                <a:cs typeface="Calibri" panose="020F0502020204030204" pitchFamily="34" charset="0"/>
              </a:rPr>
              <a:t>" </a:t>
            </a:r>
            <a:r>
              <a:rPr lang="en-US" altLang="tr-TR" b="1" dirty="0" err="1">
                <a:solidFill>
                  <a:srgbClr val="0033CC"/>
                </a:solidFill>
                <a:latin typeface="Calibri" panose="020F0502020204030204" pitchFamily="34" charset="0"/>
                <a:cs typeface="Calibri" panose="020F0502020204030204" pitchFamily="34" charset="0"/>
              </a:rPr>
              <a:t>standardıdır</a:t>
            </a:r>
            <a:r>
              <a:rPr lang="en-US" altLang="tr-TR" b="1" dirty="0">
                <a:solidFill>
                  <a:srgbClr val="0033CC"/>
                </a:solidFill>
                <a:latin typeface="Calibri" panose="020F0502020204030204" pitchFamily="34" charset="0"/>
                <a:cs typeface="Calibri" panose="020F0502020204030204" pitchFamily="34" charset="0"/>
              </a:rPr>
              <a:t>.</a:t>
            </a:r>
            <a:endParaRPr lang="tr-TR" altLang="tr-TR" b="1" dirty="0">
              <a:solidFill>
                <a:srgbClr val="0033CC"/>
              </a:solidFill>
              <a:latin typeface="Calibri" panose="020F0502020204030204" pitchFamily="34" charset="0"/>
              <a:cs typeface="Calibri" panose="020F0502020204030204" pitchFamily="34" charset="0"/>
            </a:endParaRPr>
          </a:p>
          <a:p>
            <a:pPr algn="ctr" eaLnBrk="1" hangingPunct="1">
              <a:spcBef>
                <a:spcPts val="0"/>
              </a:spcBef>
              <a:defRPr/>
            </a:pPr>
            <a:r>
              <a:rPr lang="tr-TR" altLang="tr-TR" sz="2000" b="1" i="1" dirty="0">
                <a:latin typeface="Calibri" panose="020F0502020204030204" pitchFamily="34" charset="0"/>
                <a:cs typeface="Calibri" panose="020F0502020204030204" pitchFamily="34" charset="0"/>
              </a:rPr>
              <a:t>15 Nisan 1999</a:t>
            </a:r>
            <a:endParaRPr lang="en-US" altLang="tr-TR" sz="2000" i="1" dirty="0">
              <a:latin typeface="Calibri" panose="020F0502020204030204" pitchFamily="34" charset="0"/>
              <a:cs typeface="Calibri" panose="020F0502020204030204" pitchFamily="34" charset="0"/>
            </a:endParaRPr>
          </a:p>
        </p:txBody>
      </p:sp>
      <p:sp>
        <p:nvSpPr>
          <p:cNvPr id="35844" name="4 Dikdörtgen">
            <a:extLst>
              <a:ext uri="{FF2B5EF4-FFF2-40B4-BE49-F238E27FC236}">
                <a16:creationId xmlns:a16="http://schemas.microsoft.com/office/drawing/2014/main" id="{1C39A313-1754-44B6-89CB-9F681C986CD3}"/>
              </a:ext>
            </a:extLst>
          </p:cNvPr>
          <p:cNvSpPr>
            <a:spLocks noChangeArrowheads="1"/>
          </p:cNvSpPr>
          <p:nvPr/>
        </p:nvSpPr>
        <p:spPr bwMode="auto">
          <a:xfrm>
            <a:off x="323850" y="2607829"/>
            <a:ext cx="4608513" cy="341632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eaLnBrk="1" hangingPunct="1">
              <a:defRPr/>
            </a:pPr>
            <a:r>
              <a:rPr lang="tr-TR" altLang="tr-TR">
                <a:latin typeface="Calibri" panose="020F0502020204030204" pitchFamily="34" charset="0"/>
                <a:cs typeface="Calibri" panose="020F0502020204030204" pitchFamily="34" charset="0"/>
              </a:rPr>
              <a:t>İşçi </a:t>
            </a:r>
            <a:r>
              <a:rPr lang="tr-TR" altLang="tr-TR" dirty="0">
                <a:latin typeface="Calibri" panose="020F0502020204030204" pitchFamily="34" charset="0"/>
                <a:cs typeface="Calibri" panose="020F0502020204030204" pitchFamily="34" charset="0"/>
              </a:rPr>
              <a:t>Sağlığı ve Güvenliği ile ilgili ilk standart </a:t>
            </a:r>
            <a:r>
              <a:rPr lang="tr-TR" altLang="tr-TR" b="1" dirty="0">
                <a:latin typeface="Calibri" panose="020F0502020204030204" pitchFamily="34" charset="0"/>
                <a:cs typeface="Calibri" panose="020F0502020204030204" pitchFamily="34" charset="0"/>
              </a:rPr>
              <a:t>İngiliz Standart Teşkilatı </a:t>
            </a:r>
            <a:r>
              <a:rPr lang="tr-TR" altLang="tr-TR" dirty="0">
                <a:latin typeface="Calibri" panose="020F0502020204030204" pitchFamily="34" charset="0"/>
                <a:cs typeface="Calibri" panose="020F0502020204030204" pitchFamily="34" charset="0"/>
              </a:rPr>
              <a:t>(BSI) tarafından </a:t>
            </a:r>
            <a:r>
              <a:rPr lang="tr-TR" altLang="tr-TR" b="1" dirty="0">
                <a:latin typeface="Calibri" panose="020F0502020204030204" pitchFamily="34" charset="0"/>
                <a:cs typeface="Calibri" panose="020F0502020204030204" pitchFamily="34" charset="0"/>
              </a:rPr>
              <a:t>BS 8800 </a:t>
            </a:r>
            <a:r>
              <a:rPr lang="tr-TR" altLang="tr-TR" dirty="0">
                <a:latin typeface="Calibri" panose="020F0502020204030204" pitchFamily="34" charset="0"/>
                <a:cs typeface="Calibri" panose="020F0502020204030204" pitchFamily="34" charset="0"/>
              </a:rPr>
              <a:t>olarak 1996 yılında yayınlanmıştır. Bu standart çok sayıda İngiliz kuruluşunun katılımı ile İngiliz Standart Teşkilatı bünyesinde oluşturulan </a:t>
            </a:r>
            <a:r>
              <a:rPr lang="tr-TR" altLang="tr-TR" b="1" dirty="0">
                <a:latin typeface="Calibri" panose="020F0502020204030204" pitchFamily="34" charset="0"/>
                <a:cs typeface="Calibri" panose="020F0502020204030204" pitchFamily="34" charset="0"/>
              </a:rPr>
              <a:t>HS/1</a:t>
            </a:r>
            <a:r>
              <a:rPr lang="tr-TR" altLang="tr-TR" dirty="0">
                <a:latin typeface="Calibri" panose="020F0502020204030204" pitchFamily="34" charset="0"/>
                <a:cs typeface="Calibri" panose="020F0502020204030204" pitchFamily="34" charset="0"/>
              </a:rPr>
              <a:t> teknik Komitesi tarafından hazırlanmıştır.</a:t>
            </a:r>
          </a:p>
        </p:txBody>
      </p:sp>
      <p:sp>
        <p:nvSpPr>
          <p:cNvPr id="57348" name="Dikdörtgen 4">
            <a:extLst>
              <a:ext uri="{FF2B5EF4-FFF2-40B4-BE49-F238E27FC236}">
                <a16:creationId xmlns:a16="http://schemas.microsoft.com/office/drawing/2014/main" id="{0E144E75-1D77-42F2-AFE8-EDD1AEEF3868}"/>
              </a:ext>
            </a:extLst>
          </p:cNvPr>
          <p:cNvSpPr>
            <a:spLocks noChangeArrowheads="1"/>
          </p:cNvSpPr>
          <p:nvPr/>
        </p:nvSpPr>
        <p:spPr bwMode="auto">
          <a:xfrm>
            <a:off x="179388" y="1171555"/>
            <a:ext cx="8677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tr-TR" altLang="tr-TR" sz="4000" b="1" dirty="0">
                <a:solidFill>
                  <a:srgbClr val="C00000"/>
                </a:solidFill>
                <a:latin typeface="Calibri" panose="020F0502020204030204" pitchFamily="34" charset="0"/>
                <a:cs typeface="Calibri" panose="020F0502020204030204" pitchFamily="34" charset="0"/>
              </a:rPr>
              <a:t>TS 18001 (OHSAS) STANDARDI</a:t>
            </a:r>
            <a:endParaRPr lang="tr-TR" altLang="tr-TR" sz="40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770059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38690"/>
                                        </p:tgtEl>
                                        <p:attrNameLst>
                                          <p:attrName>style.visibility</p:attrName>
                                        </p:attrNameLst>
                                      </p:cBhvr>
                                      <p:to>
                                        <p:strVal val="visible"/>
                                      </p:to>
                                    </p:set>
                                    <p:animEffect transition="in" filter="strips(downRight)">
                                      <p:cBhvr>
                                        <p:cTn id="7" dur="500"/>
                                        <p:tgtEl>
                                          <p:spTgt spid="1138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690"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ikdörtgen 3">
            <a:extLst>
              <a:ext uri="{FF2B5EF4-FFF2-40B4-BE49-F238E27FC236}">
                <a16:creationId xmlns:a16="http://schemas.microsoft.com/office/drawing/2014/main" id="{D751BB74-6C1C-462E-9137-7251A7AE1BD2}"/>
              </a:ext>
            </a:extLst>
          </p:cNvPr>
          <p:cNvSpPr>
            <a:spLocks noChangeArrowheads="1"/>
          </p:cNvSpPr>
          <p:nvPr/>
        </p:nvSpPr>
        <p:spPr bwMode="auto">
          <a:xfrm>
            <a:off x="468312" y="1348975"/>
            <a:ext cx="81024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tr-TR" altLang="tr-TR" sz="3600" b="1" dirty="0">
                <a:solidFill>
                  <a:srgbClr val="C00000"/>
                </a:solidFill>
                <a:latin typeface="Calibri" panose="020F0502020204030204" pitchFamily="34" charset="0"/>
                <a:cs typeface="Calibri" panose="020F0502020204030204" pitchFamily="34" charset="0"/>
              </a:rPr>
              <a:t>TS 18001 (OHSAS) STANDARDI</a:t>
            </a:r>
            <a:endParaRPr lang="tr-TR" altLang="tr-TR" sz="3600" dirty="0">
              <a:solidFill>
                <a:srgbClr val="C00000"/>
              </a:solidFill>
              <a:latin typeface="Calibri" panose="020F0502020204030204" pitchFamily="34" charset="0"/>
              <a:cs typeface="Calibri" panose="020F0502020204030204" pitchFamily="34" charset="0"/>
            </a:endParaRPr>
          </a:p>
        </p:txBody>
      </p:sp>
      <p:sp>
        <p:nvSpPr>
          <p:cNvPr id="2" name="Dikdörtgen 1">
            <a:extLst>
              <a:ext uri="{FF2B5EF4-FFF2-40B4-BE49-F238E27FC236}">
                <a16:creationId xmlns:a16="http://schemas.microsoft.com/office/drawing/2014/main" id="{261E7FF6-6C28-4571-8B8F-9D91779550B0}"/>
              </a:ext>
            </a:extLst>
          </p:cNvPr>
          <p:cNvSpPr/>
          <p:nvPr/>
        </p:nvSpPr>
        <p:spPr>
          <a:xfrm>
            <a:off x="777922" y="2304913"/>
            <a:ext cx="7506269" cy="34778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eaLnBrk="1" hangingPunct="1">
              <a:defRPr/>
            </a:pPr>
            <a:r>
              <a:rPr lang="tr-TR" altLang="tr-TR" sz="2000" b="1" dirty="0">
                <a:solidFill>
                  <a:srgbClr val="C00000"/>
                </a:solidFill>
                <a:latin typeface="Calibri" panose="020F0502020204030204" pitchFamily="34" charset="0"/>
                <a:cs typeface="Calibri" panose="020F0502020204030204" pitchFamily="34" charset="0"/>
              </a:rPr>
              <a:t>OHSAS 18001;</a:t>
            </a:r>
          </a:p>
          <a:p>
            <a:pPr algn="just" eaLnBrk="1" hangingPunct="1">
              <a:defRPr/>
            </a:pPr>
            <a:r>
              <a:rPr lang="tr-TR" altLang="tr-TR" sz="2000" dirty="0">
                <a:latin typeface="Calibri" panose="020F0502020204030204" pitchFamily="34" charset="0"/>
                <a:cs typeface="Calibri" panose="020F0502020204030204" pitchFamily="34" charset="0"/>
              </a:rPr>
              <a:t>09 NİSAN 2001'de TSE tarafından </a:t>
            </a:r>
            <a:r>
              <a:rPr lang="tr-TR" altLang="tr-TR" sz="2000">
                <a:latin typeface="Calibri" panose="020F0502020204030204" pitchFamily="34" charset="0"/>
                <a:cs typeface="Calibri" panose="020F0502020204030204" pitchFamily="34" charset="0"/>
              </a:rPr>
              <a:t>Türk Standardı </a:t>
            </a:r>
            <a:r>
              <a:rPr lang="tr-TR" altLang="tr-TR" sz="2000" dirty="0">
                <a:latin typeface="Calibri" panose="020F0502020204030204" pitchFamily="34" charset="0"/>
                <a:cs typeface="Calibri" panose="020F0502020204030204" pitchFamily="34" charset="0"/>
              </a:rPr>
              <a:t>olarak kabul edilmiştir. </a:t>
            </a:r>
            <a:r>
              <a:rPr lang="tr-TR" altLang="tr-TR" sz="2000" b="1" dirty="0">
                <a:solidFill>
                  <a:srgbClr val="0070C0"/>
                </a:solidFill>
                <a:latin typeface="Calibri" panose="020F0502020204030204" pitchFamily="34" charset="0"/>
                <a:cs typeface="Calibri" panose="020F0502020204030204" pitchFamily="34" charset="0"/>
              </a:rPr>
              <a:t>(</a:t>
            </a:r>
            <a:r>
              <a:rPr lang="tr-TR" altLang="tr-TR" sz="2000" b="1" u="sng" dirty="0">
                <a:solidFill>
                  <a:srgbClr val="0070C0"/>
                </a:solidFill>
                <a:latin typeface="Calibri" panose="020F0502020204030204" pitchFamily="34" charset="0"/>
                <a:cs typeface="Calibri" panose="020F0502020204030204" pitchFamily="34" charset="0"/>
              </a:rPr>
              <a:t>TS 18001</a:t>
            </a:r>
            <a:r>
              <a:rPr lang="tr-TR" altLang="tr-TR" sz="2000" b="1" dirty="0">
                <a:solidFill>
                  <a:srgbClr val="0070C0"/>
                </a:solidFill>
                <a:latin typeface="Calibri" panose="020F0502020204030204" pitchFamily="34" charset="0"/>
                <a:cs typeface="Calibri" panose="020F0502020204030204" pitchFamily="34" charset="0"/>
              </a:rPr>
              <a:t>) </a:t>
            </a:r>
          </a:p>
          <a:p>
            <a:pPr algn="ctr" eaLnBrk="1" hangingPunct="1">
              <a:defRPr/>
            </a:pPr>
            <a:r>
              <a:rPr lang="tr-TR" altLang="tr-TR" sz="2000" dirty="0">
                <a:latin typeface="Calibri" panose="020F0502020204030204" pitchFamily="34" charset="0"/>
                <a:cs typeface="Calibri" panose="020F0502020204030204" pitchFamily="34" charset="0"/>
              </a:rPr>
              <a:t>Ancak; </a:t>
            </a:r>
          </a:p>
          <a:p>
            <a:pPr algn="just" eaLnBrk="1" hangingPunct="1">
              <a:defRPr/>
            </a:pPr>
            <a:r>
              <a:rPr lang="tr-TR" altLang="tr-TR" sz="2000" dirty="0">
                <a:latin typeface="Calibri" panose="020F0502020204030204" pitchFamily="34" charset="0"/>
                <a:cs typeface="Calibri" panose="020F0502020204030204" pitchFamily="34" charset="0"/>
              </a:rPr>
              <a:t>OHSAS 18001 iş sağlığı ve güvenliği değerlendirme sistemini uygulamış olmak, tek başına yasal gerekliliklerin yerine getirildiği anlamına gelmemektedir.</a:t>
            </a:r>
          </a:p>
          <a:p>
            <a:pPr algn="just" eaLnBrk="1" hangingPunct="1">
              <a:defRPr/>
            </a:pPr>
            <a:r>
              <a:rPr lang="tr-TR" altLang="tr-TR" sz="2000" dirty="0">
                <a:latin typeface="Calibri" panose="020F0502020204030204" pitchFamily="34" charset="0"/>
                <a:cs typeface="Calibri" panose="020F0502020204030204" pitchFamily="34" charset="0"/>
              </a:rPr>
              <a:t>OHSAS 18001; ISO 9001 ve ISO 14001 gibi diğer uluslararası standartlardan farklı olarak bazı ulusal standart kuruluşları ve belgelendirme kuruluşlarının birlikte çalışmasıyla gerçekleştirilmiştir ve bir ISO standardı değildir. </a:t>
            </a:r>
          </a:p>
        </p:txBody>
      </p:sp>
    </p:spTree>
    <p:extLst>
      <p:ext uri="{BB962C8B-B14F-4D97-AF65-F5344CB8AC3E}">
        <p14:creationId xmlns:p14="http://schemas.microsoft.com/office/powerpoint/2010/main" val="3780534676"/>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30B5F5AA-1254-4648-9DAA-D151FC2F2565}"/>
              </a:ext>
            </a:extLst>
          </p:cNvPr>
          <p:cNvSpPr>
            <a:spLocks noGrp="1" noRot="1" noChangeArrowheads="1"/>
          </p:cNvSpPr>
          <p:nvPr>
            <p:ph type="title"/>
          </p:nvPr>
        </p:nvSpPr>
        <p:spPr>
          <a:xfrm>
            <a:off x="-1" y="1210031"/>
            <a:ext cx="9144000" cy="762000"/>
          </a:xfrm>
        </p:spPr>
        <p:txBody>
          <a:bodyPr/>
          <a:lstStyle/>
          <a:p>
            <a:pPr algn="ctr" eaLnBrk="1" hangingPunct="1"/>
            <a:r>
              <a:rPr lang="tr-TR" altLang="tr-TR" sz="3600" b="1" dirty="0">
                <a:solidFill>
                  <a:srgbClr val="C00000"/>
                </a:solidFill>
                <a:latin typeface="Calibri" panose="020F0502020204030204" pitchFamily="34" charset="0"/>
                <a:cs typeface="Calibri" panose="020F0502020204030204" pitchFamily="34" charset="0"/>
              </a:rPr>
              <a:t>TS 18001 (OHSAS) SERİSİ</a:t>
            </a:r>
          </a:p>
        </p:txBody>
      </p:sp>
      <p:sp>
        <p:nvSpPr>
          <p:cNvPr id="2" name="Dikdörtgen 1">
            <a:extLst>
              <a:ext uri="{FF2B5EF4-FFF2-40B4-BE49-F238E27FC236}">
                <a16:creationId xmlns:a16="http://schemas.microsoft.com/office/drawing/2014/main" id="{DF189F76-F605-4725-8573-968F5F3D434E}"/>
              </a:ext>
            </a:extLst>
          </p:cNvPr>
          <p:cNvSpPr/>
          <p:nvPr/>
        </p:nvSpPr>
        <p:spPr>
          <a:xfrm>
            <a:off x="1223962" y="2132534"/>
            <a:ext cx="6696075" cy="2936188"/>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just" eaLnBrk="1" hangingPunct="1">
              <a:lnSpc>
                <a:spcPct val="140000"/>
              </a:lnSpc>
              <a:defRPr/>
            </a:pPr>
            <a:r>
              <a:rPr lang="tr-TR" altLang="tr-TR" sz="3200" b="1" u="sng" dirty="0">
                <a:solidFill>
                  <a:srgbClr val="0070C0"/>
                </a:solidFill>
                <a:latin typeface="Calibri" panose="020F0502020204030204" pitchFamily="34" charset="0"/>
                <a:cs typeface="Calibri" panose="020F0502020204030204" pitchFamily="34" charset="0"/>
              </a:rPr>
              <a:t>OHSAS 18001</a:t>
            </a:r>
            <a:r>
              <a:rPr lang="tr-TR" altLang="tr-TR" sz="3200" b="1" dirty="0">
                <a:solidFill>
                  <a:srgbClr val="0070C0"/>
                </a:solidFill>
                <a:latin typeface="Calibri" panose="020F0502020204030204" pitchFamily="34" charset="0"/>
                <a:cs typeface="Calibri" panose="020F0502020204030204" pitchFamily="34" charset="0"/>
              </a:rPr>
              <a:t>:</a:t>
            </a:r>
            <a:r>
              <a:rPr lang="tr-TR" altLang="tr-TR" sz="2000" dirty="0">
                <a:latin typeface="Calibri" panose="020F0502020204030204" pitchFamily="34" charset="0"/>
                <a:cs typeface="Calibri" panose="020F0502020204030204" pitchFamily="34" charset="0"/>
              </a:rPr>
              <a:t>	İş Sağlığı ve Güvenliği Değerlendirme Serisi – İş Sağlığı ve Güvenliği Yönetim Sistemi </a:t>
            </a:r>
            <a:r>
              <a:rPr lang="tr-TR" altLang="tr-TR" sz="2000" dirty="0" err="1">
                <a:latin typeface="Calibri" panose="020F0502020204030204" pitchFamily="34" charset="0"/>
                <a:cs typeface="Calibri" panose="020F0502020204030204" pitchFamily="34" charset="0"/>
              </a:rPr>
              <a:t>Spesifikasyonu</a:t>
            </a:r>
            <a:r>
              <a:rPr lang="tr-TR" altLang="tr-TR" sz="2000" dirty="0">
                <a:latin typeface="Calibri" panose="020F0502020204030204" pitchFamily="34" charset="0"/>
                <a:cs typeface="Calibri" panose="020F0502020204030204" pitchFamily="34" charset="0"/>
              </a:rPr>
              <a:t> (2001)</a:t>
            </a:r>
          </a:p>
          <a:p>
            <a:pPr algn="just" eaLnBrk="1" hangingPunct="1">
              <a:lnSpc>
                <a:spcPct val="140000"/>
              </a:lnSpc>
              <a:defRPr/>
            </a:pPr>
            <a:endParaRPr lang="tr-TR" altLang="tr-TR" sz="2000" dirty="0">
              <a:latin typeface="Calibri" panose="020F0502020204030204" pitchFamily="34" charset="0"/>
              <a:cs typeface="Calibri" panose="020F0502020204030204" pitchFamily="34" charset="0"/>
            </a:endParaRPr>
          </a:p>
          <a:p>
            <a:pPr algn="just" eaLnBrk="1" hangingPunct="1">
              <a:lnSpc>
                <a:spcPct val="140000"/>
              </a:lnSpc>
              <a:defRPr/>
            </a:pPr>
            <a:r>
              <a:rPr lang="tr-TR" altLang="tr-TR" sz="2000" b="1" u="sng" dirty="0">
                <a:solidFill>
                  <a:srgbClr val="0070C0"/>
                </a:solidFill>
                <a:latin typeface="Calibri" panose="020F0502020204030204" pitchFamily="34" charset="0"/>
                <a:cs typeface="Calibri" panose="020F0502020204030204" pitchFamily="34" charset="0"/>
              </a:rPr>
              <a:t>OHSAS 18002</a:t>
            </a:r>
            <a:r>
              <a:rPr lang="tr-TR" altLang="tr-TR" sz="2000" b="1" dirty="0">
                <a:solidFill>
                  <a:srgbClr val="0070C0"/>
                </a:solidFill>
                <a:latin typeface="Calibri" panose="020F0502020204030204" pitchFamily="34" charset="0"/>
                <a:cs typeface="Calibri" panose="020F0502020204030204" pitchFamily="34" charset="0"/>
              </a:rPr>
              <a:t>:</a:t>
            </a:r>
            <a:r>
              <a:rPr lang="tr-TR" altLang="tr-TR" sz="2000" dirty="0">
                <a:latin typeface="Calibri" panose="020F0502020204030204" pitchFamily="34" charset="0"/>
                <a:cs typeface="Calibri" panose="020F0502020204030204" pitchFamily="34" charset="0"/>
              </a:rPr>
              <a:t>	İş Sağlığı ve Güvenliği Yönetim Sistemi OHSAS 18001 Uygulama Rehberi (Şubat 2004)</a:t>
            </a:r>
          </a:p>
        </p:txBody>
      </p:sp>
    </p:spTree>
    <p:extLst>
      <p:ext uri="{BB962C8B-B14F-4D97-AF65-F5344CB8AC3E}">
        <p14:creationId xmlns:p14="http://schemas.microsoft.com/office/powerpoint/2010/main" val="3717713549"/>
      </p:ext>
    </p:extLst>
  </p:cSld>
  <p:clrMapOvr>
    <a:masterClrMapping/>
  </p:clrMapOvr>
  <p:transition spd="slow" advClick="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3 Dikdörtgen">
            <a:extLst>
              <a:ext uri="{FF2B5EF4-FFF2-40B4-BE49-F238E27FC236}">
                <a16:creationId xmlns:a16="http://schemas.microsoft.com/office/drawing/2014/main" id="{2FE7DE2B-E368-4D12-8386-B5BC056A49FF}"/>
              </a:ext>
            </a:extLst>
          </p:cNvPr>
          <p:cNvSpPr>
            <a:spLocks noChangeArrowheads="1"/>
          </p:cNvSpPr>
          <p:nvPr/>
        </p:nvSpPr>
        <p:spPr bwMode="auto">
          <a:xfrm>
            <a:off x="704850" y="1318064"/>
            <a:ext cx="7789863" cy="1754326"/>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rgbClr val="0BD0D9"/>
              </a:buClr>
              <a:buSzPct val="95000"/>
              <a:buFont typeface="Wingdings 2" pitchFamily="18" charset="2"/>
              <a:buChar char=""/>
              <a:defRPr sz="2600">
                <a:solidFill>
                  <a:schemeClr val="tx1"/>
                </a:solidFill>
                <a:latin typeface="Cambr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ambr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ambr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ambr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ambr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9pPr>
          </a:lstStyle>
          <a:p>
            <a:pPr algn="ctr" eaLnBrk="1" hangingPunct="1">
              <a:spcBef>
                <a:spcPct val="0"/>
              </a:spcBef>
              <a:buClrTx/>
              <a:buSzTx/>
              <a:buFontTx/>
              <a:buNone/>
              <a:defRPr/>
            </a:pPr>
            <a:r>
              <a:rPr lang="tr-TR" altLang="tr-TR" sz="3600" b="1" i="1" dirty="0">
                <a:solidFill>
                  <a:srgbClr val="C00000"/>
                </a:solidFill>
                <a:latin typeface="Calibri" panose="020F0502020204030204" pitchFamily="34" charset="0"/>
                <a:cs typeface="Calibri" panose="020F0502020204030204" pitchFamily="34" charset="0"/>
              </a:rPr>
              <a:t>OHSAS 18001</a:t>
            </a:r>
            <a:br>
              <a:rPr lang="tr-TR" altLang="tr-TR" sz="3600" b="1" i="1" dirty="0">
                <a:solidFill>
                  <a:srgbClr val="C00000"/>
                </a:solidFill>
                <a:latin typeface="Calibri" panose="020F0502020204030204" pitchFamily="34" charset="0"/>
                <a:cs typeface="Calibri" panose="020F0502020204030204" pitchFamily="34" charset="0"/>
              </a:rPr>
            </a:br>
            <a:r>
              <a:rPr lang="tr-TR" altLang="tr-TR" sz="3600" b="1" i="1" dirty="0">
                <a:solidFill>
                  <a:srgbClr val="C00000"/>
                </a:solidFill>
                <a:latin typeface="Calibri" panose="020F0502020204030204" pitchFamily="34" charset="0"/>
                <a:cs typeface="Calibri" panose="020F0502020204030204" pitchFamily="34" charset="0"/>
              </a:rPr>
              <a:t>İş Sağlığı ve Güvenliği Yönetim Sisteminin Yararları Nelerdir?</a:t>
            </a:r>
            <a:endParaRPr lang="tr-TR" altLang="tr-TR" sz="3600" i="1" dirty="0">
              <a:solidFill>
                <a:srgbClr val="C00000"/>
              </a:solidFill>
              <a:latin typeface="Calibri" panose="020F0502020204030204" pitchFamily="34" charset="0"/>
              <a:cs typeface="Calibri" panose="020F0502020204030204" pitchFamily="34" charset="0"/>
            </a:endParaRPr>
          </a:p>
        </p:txBody>
      </p:sp>
      <p:sp>
        <p:nvSpPr>
          <p:cNvPr id="2" name="Dikdörtgen 1">
            <a:extLst>
              <a:ext uri="{FF2B5EF4-FFF2-40B4-BE49-F238E27FC236}">
                <a16:creationId xmlns:a16="http://schemas.microsoft.com/office/drawing/2014/main" id="{53C3DF71-3939-47AA-9A3C-3333F647F7FE}"/>
              </a:ext>
            </a:extLst>
          </p:cNvPr>
          <p:cNvSpPr/>
          <p:nvPr/>
        </p:nvSpPr>
        <p:spPr>
          <a:xfrm>
            <a:off x="712788" y="3241210"/>
            <a:ext cx="7789862" cy="286232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457200" indent="-457200" algn="just" eaLnBrk="1" hangingPunct="1">
              <a:buFont typeface="Arial" panose="020B0604020202020204" pitchFamily="34" charset="0"/>
              <a:buChar char="•"/>
              <a:defRPr/>
            </a:pPr>
            <a:r>
              <a:rPr lang="tr-TR" altLang="tr-TR" sz="2000" dirty="0">
                <a:latin typeface="Calibri" panose="020F0502020204030204" pitchFamily="34" charset="0"/>
                <a:cs typeface="Calibri" panose="020F0502020204030204" pitchFamily="34" charset="0"/>
              </a:rPr>
              <a:t>Zararla sonuçlanabilecek olası tehlikelerin </a:t>
            </a:r>
            <a:r>
              <a:rPr lang="tr-TR" altLang="tr-TR" sz="2000" b="1" dirty="0">
                <a:latin typeface="Calibri" panose="020F0502020204030204" pitchFamily="34" charset="0"/>
                <a:cs typeface="Calibri" panose="020F0502020204030204" pitchFamily="34" charset="0"/>
              </a:rPr>
              <a:t>önceden tespiti ve gerekli önlemlerin alınması,</a:t>
            </a:r>
          </a:p>
          <a:p>
            <a:pPr marL="457200" indent="-457200" algn="just" eaLnBrk="1" hangingPunct="1">
              <a:buFont typeface="Arial" panose="020B0604020202020204" pitchFamily="34" charset="0"/>
              <a:buChar char="•"/>
              <a:defRPr/>
            </a:pPr>
            <a:r>
              <a:rPr lang="tr-TR" altLang="tr-TR" sz="2000" dirty="0">
                <a:latin typeface="Calibri" panose="020F0502020204030204" pitchFamily="34" charset="0"/>
                <a:cs typeface="Calibri" panose="020F0502020204030204" pitchFamily="34" charset="0"/>
              </a:rPr>
              <a:t>Çalışanları işyerinin olumsuz etkilerinden korur, rahat ve güvenli bir ortamda çalışmalarını sağlar,</a:t>
            </a:r>
          </a:p>
          <a:p>
            <a:pPr marL="457200" indent="-457200" algn="just" eaLnBrk="1" hangingPunct="1">
              <a:buFont typeface="Arial" panose="020B0604020202020204" pitchFamily="34" charset="0"/>
              <a:buChar char="•"/>
              <a:defRPr/>
            </a:pPr>
            <a:r>
              <a:rPr lang="tr-TR" altLang="tr-TR" sz="2000" b="1" dirty="0">
                <a:latin typeface="Calibri" panose="020F0502020204030204" pitchFamily="34" charset="0"/>
                <a:cs typeface="Calibri" panose="020F0502020204030204" pitchFamily="34" charset="0"/>
              </a:rPr>
              <a:t>İş kazaları ve meslek hastalıkları sebebiyle oluşabilecek iş gücü ve iş günü kayıplarının en aza indirgenmesi</a:t>
            </a:r>
            <a:r>
              <a:rPr lang="tr-TR" altLang="tr-TR" sz="2000" dirty="0">
                <a:latin typeface="Calibri" panose="020F0502020204030204" pitchFamily="34" charset="0"/>
                <a:cs typeface="Calibri" panose="020F0502020204030204" pitchFamily="34" charset="0"/>
              </a:rPr>
              <a:t>, dolayısıyla iş veriminde artışın sağlanmasıyla üretimin (ürün ve/veya hizmet) korunması,</a:t>
            </a:r>
          </a:p>
          <a:p>
            <a:pPr marL="457200" indent="-457200" algn="just" eaLnBrk="1" hangingPunct="1">
              <a:buFont typeface="Arial" panose="020B0604020202020204" pitchFamily="34" charset="0"/>
              <a:buChar char="•"/>
              <a:defRPr/>
            </a:pPr>
            <a:r>
              <a:rPr lang="tr-TR" altLang="tr-TR" sz="2000" b="1" i="1" dirty="0">
                <a:latin typeface="Calibri" panose="020F0502020204030204" pitchFamily="34" charset="0"/>
                <a:cs typeface="Calibri" panose="020F0502020204030204" pitchFamily="34" charset="0"/>
              </a:rPr>
              <a:t>Çalışanların memnuniyeti, müşteri memnuniyeti ve üretim maliyetlerinde azalma,</a:t>
            </a:r>
          </a:p>
        </p:txBody>
      </p:sp>
    </p:spTree>
    <p:extLst>
      <p:ext uri="{BB962C8B-B14F-4D97-AF65-F5344CB8AC3E}">
        <p14:creationId xmlns:p14="http://schemas.microsoft.com/office/powerpoint/2010/main" val="2078397211"/>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3 Dikdörtgen">
            <a:extLst>
              <a:ext uri="{FF2B5EF4-FFF2-40B4-BE49-F238E27FC236}">
                <a16:creationId xmlns:a16="http://schemas.microsoft.com/office/drawing/2014/main" id="{B0D0630E-FCDD-45DC-897B-8388ABCEC1E2}"/>
              </a:ext>
            </a:extLst>
          </p:cNvPr>
          <p:cNvSpPr>
            <a:spLocks noChangeArrowheads="1"/>
          </p:cNvSpPr>
          <p:nvPr/>
        </p:nvSpPr>
        <p:spPr bwMode="auto">
          <a:xfrm>
            <a:off x="395288" y="954161"/>
            <a:ext cx="8353425" cy="1569660"/>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rgbClr val="0BD0D9"/>
              </a:buClr>
              <a:buSzPct val="95000"/>
              <a:buFont typeface="Wingdings 2" pitchFamily="18" charset="2"/>
              <a:buChar char=""/>
              <a:defRPr sz="2600">
                <a:solidFill>
                  <a:schemeClr val="tx1"/>
                </a:solidFill>
                <a:latin typeface="Cambr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ambr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ambr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ambr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ambr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9pPr>
          </a:lstStyle>
          <a:p>
            <a:pPr algn="ctr" eaLnBrk="1" hangingPunct="1">
              <a:spcBef>
                <a:spcPct val="0"/>
              </a:spcBef>
              <a:buClrTx/>
              <a:buSzTx/>
              <a:buFontTx/>
              <a:buNone/>
              <a:defRPr/>
            </a:pPr>
            <a:r>
              <a:rPr lang="tr-TR" altLang="tr-TR" sz="3200" b="1" i="1" dirty="0">
                <a:solidFill>
                  <a:srgbClr val="C00000"/>
                </a:solidFill>
                <a:latin typeface="Calibri" panose="020F0502020204030204" pitchFamily="34" charset="0"/>
                <a:cs typeface="Calibri" panose="020F0502020204030204" pitchFamily="34" charset="0"/>
              </a:rPr>
              <a:t>OHSAS 18001</a:t>
            </a:r>
            <a:br>
              <a:rPr lang="tr-TR" altLang="tr-TR" sz="3200" b="1" i="1" dirty="0">
                <a:solidFill>
                  <a:srgbClr val="C00000"/>
                </a:solidFill>
                <a:latin typeface="Calibri" panose="020F0502020204030204" pitchFamily="34" charset="0"/>
                <a:cs typeface="Calibri" panose="020F0502020204030204" pitchFamily="34" charset="0"/>
              </a:rPr>
            </a:br>
            <a:r>
              <a:rPr lang="tr-TR" altLang="tr-TR" sz="3200" b="1" i="1" dirty="0">
                <a:solidFill>
                  <a:srgbClr val="C00000"/>
                </a:solidFill>
                <a:latin typeface="Calibri" panose="020F0502020204030204" pitchFamily="34" charset="0"/>
                <a:cs typeface="Calibri" panose="020F0502020204030204" pitchFamily="34" charset="0"/>
              </a:rPr>
              <a:t>İş Sağlığı ve Güvenliği Yönetim Sisteminin Yararları Nelerdir?</a:t>
            </a:r>
            <a:endParaRPr lang="tr-TR" altLang="tr-TR" sz="3200" i="1" dirty="0">
              <a:solidFill>
                <a:srgbClr val="C00000"/>
              </a:solidFill>
              <a:latin typeface="Calibri" panose="020F0502020204030204" pitchFamily="34" charset="0"/>
              <a:cs typeface="Calibri" panose="020F0502020204030204" pitchFamily="34" charset="0"/>
            </a:endParaRPr>
          </a:p>
        </p:txBody>
      </p:sp>
      <p:sp>
        <p:nvSpPr>
          <p:cNvPr id="2" name="Dikdörtgen 1">
            <a:extLst>
              <a:ext uri="{FF2B5EF4-FFF2-40B4-BE49-F238E27FC236}">
                <a16:creationId xmlns:a16="http://schemas.microsoft.com/office/drawing/2014/main" id="{2FA81201-8896-4265-B6F7-D67C40FD9DC7}"/>
              </a:ext>
            </a:extLst>
          </p:cNvPr>
          <p:cNvSpPr/>
          <p:nvPr/>
        </p:nvSpPr>
        <p:spPr>
          <a:xfrm>
            <a:off x="395288" y="2668454"/>
            <a:ext cx="8353425" cy="3816429"/>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457200" indent="-457200" algn="just" eaLnBrk="1" hangingPunct="1">
              <a:buFont typeface="Arial" panose="020B0604020202020204" pitchFamily="34" charset="0"/>
              <a:buChar char="•"/>
              <a:defRPr/>
            </a:pPr>
            <a:r>
              <a:rPr lang="tr-TR" altLang="tr-TR" sz="2200" dirty="0">
                <a:latin typeface="Calibri" panose="020F0502020204030204" pitchFamily="34" charset="0"/>
                <a:cs typeface="Calibri" panose="020F0502020204030204" pitchFamily="34" charset="0"/>
              </a:rPr>
              <a:t>İş kazası ve meslek hastalıklarının oldukça yüksek maliyetlerini en aza indirmek, </a:t>
            </a:r>
          </a:p>
          <a:p>
            <a:pPr marL="457200" indent="-457200" algn="just" eaLnBrk="1" hangingPunct="1">
              <a:buFont typeface="Arial" panose="020B0604020202020204" pitchFamily="34" charset="0"/>
              <a:buChar char="•"/>
              <a:defRPr/>
            </a:pPr>
            <a:r>
              <a:rPr lang="tr-TR" altLang="tr-TR" sz="2200" dirty="0">
                <a:latin typeface="Calibri" panose="020F0502020204030204" pitchFamily="34" charset="0"/>
                <a:cs typeface="Calibri" panose="020F0502020204030204" pitchFamily="34" charset="0"/>
              </a:rPr>
              <a:t>Çalışma ortamlarında alınan tedbirlerle, işletmeyi tehlikeye sokabilecek yangın, patlama, makine arızaları ve devre dışı kalmaların ortadan kaldırılması işletme güvenliğinin sağlanması, </a:t>
            </a:r>
          </a:p>
          <a:p>
            <a:pPr marL="457200" indent="-457200" algn="just" eaLnBrk="1" hangingPunct="1">
              <a:buFont typeface="Arial" panose="020B0604020202020204" pitchFamily="34" charset="0"/>
              <a:buChar char="•"/>
              <a:defRPr/>
            </a:pPr>
            <a:r>
              <a:rPr lang="tr-TR" altLang="tr-TR" sz="2200" dirty="0">
                <a:latin typeface="Calibri" panose="020F0502020204030204" pitchFamily="34" charset="0"/>
                <a:cs typeface="Calibri" panose="020F0502020204030204" pitchFamily="34" charset="0"/>
              </a:rPr>
              <a:t>Resmi makamlar önünde, organizasyonun iş güvenliğine karşı duyarlı olduğunun kanıtlanması ve yasal ceza riskinin azaltılması, </a:t>
            </a:r>
          </a:p>
          <a:p>
            <a:pPr marL="457200" indent="-457200" algn="just" eaLnBrk="1" hangingPunct="1">
              <a:buFont typeface="Arial" panose="020B0604020202020204" pitchFamily="34" charset="0"/>
              <a:buChar char="•"/>
              <a:defRPr/>
            </a:pPr>
            <a:r>
              <a:rPr lang="tr-TR" altLang="tr-TR" sz="2200" dirty="0">
                <a:latin typeface="Calibri" panose="020F0502020204030204" pitchFamily="34" charset="0"/>
                <a:cs typeface="Calibri" panose="020F0502020204030204" pitchFamily="34" charset="0"/>
              </a:rPr>
              <a:t>OHSAS 18001, ISO 9001 ve ISO 14001 ile uyumludur, mevcut kalite sistemi OHSAS 18001’i de içererek var olan alt yapı geliştirilir ve daha kapsamlı hale getirilir. </a:t>
            </a:r>
          </a:p>
          <a:p>
            <a:pPr marL="457200" indent="-457200" algn="just" eaLnBrk="1" hangingPunct="1">
              <a:buFont typeface="Arial" panose="020B0604020202020204" pitchFamily="34" charset="0"/>
              <a:buChar char="•"/>
              <a:defRPr/>
            </a:pPr>
            <a:r>
              <a:rPr lang="tr-TR" altLang="tr-TR" sz="2200" dirty="0">
                <a:latin typeface="Calibri" panose="020F0502020204030204" pitchFamily="34" charset="0"/>
                <a:cs typeface="Calibri" panose="020F0502020204030204" pitchFamily="34" charset="0"/>
              </a:rPr>
              <a:t>Çalışanların sağlığını dolayısı ile verimliliği ve üretimi de artar. </a:t>
            </a:r>
          </a:p>
        </p:txBody>
      </p:sp>
    </p:spTree>
    <p:extLst>
      <p:ext uri="{BB962C8B-B14F-4D97-AF65-F5344CB8AC3E}">
        <p14:creationId xmlns:p14="http://schemas.microsoft.com/office/powerpoint/2010/main" val="3094717677"/>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ikdörtgen 1">
            <a:extLst>
              <a:ext uri="{FF2B5EF4-FFF2-40B4-BE49-F238E27FC236}">
                <a16:creationId xmlns:a16="http://schemas.microsoft.com/office/drawing/2014/main" id="{6EA2D847-086C-4C6A-822B-57FF53533DDE}"/>
              </a:ext>
            </a:extLst>
          </p:cNvPr>
          <p:cNvSpPr>
            <a:spLocks noChangeArrowheads="1"/>
          </p:cNvSpPr>
          <p:nvPr/>
        </p:nvSpPr>
        <p:spPr bwMode="auto">
          <a:xfrm>
            <a:off x="0" y="2947784"/>
            <a:ext cx="9144000" cy="1077218"/>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spcBef>
                <a:spcPts val="600"/>
              </a:spcBef>
              <a:spcAft>
                <a:spcPts val="600"/>
              </a:spcAft>
            </a:pPr>
            <a:r>
              <a:rPr lang="tr-TR" sz="3200" b="1" dirty="0" smtClean="0">
                <a:solidFill>
                  <a:srgbClr val="C00000"/>
                </a:solidFill>
                <a:latin typeface="Calibri" panose="020F0502020204030204" pitchFamily="34" charset="0"/>
              </a:rPr>
              <a:t>ISO 45001 İŞ SAĞLIĞI ve GÜVENLİĞİ YÖNETİM SİSTEMİ</a:t>
            </a:r>
            <a:endParaRPr lang="tr-TR" sz="3200" b="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1577296767"/>
      </p:ext>
    </p:extLst>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DAAA965-1945-48AE-B60F-0B22F628A5C1}"/>
              </a:ext>
            </a:extLst>
          </p:cNvPr>
          <p:cNvSpPr/>
          <p:nvPr/>
        </p:nvSpPr>
        <p:spPr>
          <a:xfrm>
            <a:off x="0" y="2967335"/>
            <a:ext cx="9144000" cy="171585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lnSpc>
                <a:spcPct val="150000"/>
              </a:lnSpc>
              <a:spcBef>
                <a:spcPts val="600"/>
              </a:spcBef>
              <a:spcAft>
                <a:spcPts val="600"/>
              </a:spcAft>
            </a:pPr>
            <a:endParaRPr lang="tr-TR" sz="1050" b="1" dirty="0">
              <a:solidFill>
                <a:srgbClr val="C00000"/>
              </a:solidFill>
              <a:latin typeface="Calibri" panose="020F0502020204030204" pitchFamily="34" charset="0"/>
              <a:cs typeface="Calibri" panose="020F0502020204030204" pitchFamily="34" charset="0"/>
            </a:endParaRPr>
          </a:p>
          <a:p>
            <a:pPr algn="ctr">
              <a:lnSpc>
                <a:spcPct val="150000"/>
              </a:lnSpc>
              <a:spcBef>
                <a:spcPts val="600"/>
              </a:spcBef>
              <a:spcAft>
                <a:spcPts val="600"/>
              </a:spcAft>
            </a:pPr>
            <a:r>
              <a:rPr lang="tr-TR" sz="3600" b="1">
                <a:solidFill>
                  <a:srgbClr val="C00000"/>
                </a:solidFill>
                <a:latin typeface="Calibri" panose="020F0502020204030204" pitchFamily="34" charset="0"/>
                <a:cs typeface="Calibri" panose="020F0502020204030204" pitchFamily="34" charset="0"/>
              </a:rPr>
              <a:t>TEMEL BİLGİLER VE YÖNETİMİN TARİHİ</a:t>
            </a:r>
            <a:endParaRPr lang="tr-TR" sz="3600" b="1" dirty="0">
              <a:solidFill>
                <a:srgbClr val="C00000"/>
              </a:solidFill>
              <a:latin typeface="Calibri" panose="020F0502020204030204" pitchFamily="34" charset="0"/>
              <a:cs typeface="Calibri" panose="020F0502020204030204" pitchFamily="34" charset="0"/>
            </a:endParaRPr>
          </a:p>
          <a:p>
            <a:pPr algn="ctr">
              <a:lnSpc>
                <a:spcPct val="150000"/>
              </a:lnSpc>
              <a:spcBef>
                <a:spcPts val="600"/>
              </a:spcBef>
              <a:spcAft>
                <a:spcPts val="600"/>
              </a:spcAft>
            </a:pPr>
            <a:endParaRPr lang="tr-TR" sz="105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1603977"/>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921967" y="6581001"/>
            <a:ext cx="5346963" cy="276999"/>
          </a:xfrm>
          <a:prstGeom prst="rect">
            <a:avLst/>
          </a:prstGeom>
        </p:spPr>
        <p:txBody>
          <a:bodyPr wrap="square">
            <a:spAutoFit/>
          </a:bodyPr>
          <a:lstStyle/>
          <a:p>
            <a:pPr algn="ctr"/>
            <a:r>
              <a:rPr lang="tr-TR" sz="1200" b="1" i="1" dirty="0" err="1" smtClean="0">
                <a:solidFill>
                  <a:srgbClr val="C00000"/>
                </a:solidFill>
                <a:latin typeface="Calibri" panose="020F0502020204030204" pitchFamily="34" charset="0"/>
                <a:cs typeface="Calibri" panose="020F0502020204030204" pitchFamily="34" charset="0"/>
              </a:rPr>
              <a:t>iosh</a:t>
            </a:r>
            <a:r>
              <a:rPr lang="tr-TR" sz="1200" b="1" i="1" dirty="0" smtClean="0">
                <a:solidFill>
                  <a:srgbClr val="C00000"/>
                </a:solidFill>
                <a:latin typeface="Calibri" panose="020F0502020204030204" pitchFamily="34" charset="0"/>
                <a:cs typeface="Calibri" panose="020F0502020204030204" pitchFamily="34" charset="0"/>
              </a:rPr>
              <a:t>, "</a:t>
            </a:r>
            <a:r>
              <a:rPr lang="en-US" sz="1200" b="1" i="1" dirty="0" smtClean="0">
                <a:solidFill>
                  <a:srgbClr val="C00000"/>
                </a:solidFill>
                <a:latin typeface="Calibri" panose="020F0502020204030204" pitchFamily="34" charset="0"/>
                <a:cs typeface="Calibri" panose="020F0502020204030204" pitchFamily="34" charset="0"/>
              </a:rPr>
              <a:t>ISO </a:t>
            </a:r>
            <a:r>
              <a:rPr lang="en-US" sz="1200" b="1" i="1" dirty="0">
                <a:solidFill>
                  <a:srgbClr val="C00000"/>
                </a:solidFill>
                <a:latin typeface="Calibri" panose="020F0502020204030204" pitchFamily="34" charset="0"/>
                <a:cs typeface="Calibri" panose="020F0502020204030204" pitchFamily="34" charset="0"/>
              </a:rPr>
              <a:t>45001 – the way </a:t>
            </a:r>
            <a:r>
              <a:rPr lang="en-US" sz="1200" b="1" i="1" dirty="0" smtClean="0">
                <a:solidFill>
                  <a:srgbClr val="C00000"/>
                </a:solidFill>
                <a:latin typeface="Calibri" panose="020F0502020204030204" pitchFamily="34" charset="0"/>
                <a:cs typeface="Calibri" panose="020F0502020204030204" pitchFamily="34" charset="0"/>
              </a:rPr>
              <a:t>forward</a:t>
            </a:r>
            <a:r>
              <a:rPr lang="tr-TR" sz="1200" b="1" i="1" dirty="0" smtClean="0">
                <a:solidFill>
                  <a:srgbClr val="C00000"/>
                </a:solidFill>
                <a:latin typeface="Calibri" panose="020F0502020204030204" pitchFamily="34" charset="0"/>
                <a:cs typeface="Calibri" panose="020F0502020204030204" pitchFamily="34" charset="0"/>
              </a:rPr>
              <a:t>" Sunumu </a:t>
            </a:r>
            <a:endParaRPr lang="en-US" sz="1200" b="1" i="1" dirty="0">
              <a:solidFill>
                <a:srgbClr val="C00000"/>
              </a:solidFill>
              <a:latin typeface="Calibri" panose="020F0502020204030204" pitchFamily="34" charset="0"/>
              <a:cs typeface="Calibri" panose="020F0502020204030204" pitchFamily="34" charset="0"/>
            </a:endParaRPr>
          </a:p>
        </p:txBody>
      </p:sp>
      <p:sp>
        <p:nvSpPr>
          <p:cNvPr id="5" name="Title 1"/>
          <p:cNvSpPr txBox="1">
            <a:spLocks/>
          </p:cNvSpPr>
          <p:nvPr/>
        </p:nvSpPr>
        <p:spPr>
          <a:xfrm>
            <a:off x="1103644" y="1138085"/>
            <a:ext cx="7467133" cy="580694"/>
          </a:xfrm>
          <a:prstGeom prst="rect">
            <a:avLst/>
          </a:prstGeom>
        </p:spPr>
        <p:txBody>
          <a:bodyPr lIns="0" bIns="0"/>
          <a:lstStyle>
            <a:lvl1pPr marL="0" indent="0" algn="l" defTabSz="913977" rtl="0" eaLnBrk="1" fontAlgn="base" hangingPunct="1">
              <a:spcBef>
                <a:spcPct val="0"/>
              </a:spcBef>
              <a:spcAft>
                <a:spcPct val="0"/>
              </a:spcAft>
              <a:defRPr sz="4000" b="1" baseline="0">
                <a:solidFill>
                  <a:srgbClr val="4D1979"/>
                </a:solidFill>
                <a:latin typeface="Arial"/>
                <a:ea typeface="MS PGothic" panose="020B0600070205080204" pitchFamily="34" charset="-128"/>
                <a:cs typeface="Arial"/>
              </a:defRPr>
            </a:lvl1pPr>
            <a:lvl2pPr algn="l" defTabSz="913977" rtl="0" eaLnBrk="1" fontAlgn="base" hangingPunct="1">
              <a:spcBef>
                <a:spcPct val="0"/>
              </a:spcBef>
              <a:spcAft>
                <a:spcPct val="0"/>
              </a:spcAft>
              <a:defRPr sz="3700">
                <a:solidFill>
                  <a:srgbClr val="009AAA"/>
                </a:solidFill>
                <a:latin typeface="Verdana" charset="0"/>
                <a:ea typeface="MS PGothic" panose="020B0600070205080204" pitchFamily="34" charset="-128"/>
                <a:cs typeface="MS PGothic" charset="0"/>
              </a:defRPr>
            </a:lvl2pPr>
            <a:lvl3pPr algn="l" defTabSz="913977" rtl="0" eaLnBrk="1" fontAlgn="base" hangingPunct="1">
              <a:spcBef>
                <a:spcPct val="0"/>
              </a:spcBef>
              <a:spcAft>
                <a:spcPct val="0"/>
              </a:spcAft>
              <a:defRPr sz="3700">
                <a:solidFill>
                  <a:srgbClr val="009AAA"/>
                </a:solidFill>
                <a:latin typeface="Verdana" charset="0"/>
                <a:ea typeface="MS PGothic" panose="020B0600070205080204" pitchFamily="34" charset="-128"/>
                <a:cs typeface="MS PGothic" charset="0"/>
              </a:defRPr>
            </a:lvl3pPr>
            <a:lvl4pPr algn="l" defTabSz="913977" rtl="0" eaLnBrk="1" fontAlgn="base" hangingPunct="1">
              <a:spcBef>
                <a:spcPct val="0"/>
              </a:spcBef>
              <a:spcAft>
                <a:spcPct val="0"/>
              </a:spcAft>
              <a:defRPr sz="3700">
                <a:solidFill>
                  <a:srgbClr val="009AAA"/>
                </a:solidFill>
                <a:latin typeface="Verdana" charset="0"/>
                <a:ea typeface="MS PGothic" panose="020B0600070205080204" pitchFamily="34" charset="-128"/>
                <a:cs typeface="MS PGothic" charset="0"/>
              </a:defRPr>
            </a:lvl4pPr>
            <a:lvl5pPr algn="l" defTabSz="913977" rtl="0" eaLnBrk="1" fontAlgn="base" hangingPunct="1">
              <a:spcBef>
                <a:spcPct val="0"/>
              </a:spcBef>
              <a:spcAft>
                <a:spcPct val="0"/>
              </a:spcAft>
              <a:defRPr sz="3700">
                <a:solidFill>
                  <a:srgbClr val="009AAA"/>
                </a:solidFill>
                <a:latin typeface="Verdana" charset="0"/>
                <a:ea typeface="MS PGothic" panose="020B0600070205080204" pitchFamily="34" charset="-128"/>
                <a:cs typeface="MS PGothic" charset="0"/>
              </a:defRPr>
            </a:lvl5pPr>
            <a:lvl6pPr marL="281224" algn="l" defTabSz="913977" rtl="0" eaLnBrk="1" fontAlgn="base" hangingPunct="1">
              <a:spcBef>
                <a:spcPct val="0"/>
              </a:spcBef>
              <a:spcAft>
                <a:spcPct val="0"/>
              </a:spcAft>
              <a:defRPr sz="3700" b="1">
                <a:solidFill>
                  <a:srgbClr val="009AAA"/>
                </a:solidFill>
                <a:latin typeface="Verdana" charset="0"/>
                <a:ea typeface="ＭＳ Ｐゴシック" charset="0"/>
              </a:defRPr>
            </a:lvl6pPr>
            <a:lvl7pPr marL="562447" algn="l" defTabSz="913977" rtl="0" eaLnBrk="1" fontAlgn="base" hangingPunct="1">
              <a:spcBef>
                <a:spcPct val="0"/>
              </a:spcBef>
              <a:spcAft>
                <a:spcPct val="0"/>
              </a:spcAft>
              <a:defRPr sz="3700" b="1">
                <a:solidFill>
                  <a:srgbClr val="009AAA"/>
                </a:solidFill>
                <a:latin typeface="Verdana" charset="0"/>
                <a:ea typeface="ＭＳ Ｐゴシック" charset="0"/>
              </a:defRPr>
            </a:lvl7pPr>
            <a:lvl8pPr marL="843671" algn="l" defTabSz="913977" rtl="0" eaLnBrk="1" fontAlgn="base" hangingPunct="1">
              <a:spcBef>
                <a:spcPct val="0"/>
              </a:spcBef>
              <a:spcAft>
                <a:spcPct val="0"/>
              </a:spcAft>
              <a:defRPr sz="3700" b="1">
                <a:solidFill>
                  <a:srgbClr val="009AAA"/>
                </a:solidFill>
                <a:latin typeface="Verdana" charset="0"/>
                <a:ea typeface="ＭＳ Ｐゴシック" charset="0"/>
              </a:defRPr>
            </a:lvl8pPr>
            <a:lvl9pPr marL="1124895" algn="l" defTabSz="913977" rtl="0" eaLnBrk="1" fontAlgn="base" hangingPunct="1">
              <a:spcBef>
                <a:spcPct val="0"/>
              </a:spcBef>
              <a:spcAft>
                <a:spcPct val="0"/>
              </a:spcAft>
              <a:defRPr sz="3700" b="1">
                <a:solidFill>
                  <a:srgbClr val="009AAA"/>
                </a:solidFill>
                <a:latin typeface="Verdana" charset="0"/>
                <a:ea typeface="ＭＳ Ｐゴシック" charset="0"/>
              </a:defRPr>
            </a:lvl9pPr>
          </a:lstStyle>
          <a:p>
            <a:endParaRPr lang="en-US" sz="2400" b="0" dirty="0">
              <a:solidFill>
                <a:srgbClr val="00A8EC"/>
              </a:solidFill>
              <a:latin typeface="Calibri" panose="020F0502020204030204" pitchFamily="34" charset="0"/>
              <a:cs typeface="Calibri" panose="020F0502020204030204" pitchFamily="34" charset="0"/>
            </a:endParaRPr>
          </a:p>
        </p:txBody>
      </p:sp>
      <p:sp>
        <p:nvSpPr>
          <p:cNvPr id="6" name="Title 1"/>
          <p:cNvSpPr txBox="1">
            <a:spLocks/>
          </p:cNvSpPr>
          <p:nvPr/>
        </p:nvSpPr>
        <p:spPr bwMode="auto">
          <a:xfrm>
            <a:off x="1106810" y="1851530"/>
            <a:ext cx="7463967" cy="1806070"/>
          </a:xfrm>
          <a:prstGeom prst="rect">
            <a:avLst/>
          </a:prstGeom>
          <a:ln/>
          <a:extLst>
            <a:ext uri="{FAA26D3D-D897-4be2-8F04-BA451C77F1D7}">
              <ma14:placeholderFlag xmlns="" xmlns:ma14="http://schemas.microsoft.com/office/mac/drawingml/2011/main" val="1"/>
            </a:ext>
          </a:extLst>
        </p:spPr>
        <p:style>
          <a:lnRef idx="2">
            <a:schemeClr val="accent2"/>
          </a:lnRef>
          <a:fillRef idx="1">
            <a:schemeClr val="lt1"/>
          </a:fillRef>
          <a:effectRef idx="0">
            <a:schemeClr val="accent2"/>
          </a:effectRef>
          <a:fontRef idx="minor">
            <a:schemeClr val="dk1"/>
          </a:fontRef>
        </p:style>
        <p:txBody>
          <a:bodyPr vert="horz" wrap="square" lIns="0" tIns="0" rIns="0" bIns="0" numCol="1" anchor="t" anchorCtr="0" compatLnSpc="1">
            <a:prstTxWarp prst="textNoShape">
              <a:avLst/>
            </a:prstTxWarp>
          </a:bodyPr>
          <a:lstStyle>
            <a:lvl1pPr marL="0" indent="0" algn="l" defTabSz="913977" rtl="0" eaLnBrk="1" fontAlgn="base" hangingPunct="1">
              <a:spcBef>
                <a:spcPct val="0"/>
              </a:spcBef>
              <a:spcAft>
                <a:spcPct val="0"/>
              </a:spcAft>
              <a:defRPr sz="5000" b="1" baseline="0">
                <a:solidFill>
                  <a:srgbClr val="4D1979"/>
                </a:solidFill>
                <a:latin typeface="Arial"/>
                <a:ea typeface="MS PGothic" panose="020B0600070205080204" pitchFamily="34" charset="-128"/>
                <a:cs typeface="Arial"/>
              </a:defRPr>
            </a:lvl1pPr>
            <a:lvl2pPr algn="l" defTabSz="913977" rtl="0" eaLnBrk="1" fontAlgn="base" hangingPunct="1">
              <a:spcBef>
                <a:spcPct val="0"/>
              </a:spcBef>
              <a:spcAft>
                <a:spcPct val="0"/>
              </a:spcAft>
              <a:defRPr sz="3700">
                <a:solidFill>
                  <a:srgbClr val="009AAA"/>
                </a:solidFill>
                <a:latin typeface="Verdana" charset="0"/>
                <a:ea typeface="MS PGothic" panose="020B0600070205080204" pitchFamily="34" charset="-128"/>
                <a:cs typeface="MS PGothic" charset="0"/>
              </a:defRPr>
            </a:lvl2pPr>
            <a:lvl3pPr algn="l" defTabSz="913977" rtl="0" eaLnBrk="1" fontAlgn="base" hangingPunct="1">
              <a:spcBef>
                <a:spcPct val="0"/>
              </a:spcBef>
              <a:spcAft>
                <a:spcPct val="0"/>
              </a:spcAft>
              <a:defRPr sz="3700">
                <a:solidFill>
                  <a:srgbClr val="009AAA"/>
                </a:solidFill>
                <a:latin typeface="Verdana" charset="0"/>
                <a:ea typeface="MS PGothic" panose="020B0600070205080204" pitchFamily="34" charset="-128"/>
                <a:cs typeface="MS PGothic" charset="0"/>
              </a:defRPr>
            </a:lvl3pPr>
            <a:lvl4pPr algn="l" defTabSz="913977" rtl="0" eaLnBrk="1" fontAlgn="base" hangingPunct="1">
              <a:spcBef>
                <a:spcPct val="0"/>
              </a:spcBef>
              <a:spcAft>
                <a:spcPct val="0"/>
              </a:spcAft>
              <a:defRPr sz="3700">
                <a:solidFill>
                  <a:srgbClr val="009AAA"/>
                </a:solidFill>
                <a:latin typeface="Verdana" charset="0"/>
                <a:ea typeface="MS PGothic" panose="020B0600070205080204" pitchFamily="34" charset="-128"/>
                <a:cs typeface="MS PGothic" charset="0"/>
              </a:defRPr>
            </a:lvl4pPr>
            <a:lvl5pPr algn="l" defTabSz="913977" rtl="0" eaLnBrk="1" fontAlgn="base" hangingPunct="1">
              <a:spcBef>
                <a:spcPct val="0"/>
              </a:spcBef>
              <a:spcAft>
                <a:spcPct val="0"/>
              </a:spcAft>
              <a:defRPr sz="3700">
                <a:solidFill>
                  <a:srgbClr val="009AAA"/>
                </a:solidFill>
                <a:latin typeface="Verdana" charset="0"/>
                <a:ea typeface="MS PGothic" panose="020B0600070205080204" pitchFamily="34" charset="-128"/>
                <a:cs typeface="MS PGothic" charset="0"/>
              </a:defRPr>
            </a:lvl5pPr>
            <a:lvl6pPr marL="281224" algn="l" defTabSz="913977" rtl="0" eaLnBrk="1" fontAlgn="base" hangingPunct="1">
              <a:spcBef>
                <a:spcPct val="0"/>
              </a:spcBef>
              <a:spcAft>
                <a:spcPct val="0"/>
              </a:spcAft>
              <a:defRPr sz="3700" b="1">
                <a:solidFill>
                  <a:srgbClr val="009AAA"/>
                </a:solidFill>
                <a:latin typeface="Verdana" charset="0"/>
                <a:ea typeface="ＭＳ Ｐゴシック" charset="0"/>
              </a:defRPr>
            </a:lvl6pPr>
            <a:lvl7pPr marL="562447" algn="l" defTabSz="913977" rtl="0" eaLnBrk="1" fontAlgn="base" hangingPunct="1">
              <a:spcBef>
                <a:spcPct val="0"/>
              </a:spcBef>
              <a:spcAft>
                <a:spcPct val="0"/>
              </a:spcAft>
              <a:defRPr sz="3700" b="1">
                <a:solidFill>
                  <a:srgbClr val="009AAA"/>
                </a:solidFill>
                <a:latin typeface="Verdana" charset="0"/>
                <a:ea typeface="ＭＳ Ｐゴシック" charset="0"/>
              </a:defRPr>
            </a:lvl7pPr>
            <a:lvl8pPr marL="843671" algn="l" defTabSz="913977" rtl="0" eaLnBrk="1" fontAlgn="base" hangingPunct="1">
              <a:spcBef>
                <a:spcPct val="0"/>
              </a:spcBef>
              <a:spcAft>
                <a:spcPct val="0"/>
              </a:spcAft>
              <a:defRPr sz="3700" b="1">
                <a:solidFill>
                  <a:srgbClr val="009AAA"/>
                </a:solidFill>
                <a:latin typeface="Verdana" charset="0"/>
                <a:ea typeface="ＭＳ Ｐゴシック" charset="0"/>
              </a:defRPr>
            </a:lvl8pPr>
            <a:lvl9pPr marL="1124895" algn="l" defTabSz="913977" rtl="0" eaLnBrk="1" fontAlgn="base" hangingPunct="1">
              <a:spcBef>
                <a:spcPct val="0"/>
              </a:spcBef>
              <a:spcAft>
                <a:spcPct val="0"/>
              </a:spcAft>
              <a:defRPr sz="3700" b="1">
                <a:solidFill>
                  <a:srgbClr val="009AAA"/>
                </a:solidFill>
                <a:latin typeface="Verdana" charset="0"/>
                <a:ea typeface="ＭＳ Ｐゴシック" charset="0"/>
              </a:defRPr>
            </a:lvl9pPr>
          </a:lstStyle>
          <a:p>
            <a:pPr marL="288000" indent="-288000">
              <a:spcAft>
                <a:spcPts val="0"/>
              </a:spcAft>
              <a:buClr>
                <a:srgbClr val="00A8EC"/>
              </a:buClr>
              <a:buSzPct val="150000"/>
              <a:buFont typeface="Lucida Grande"/>
              <a:buChar char="-"/>
            </a:pPr>
            <a:r>
              <a:rPr lang="en-US" sz="2000" dirty="0">
                <a:solidFill>
                  <a:schemeClr val="tx1"/>
                </a:solidFill>
                <a:latin typeface="Calibri" panose="020F0502020204030204" pitchFamily="34" charset="0"/>
                <a:cs typeface="Calibri" panose="020F0502020204030204" pitchFamily="34" charset="0"/>
              </a:rPr>
              <a:t>2.78 million people killed by work accidents and disease</a:t>
            </a:r>
          </a:p>
          <a:p>
            <a:pPr marL="288000" indent="-288000">
              <a:spcAft>
                <a:spcPts val="0"/>
              </a:spcAft>
              <a:buClr>
                <a:srgbClr val="00A8EC"/>
              </a:buClr>
              <a:buSzPct val="150000"/>
              <a:buFont typeface="Lucida Grande"/>
              <a:buChar char="-"/>
            </a:pPr>
            <a:r>
              <a:rPr lang="en-US" sz="2000" dirty="0">
                <a:solidFill>
                  <a:schemeClr val="tx1"/>
                </a:solidFill>
                <a:latin typeface="Calibri" panose="020F0502020204030204" pitchFamily="34" charset="0"/>
                <a:cs typeface="Calibri" panose="020F0502020204030204" pitchFamily="34" charset="0"/>
              </a:rPr>
              <a:t>7,600 deaths per day (~ one every 12 seconds)</a:t>
            </a:r>
          </a:p>
          <a:p>
            <a:pPr marL="288000" indent="-288000">
              <a:spcAft>
                <a:spcPts val="0"/>
              </a:spcAft>
              <a:buClr>
                <a:srgbClr val="00A8EC"/>
              </a:buClr>
              <a:buSzPct val="150000"/>
              <a:buFont typeface="Lucida Grande"/>
              <a:buChar char="-"/>
            </a:pPr>
            <a:r>
              <a:rPr lang="en-US" sz="2000" dirty="0">
                <a:solidFill>
                  <a:schemeClr val="tx1"/>
                </a:solidFill>
                <a:latin typeface="Calibri" panose="020F0502020204030204" pitchFamily="34" charset="0"/>
                <a:cs typeface="Calibri" panose="020F0502020204030204" pitchFamily="34" charset="0"/>
              </a:rPr>
              <a:t>374 million non-fatal work accidents</a:t>
            </a:r>
          </a:p>
          <a:p>
            <a:pPr marL="288000" indent="-288000">
              <a:spcAft>
                <a:spcPts val="0"/>
              </a:spcAft>
              <a:buClr>
                <a:srgbClr val="00A8EC"/>
              </a:buClr>
              <a:buSzPct val="150000"/>
              <a:buFont typeface="Lucida Grande"/>
              <a:buChar char="-"/>
            </a:pPr>
            <a:r>
              <a:rPr lang="en-US" sz="2000" dirty="0">
                <a:solidFill>
                  <a:schemeClr val="tx1"/>
                </a:solidFill>
                <a:latin typeface="Calibri" panose="020F0502020204030204" pitchFamily="34" charset="0"/>
                <a:cs typeface="Calibri" panose="020F0502020204030204" pitchFamily="34" charset="0"/>
              </a:rPr>
              <a:t>2.4 million people killed by occupational disease</a:t>
            </a:r>
          </a:p>
          <a:p>
            <a:pPr marL="288000" indent="-288000">
              <a:spcAft>
                <a:spcPts val="0"/>
              </a:spcAft>
              <a:buClr>
                <a:srgbClr val="00A8EC"/>
              </a:buClr>
              <a:buSzPct val="150000"/>
              <a:buFont typeface="Lucida Grande"/>
              <a:buChar char="-"/>
            </a:pPr>
            <a:r>
              <a:rPr lang="en-US" sz="2000" dirty="0">
                <a:solidFill>
                  <a:schemeClr val="tx1"/>
                </a:solidFill>
                <a:latin typeface="Calibri" panose="020F0502020204030204" pitchFamily="34" charset="0"/>
                <a:cs typeface="Calibri" panose="020F0502020204030204" pitchFamily="34" charset="0"/>
              </a:rPr>
              <a:t>~ 4% of world GDP = work accidents and diseases</a:t>
            </a:r>
          </a:p>
          <a:p>
            <a:pPr algn="ctr">
              <a:spcAft>
                <a:spcPts val="0"/>
              </a:spcAft>
              <a:buClr>
                <a:srgbClr val="00A8EC"/>
              </a:buClr>
              <a:buSzPct val="150000"/>
            </a:pPr>
            <a:r>
              <a:rPr lang="en-US" sz="1200" b="0" dirty="0" smtClean="0">
                <a:solidFill>
                  <a:srgbClr val="000000"/>
                </a:solidFill>
                <a:latin typeface="Calibri" panose="020F0502020204030204" pitchFamily="34" charset="0"/>
                <a:cs typeface="Calibri" panose="020F0502020204030204" pitchFamily="34" charset="0"/>
              </a:rPr>
              <a:t>Source</a:t>
            </a:r>
            <a:r>
              <a:rPr lang="en-US" sz="1200" b="0" dirty="0">
                <a:solidFill>
                  <a:srgbClr val="000000"/>
                </a:solidFill>
                <a:latin typeface="Calibri" panose="020F0502020204030204" pitchFamily="34" charset="0"/>
                <a:cs typeface="Calibri" panose="020F0502020204030204" pitchFamily="34" charset="0"/>
              </a:rPr>
              <a:t>: ILO 2017</a:t>
            </a:r>
          </a:p>
          <a:p>
            <a:pPr marL="288000" indent="-288000">
              <a:spcAft>
                <a:spcPts val="0"/>
              </a:spcAft>
              <a:buClr>
                <a:srgbClr val="00A8EC"/>
              </a:buClr>
              <a:buSzPct val="150000"/>
              <a:buFont typeface="Lucida Grande"/>
              <a:buChar char="-"/>
            </a:pPr>
            <a:endParaRPr lang="en-US" sz="2000" b="0" dirty="0">
              <a:solidFill>
                <a:schemeClr val="tx1"/>
              </a:solidFill>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pPr marL="576000" lvl="1" indent="-288000">
              <a:spcAft>
                <a:spcPts val="300"/>
              </a:spcAft>
              <a:buClr>
                <a:srgbClr val="00A8EC"/>
              </a:buClr>
              <a:buSzPct val="150000"/>
              <a:buFont typeface="Lucida Grande"/>
              <a:buChar char="-"/>
            </a:pPr>
            <a:endParaRPr lang="en-GB" sz="1600" dirty="0">
              <a:solidFill>
                <a:schemeClr val="tx1">
                  <a:lumMod val="95000"/>
                  <a:lumOff val="5000"/>
                </a:schemeClr>
              </a:solidFill>
              <a:latin typeface="Calibri" panose="020F0502020204030204" pitchFamily="34" charset="0"/>
              <a:cs typeface="Calibri" panose="020F0502020204030204" pitchFamily="34" charset="0"/>
            </a:endParaRPr>
          </a:p>
        </p:txBody>
      </p:sp>
      <p:pic>
        <p:nvPicPr>
          <p:cNvPr id="7"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5481" y="3915178"/>
            <a:ext cx="3433313" cy="2289524"/>
          </a:xfrm>
          <a:prstGeom prst="rect">
            <a:avLst/>
          </a:prstGeom>
        </p:spPr>
      </p:pic>
      <p:sp>
        <p:nvSpPr>
          <p:cNvPr id="8" name="Dikdörtgen 3">
            <a:extLst>
              <a:ext uri="{FF2B5EF4-FFF2-40B4-BE49-F238E27FC236}">
                <a16:creationId xmlns:a16="http://schemas.microsoft.com/office/drawing/2014/main" id="{D751BB74-6C1C-462E-9137-7251A7AE1BD2}"/>
              </a:ext>
            </a:extLst>
          </p:cNvPr>
          <p:cNvSpPr>
            <a:spLocks noChangeArrowheads="1"/>
          </p:cNvSpPr>
          <p:nvPr/>
        </p:nvSpPr>
        <p:spPr bwMode="auto">
          <a:xfrm>
            <a:off x="544210" y="808062"/>
            <a:ext cx="81024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ts val="600"/>
              </a:spcBef>
              <a:spcAft>
                <a:spcPts val="600"/>
              </a:spcAft>
            </a:pPr>
            <a:r>
              <a:rPr lang="tr-TR" sz="2800" b="1" dirty="0" smtClean="0">
                <a:solidFill>
                  <a:srgbClr val="C00000"/>
                </a:solidFill>
                <a:latin typeface="Calibri" panose="020F0502020204030204" pitchFamily="34" charset="0"/>
                <a:cs typeface="Calibri" panose="020F0502020204030204" pitchFamily="34" charset="0"/>
              </a:rPr>
              <a:t>Durum Tespiti</a:t>
            </a:r>
            <a:endParaRPr lang="tr-TR" sz="28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35012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p:txBody>
          <a:bodyPr>
            <a:normAutofit fontScale="25000" lnSpcReduction="20000"/>
          </a:bodyPr>
          <a:lstStyle/>
          <a:p>
            <a:pPr>
              <a:defRPr/>
            </a:pPr>
            <a:fld id="{3FD670F3-3315-4B45-B9E3-FDAF86A9FBFF}" type="slidenum">
              <a:rPr lang="tr-TR" altLang="tr-TR" smtClean="0">
                <a:latin typeface="Calibri" panose="020F0502020204030204" pitchFamily="34" charset="0"/>
                <a:cs typeface="Calibri" panose="020F0502020204030204" pitchFamily="34" charset="0"/>
              </a:rPr>
              <a:pPr>
                <a:defRPr/>
              </a:pPr>
              <a:t>61</a:t>
            </a:fld>
            <a:endParaRPr lang="tr-TR" altLang="tr-TR">
              <a:latin typeface="Calibri" panose="020F0502020204030204" pitchFamily="34" charset="0"/>
              <a:cs typeface="Calibri" panose="020F0502020204030204" pitchFamily="34" charset="0"/>
            </a:endParaRPr>
          </a:p>
        </p:txBody>
      </p:sp>
      <p:sp>
        <p:nvSpPr>
          <p:cNvPr id="6" name="Dikdörtgen 3">
            <a:extLst>
              <a:ext uri="{FF2B5EF4-FFF2-40B4-BE49-F238E27FC236}">
                <a16:creationId xmlns:a16="http://schemas.microsoft.com/office/drawing/2014/main" id="{D751BB74-6C1C-462E-9137-7251A7AE1BD2}"/>
              </a:ext>
            </a:extLst>
          </p:cNvPr>
          <p:cNvSpPr>
            <a:spLocks noChangeArrowheads="1"/>
          </p:cNvSpPr>
          <p:nvPr/>
        </p:nvSpPr>
        <p:spPr bwMode="auto">
          <a:xfrm>
            <a:off x="544210" y="808062"/>
            <a:ext cx="810248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ts val="600"/>
              </a:spcBef>
              <a:spcAft>
                <a:spcPts val="600"/>
              </a:spcAft>
            </a:pPr>
            <a:r>
              <a:rPr lang="tr-TR" sz="2600" b="1" dirty="0">
                <a:solidFill>
                  <a:srgbClr val="C00000"/>
                </a:solidFill>
                <a:latin typeface="Calibri" panose="020F0502020204030204" pitchFamily="34" charset="0"/>
                <a:cs typeface="Calibri" panose="020F0502020204030204" pitchFamily="34" charset="0"/>
              </a:rPr>
              <a:t>ISO 45001 İŞ SAĞLIĞI ve GÜVENLİĞİ YÖNETİM SİSTEMİ</a:t>
            </a:r>
          </a:p>
        </p:txBody>
      </p:sp>
      <p:sp>
        <p:nvSpPr>
          <p:cNvPr id="3" name="Dikdörtgen 2"/>
          <p:cNvSpPr/>
          <p:nvPr/>
        </p:nvSpPr>
        <p:spPr>
          <a:xfrm>
            <a:off x="1107667" y="2501985"/>
            <a:ext cx="6975566" cy="28623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lgn="just">
              <a:buFont typeface="Wingdings" panose="05000000000000000000" pitchFamily="2" charset="2"/>
              <a:buChar char="§"/>
            </a:pPr>
            <a:r>
              <a:rPr lang="tr-TR" altLang="tr-TR" sz="2000" dirty="0">
                <a:latin typeface="Calibri" panose="020F0502020204030204" pitchFamily="34" charset="0"/>
                <a:cs typeface="Calibri" panose="020F0502020204030204" pitchFamily="34" charset="0"/>
              </a:rPr>
              <a:t>ISO 45001 İş Sağlığı ve Güvenliği Yönetim Sistemi Standardı 12 Mart 2018 tarihinde yayınlandı.</a:t>
            </a:r>
          </a:p>
          <a:p>
            <a:pPr marL="285750" indent="-285750" algn="just">
              <a:buFont typeface="Wingdings" panose="05000000000000000000" pitchFamily="2" charset="2"/>
              <a:buChar char="§"/>
            </a:pPr>
            <a:r>
              <a:rPr lang="tr-TR" altLang="tr-TR" sz="2000" dirty="0" err="1">
                <a:latin typeface="Calibri" panose="020F0502020204030204" pitchFamily="34" charset="0"/>
                <a:cs typeface="Calibri" panose="020F0502020204030204" pitchFamily="34" charset="0"/>
              </a:rPr>
              <a:t>Annex</a:t>
            </a:r>
            <a:r>
              <a:rPr lang="tr-TR" altLang="tr-TR" sz="2000" dirty="0">
                <a:latin typeface="Calibri" panose="020F0502020204030204" pitchFamily="34" charset="0"/>
                <a:cs typeface="Calibri" panose="020F0502020204030204" pitchFamily="34" charset="0"/>
              </a:rPr>
              <a:t> </a:t>
            </a:r>
            <a:r>
              <a:rPr lang="tr-TR" altLang="tr-TR" sz="2000" dirty="0" err="1">
                <a:latin typeface="Calibri" panose="020F0502020204030204" pitchFamily="34" charset="0"/>
                <a:cs typeface="Calibri" panose="020F0502020204030204" pitchFamily="34" charset="0"/>
              </a:rPr>
              <a:t>SL'e</a:t>
            </a:r>
            <a:r>
              <a:rPr lang="tr-TR" altLang="tr-TR" sz="2000" dirty="0">
                <a:latin typeface="Calibri" panose="020F0502020204030204" pitchFamily="34" charset="0"/>
                <a:cs typeface="Calibri" panose="020F0502020204030204" pitchFamily="34" charset="0"/>
              </a:rPr>
              <a:t> göre hazırlanan İş Sağlığı ve Güvenliği standardının yeni versiyonu ile artık ISO 9001:2015 KYS, ISO 14001:2015 ÇYS gibi standartlar ile entegre bir yönetim </a:t>
            </a:r>
            <a:r>
              <a:rPr lang="tr-TR" altLang="tr-TR" sz="2000" dirty="0" smtClean="0">
                <a:latin typeface="Calibri" panose="020F0502020204030204" pitchFamily="34" charset="0"/>
                <a:cs typeface="Calibri" panose="020F0502020204030204" pitchFamily="34" charset="0"/>
              </a:rPr>
              <a:t>sistemi </a:t>
            </a:r>
            <a:r>
              <a:rPr lang="tr-TR" altLang="tr-TR" sz="2000" dirty="0">
                <a:latin typeface="Calibri" panose="020F0502020204030204" pitchFamily="34" charset="0"/>
                <a:cs typeface="Calibri" panose="020F0502020204030204" pitchFamily="34" charset="0"/>
              </a:rPr>
              <a:t>oluşturmak daha kolay.</a:t>
            </a:r>
          </a:p>
          <a:p>
            <a:pPr marL="285750" indent="-285750" algn="just">
              <a:buFont typeface="Wingdings" panose="05000000000000000000" pitchFamily="2" charset="2"/>
              <a:buChar char="§"/>
            </a:pPr>
            <a:r>
              <a:rPr lang="tr-TR" altLang="tr-TR" sz="2000" dirty="0">
                <a:latin typeface="Calibri" panose="020F0502020204030204" pitchFamily="34" charset="0"/>
                <a:cs typeface="Calibri" panose="020F0502020204030204" pitchFamily="34" charset="0"/>
              </a:rPr>
              <a:t>OHSAS 18001 belgesine sahip olan kuruluşlar 12 Mart </a:t>
            </a:r>
            <a:r>
              <a:rPr lang="tr-TR" altLang="tr-TR" sz="2000" b="1" dirty="0">
                <a:latin typeface="Calibri" panose="020F0502020204030204" pitchFamily="34" charset="0"/>
                <a:cs typeface="Calibri" panose="020F0502020204030204" pitchFamily="34" charset="0"/>
              </a:rPr>
              <a:t>2021</a:t>
            </a:r>
            <a:r>
              <a:rPr lang="tr-TR" altLang="tr-TR" sz="2000" dirty="0">
                <a:latin typeface="Calibri" panose="020F0502020204030204" pitchFamily="34" charset="0"/>
                <a:cs typeface="Calibri" panose="020F0502020204030204" pitchFamily="34" charset="0"/>
              </a:rPr>
              <a:t> tarihine kadar  ISO 45001:2018 versiyonuna geçişi tamamlayarak belgelerini almak zorundadırlar.</a:t>
            </a:r>
          </a:p>
        </p:txBody>
      </p:sp>
      <p:sp>
        <p:nvSpPr>
          <p:cNvPr id="5" name="Dikdörtgen 4"/>
          <p:cNvSpPr/>
          <p:nvPr/>
        </p:nvSpPr>
        <p:spPr>
          <a:xfrm>
            <a:off x="-104503" y="6596565"/>
            <a:ext cx="9248503" cy="261610"/>
          </a:xfrm>
          <a:prstGeom prst="rect">
            <a:avLst/>
          </a:prstGeom>
        </p:spPr>
        <p:txBody>
          <a:bodyPr wrap="square">
            <a:spAutoFit/>
          </a:bodyPr>
          <a:lstStyle/>
          <a:p>
            <a:pPr algn="ctr"/>
            <a:r>
              <a:rPr lang="tr-TR" altLang="tr-TR" sz="1100" i="1" dirty="0">
                <a:latin typeface="Calibri" panose="020F0502020204030204" pitchFamily="34" charset="0"/>
                <a:cs typeface="Calibri" panose="020F0502020204030204" pitchFamily="34" charset="0"/>
              </a:rPr>
              <a:t>ISO 45001:2018 İş Sağlığı ve Güvenliği Yönetim Sistemi </a:t>
            </a:r>
            <a:r>
              <a:rPr lang="tr-TR" altLang="tr-TR" sz="1100" i="1" dirty="0" smtClean="0">
                <a:latin typeface="Calibri" panose="020F0502020204030204" pitchFamily="34" charset="0"/>
                <a:cs typeface="Calibri" panose="020F0502020204030204" pitchFamily="34" charset="0"/>
              </a:rPr>
              <a:t>Eğitimi Sunumu, </a:t>
            </a:r>
            <a:r>
              <a:rPr lang="tr-TR" sz="1100" i="1" dirty="0" smtClean="0">
                <a:latin typeface="Calibri" panose="020F0502020204030204" pitchFamily="34" charset="0"/>
                <a:cs typeface="Calibri" panose="020F0502020204030204" pitchFamily="34" charset="0"/>
              </a:rPr>
              <a:t>https</a:t>
            </a:r>
            <a:r>
              <a:rPr lang="tr-TR" sz="1100" i="1" dirty="0">
                <a:latin typeface="Calibri" panose="020F0502020204030204" pitchFamily="34" charset="0"/>
                <a:cs typeface="Calibri" panose="020F0502020204030204" pitchFamily="34" charset="0"/>
              </a:rPr>
              <a:t>://kalite.yildiz.edu.tr › </a:t>
            </a:r>
            <a:r>
              <a:rPr lang="tr-TR" sz="1100" i="1" dirty="0" err="1">
                <a:latin typeface="Calibri" panose="020F0502020204030204" pitchFamily="34" charset="0"/>
                <a:cs typeface="Calibri" panose="020F0502020204030204" pitchFamily="34" charset="0"/>
              </a:rPr>
              <a:t>media</a:t>
            </a:r>
            <a:r>
              <a:rPr lang="tr-TR" sz="1100" i="1" dirty="0">
                <a:latin typeface="Calibri" panose="020F0502020204030204" pitchFamily="34" charset="0"/>
                <a:cs typeface="Calibri" panose="020F0502020204030204" pitchFamily="34" charset="0"/>
              </a:rPr>
              <a:t> › </a:t>
            </a:r>
            <a:r>
              <a:rPr lang="tr-TR" sz="1100" i="1" dirty="0" err="1">
                <a:latin typeface="Calibri" panose="020F0502020204030204" pitchFamily="34" charset="0"/>
                <a:cs typeface="Calibri" panose="020F0502020204030204" pitchFamily="34" charset="0"/>
              </a:rPr>
              <a:t>files</a:t>
            </a:r>
            <a:r>
              <a:rPr lang="tr-TR" sz="1100" i="1" dirty="0">
                <a:latin typeface="Calibri" panose="020F0502020204030204" pitchFamily="34" charset="0"/>
                <a:cs typeface="Calibri" panose="020F0502020204030204" pitchFamily="34" charset="0"/>
              </a:rPr>
              <a:t> › 45001 </a:t>
            </a:r>
            <a:r>
              <a:rPr lang="tr-TR" sz="1100" i="1" dirty="0" smtClean="0">
                <a:latin typeface="Calibri" panose="020F0502020204030204" pitchFamily="34" charset="0"/>
                <a:cs typeface="Calibri" panose="020F0502020204030204" pitchFamily="34" charset="0"/>
              </a:rPr>
              <a:t>...</a:t>
            </a:r>
            <a:endParaRPr lang="tr-TR" sz="11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97839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ikdörtgen 3">
            <a:extLst>
              <a:ext uri="{FF2B5EF4-FFF2-40B4-BE49-F238E27FC236}">
                <a16:creationId xmlns:a16="http://schemas.microsoft.com/office/drawing/2014/main" id="{D751BB74-6C1C-462E-9137-7251A7AE1BD2}"/>
              </a:ext>
            </a:extLst>
          </p:cNvPr>
          <p:cNvSpPr>
            <a:spLocks noChangeArrowheads="1"/>
          </p:cNvSpPr>
          <p:nvPr/>
        </p:nvSpPr>
        <p:spPr bwMode="auto">
          <a:xfrm>
            <a:off x="544210" y="808062"/>
            <a:ext cx="81024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ts val="600"/>
              </a:spcBef>
              <a:spcAft>
                <a:spcPts val="600"/>
              </a:spcAft>
            </a:pPr>
            <a:r>
              <a:rPr lang="tr-TR" b="1" dirty="0">
                <a:solidFill>
                  <a:srgbClr val="C00000"/>
                </a:solidFill>
                <a:latin typeface="Calibri" panose="020F0502020204030204" pitchFamily="34" charset="0"/>
              </a:rPr>
              <a:t>ISO 45001 İŞ SAĞLIĞI ve GÜVENLİĞİ YÖNETİM SİSTEMİ</a:t>
            </a:r>
          </a:p>
        </p:txBody>
      </p:sp>
      <p:sp>
        <p:nvSpPr>
          <p:cNvPr id="2" name="Dikdörtgen 1">
            <a:extLst>
              <a:ext uri="{FF2B5EF4-FFF2-40B4-BE49-F238E27FC236}">
                <a16:creationId xmlns:a16="http://schemas.microsoft.com/office/drawing/2014/main" id="{261E7FF6-6C28-4571-8B8F-9D91779550B0}"/>
              </a:ext>
            </a:extLst>
          </p:cNvPr>
          <p:cNvSpPr/>
          <p:nvPr/>
        </p:nvSpPr>
        <p:spPr>
          <a:xfrm>
            <a:off x="842315" y="1517549"/>
            <a:ext cx="7506269" cy="470898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tr-TR" sz="2000" b="1" dirty="0">
                <a:solidFill>
                  <a:srgbClr val="C00000"/>
                </a:solidFill>
                <a:latin typeface="Calibri" panose="020F0502020204030204" pitchFamily="34" charset="0"/>
              </a:rPr>
              <a:t>ISO 45001 Nedir? </a:t>
            </a:r>
          </a:p>
          <a:p>
            <a:pPr algn="just"/>
            <a:r>
              <a:rPr lang="tr-TR" sz="2000" b="1" dirty="0">
                <a:latin typeface="Calibri" panose="020F0502020204030204" pitchFamily="34" charset="0"/>
              </a:rPr>
              <a:t>İş Sağlığı ve Güvenliği Yönetim Sistemi standardıdır. </a:t>
            </a:r>
            <a:r>
              <a:rPr lang="tr-TR" sz="2000" dirty="0">
                <a:latin typeface="Calibri" panose="020F0502020204030204" pitchFamily="34" charset="0"/>
              </a:rPr>
              <a:t>Standart, çalışanlara yönelik hastalık, yaralanma, kaza gibi işle ilgili riskleri belirlemeyi ve önleyici tedbirler yardımıyla bunlardan kaçınmayı amaçlamaktadır.</a:t>
            </a:r>
          </a:p>
          <a:p>
            <a:pPr algn="just"/>
            <a:r>
              <a:rPr lang="tr-TR" sz="2000" b="1" dirty="0">
                <a:solidFill>
                  <a:srgbClr val="C00000"/>
                </a:solidFill>
                <a:latin typeface="Calibri" panose="020F0502020204030204" pitchFamily="34" charset="0"/>
              </a:rPr>
              <a:t>20 yılı aşkın süredir iş sağlığı ve güvenliği yönetim sistemleri için gereksinimleri ve en iyi uygulamaları tanımlayan standart olan BS OHSAS 18001’in 2018 yılında yerini alan ISO 45001 günümüzde 80’den fazla ülkede uygulanmaktadır. </a:t>
            </a:r>
            <a:r>
              <a:rPr lang="tr-TR" sz="2000" dirty="0">
                <a:latin typeface="Calibri" panose="020F0502020204030204" pitchFamily="34" charset="0"/>
              </a:rPr>
              <a:t>Eski standardın üzerine inşa edilen standart, ISO yönetim sistemi standartları için oluşturulan yüksek seviyeli yapıyı takip ederek, mevcut sistemlere entegre edilmesini nispeten kolaylaştırır. Ortak konular arasında liderlik, bağlılık ve organizasyonun bağlamı yer alır. Spesifik gereklilikler yasal şartlar ve diğer şartlara odaklanır ve iş güvenliği politikaları, tehlike değerlendirmeleri ve risk yönetimi gibi kriterleri ele alır.</a:t>
            </a:r>
          </a:p>
        </p:txBody>
      </p:sp>
    </p:spTree>
    <p:extLst>
      <p:ext uri="{BB962C8B-B14F-4D97-AF65-F5344CB8AC3E}">
        <p14:creationId xmlns:p14="http://schemas.microsoft.com/office/powerpoint/2010/main" val="2777371143"/>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ikdörtgen 3">
            <a:extLst>
              <a:ext uri="{FF2B5EF4-FFF2-40B4-BE49-F238E27FC236}">
                <a16:creationId xmlns:a16="http://schemas.microsoft.com/office/drawing/2014/main" id="{D751BB74-6C1C-462E-9137-7251A7AE1BD2}"/>
              </a:ext>
            </a:extLst>
          </p:cNvPr>
          <p:cNvSpPr>
            <a:spLocks noChangeArrowheads="1"/>
          </p:cNvSpPr>
          <p:nvPr/>
        </p:nvSpPr>
        <p:spPr bwMode="auto">
          <a:xfrm>
            <a:off x="544210" y="808062"/>
            <a:ext cx="81024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ts val="600"/>
              </a:spcBef>
              <a:spcAft>
                <a:spcPts val="600"/>
              </a:spcAft>
            </a:pPr>
            <a:r>
              <a:rPr lang="tr-TR" b="1" dirty="0" smtClean="0">
                <a:solidFill>
                  <a:srgbClr val="C00000"/>
                </a:solidFill>
                <a:latin typeface="Calibri" panose="020F0502020204030204" pitchFamily="34" charset="0"/>
              </a:rPr>
              <a:t>ISO 45001 İŞ SAĞLIĞI ve GÜVENLİĞİ YÖNETİM SİSTEMİ</a:t>
            </a:r>
            <a:endParaRPr lang="tr-TR" b="1" dirty="0">
              <a:solidFill>
                <a:srgbClr val="C00000"/>
              </a:solidFill>
              <a:latin typeface="Calibri" panose="020F0502020204030204" pitchFamily="34" charset="0"/>
            </a:endParaRPr>
          </a:p>
        </p:txBody>
      </p:sp>
      <p:sp>
        <p:nvSpPr>
          <p:cNvPr id="2" name="Dikdörtgen 1">
            <a:extLst>
              <a:ext uri="{FF2B5EF4-FFF2-40B4-BE49-F238E27FC236}">
                <a16:creationId xmlns:a16="http://schemas.microsoft.com/office/drawing/2014/main" id="{261E7FF6-6C28-4571-8B8F-9D91779550B0}"/>
              </a:ext>
            </a:extLst>
          </p:cNvPr>
          <p:cNvSpPr/>
          <p:nvPr/>
        </p:nvSpPr>
        <p:spPr>
          <a:xfrm>
            <a:off x="842315" y="1517549"/>
            <a:ext cx="7506269" cy="498598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tr-TR" sz="2000" b="1" dirty="0">
                <a:solidFill>
                  <a:srgbClr val="C00000"/>
                </a:solidFill>
                <a:latin typeface="Calibri" panose="020F0502020204030204" pitchFamily="34" charset="0"/>
              </a:rPr>
              <a:t>ISO 45001 2018 Versiyonu Farklılıkları</a:t>
            </a:r>
          </a:p>
          <a:p>
            <a:pPr algn="just"/>
            <a:r>
              <a:rPr lang="tr-TR" sz="2000" b="1" dirty="0">
                <a:latin typeface="Calibri" panose="020F0502020204030204" pitchFamily="34" charset="0"/>
              </a:rPr>
              <a:t>Yeni standart </a:t>
            </a:r>
            <a:r>
              <a:rPr lang="tr-TR" sz="2000" b="1" dirty="0">
                <a:solidFill>
                  <a:srgbClr val="C00000"/>
                </a:solidFill>
                <a:latin typeface="Calibri" panose="020F0502020204030204" pitchFamily="34" charset="0"/>
              </a:rPr>
              <a:t>üst yönetime </a:t>
            </a:r>
            <a:r>
              <a:rPr lang="tr-TR" sz="2000" b="1" dirty="0">
                <a:latin typeface="Calibri" panose="020F0502020204030204" pitchFamily="34" charset="0"/>
              </a:rPr>
              <a:t>düşen sorumluluğun arttırılması sağlanmıştır.</a:t>
            </a:r>
          </a:p>
          <a:p>
            <a:pPr algn="just"/>
            <a:r>
              <a:rPr lang="tr-TR" sz="2000" dirty="0">
                <a:latin typeface="Calibri" panose="020F0502020204030204" pitchFamily="34" charset="0"/>
              </a:rPr>
              <a:t>ISO 45001’de </a:t>
            </a:r>
            <a:r>
              <a:rPr lang="tr-TR" sz="2000" b="1" dirty="0">
                <a:solidFill>
                  <a:srgbClr val="C00000"/>
                </a:solidFill>
                <a:latin typeface="Calibri" panose="020F0502020204030204" pitchFamily="34" charset="0"/>
              </a:rPr>
              <a:t>tedarikçiler ile alt işverenlerin </a:t>
            </a:r>
            <a:r>
              <a:rPr lang="tr-TR" sz="2000" dirty="0">
                <a:latin typeface="Calibri" panose="020F0502020204030204" pitchFamily="34" charset="0"/>
              </a:rPr>
              <a:t>de iş sağlığı ve güvenliği şartları detaylı olarak ele alınmış. </a:t>
            </a:r>
            <a:r>
              <a:rPr lang="tr-TR" sz="2000" b="1" dirty="0" smtClean="0">
                <a:solidFill>
                  <a:srgbClr val="C00000"/>
                </a:solidFill>
                <a:latin typeface="Calibri" panose="020F0502020204030204" pitchFamily="34" charset="0"/>
              </a:rPr>
              <a:t>​</a:t>
            </a:r>
          </a:p>
          <a:p>
            <a:pPr algn="just"/>
            <a:r>
              <a:rPr lang="tr-TR" sz="2000" b="1" dirty="0" smtClean="0">
                <a:solidFill>
                  <a:srgbClr val="C00000"/>
                </a:solidFill>
                <a:latin typeface="Calibri" panose="020F0502020204030204" pitchFamily="34" charset="0"/>
              </a:rPr>
              <a:t>OHSAS </a:t>
            </a:r>
            <a:r>
              <a:rPr lang="tr-TR" sz="2000" b="1" dirty="0">
                <a:solidFill>
                  <a:srgbClr val="C00000"/>
                </a:solidFill>
                <a:latin typeface="Calibri" panose="020F0502020204030204" pitchFamily="34" charset="0"/>
              </a:rPr>
              <a:t>18001 </a:t>
            </a:r>
            <a:r>
              <a:rPr lang="tr-TR" sz="2000" b="1" u="sng" dirty="0" smtClean="0">
                <a:solidFill>
                  <a:srgbClr val="C00000"/>
                </a:solidFill>
                <a:latin typeface="Calibri" panose="020F0502020204030204" pitchFamily="34" charset="0"/>
              </a:rPr>
              <a:t>TEHLİKE ODAKLI</a:t>
            </a:r>
            <a:r>
              <a:rPr lang="tr-TR" sz="2000" b="1" dirty="0" smtClean="0">
                <a:solidFill>
                  <a:srgbClr val="C00000"/>
                </a:solidFill>
                <a:latin typeface="Calibri" panose="020F0502020204030204" pitchFamily="34" charset="0"/>
              </a:rPr>
              <a:t> yapılandırılmışken</a:t>
            </a:r>
            <a:r>
              <a:rPr lang="tr-TR" sz="2000" b="1" dirty="0">
                <a:solidFill>
                  <a:srgbClr val="C00000"/>
                </a:solidFill>
                <a:latin typeface="Calibri" panose="020F0502020204030204" pitchFamily="34" charset="0"/>
              </a:rPr>
              <a:t>, ISO 45001 risklerin tespit edilmesi ve yönetilmesi odak noktası olmuş. ​</a:t>
            </a:r>
          </a:p>
          <a:p>
            <a:pPr algn="just"/>
            <a:r>
              <a:rPr lang="tr-TR" sz="2000" dirty="0">
                <a:latin typeface="Calibri" panose="020F0502020204030204" pitchFamily="34" charset="0"/>
              </a:rPr>
              <a:t>ISO 45001’de risk, çalışan, işyeri gibi tanımlarda köklü değişiklikler yapılırken; takip, ölçüm, etki, iş güvenliği süreç ve performansı gibi yeni tanımlar eklenmiş.​</a:t>
            </a:r>
          </a:p>
          <a:p>
            <a:pPr algn="just"/>
            <a:r>
              <a:rPr lang="tr-TR" sz="2000" dirty="0">
                <a:latin typeface="Calibri" panose="020F0502020204030204" pitchFamily="34" charset="0"/>
              </a:rPr>
              <a:t>Diğer standartlar ile entegrasyonu kolay hale getirilmiştir.</a:t>
            </a:r>
          </a:p>
          <a:p>
            <a:endParaRPr lang="tr-TR" sz="2000" b="1" dirty="0" smtClean="0">
              <a:latin typeface="Calibri" panose="020F0502020204030204" pitchFamily="34" charset="0"/>
            </a:endParaRPr>
          </a:p>
          <a:p>
            <a:pPr algn="ctr"/>
            <a:r>
              <a:rPr lang="tr-TR" sz="2000" b="1" dirty="0" smtClean="0">
                <a:solidFill>
                  <a:srgbClr val="C00000"/>
                </a:solidFill>
                <a:latin typeface="Calibri" panose="020F0502020204030204" pitchFamily="34" charset="0"/>
              </a:rPr>
              <a:t>OHSAS </a:t>
            </a:r>
            <a:r>
              <a:rPr lang="tr-TR" sz="2000" b="1" dirty="0">
                <a:solidFill>
                  <a:srgbClr val="C00000"/>
                </a:solidFill>
                <a:latin typeface="Calibri" panose="020F0502020204030204" pitchFamily="34" charset="0"/>
              </a:rPr>
              <a:t>18001 Standardından ISO 45001’e Geçiş</a:t>
            </a:r>
          </a:p>
          <a:p>
            <a:pPr algn="just"/>
            <a:r>
              <a:rPr lang="tr-TR" sz="2000" dirty="0">
                <a:latin typeface="Calibri" panose="020F0502020204030204" pitchFamily="34" charset="0"/>
              </a:rPr>
              <a:t>Eğer işletmeniz şu anda OHSAS 18001 belgesine sahipse, yeni ISO 45001 standardının yürürlüğe geçme tarihinden (</a:t>
            </a:r>
            <a:r>
              <a:rPr lang="tr-TR" sz="2000" b="1" dirty="0">
                <a:latin typeface="Calibri" panose="020F0502020204030204" pitchFamily="34" charset="0"/>
              </a:rPr>
              <a:t>Mart 2018</a:t>
            </a:r>
            <a:r>
              <a:rPr lang="tr-TR" sz="2000" dirty="0">
                <a:latin typeface="Calibri" panose="020F0502020204030204" pitchFamily="34" charset="0"/>
              </a:rPr>
              <a:t>) itibaren üç yıl içerisinde bu standarda geçmeniz gerekmektedir.</a:t>
            </a:r>
          </a:p>
        </p:txBody>
      </p:sp>
    </p:spTree>
    <p:extLst>
      <p:ext uri="{BB962C8B-B14F-4D97-AF65-F5344CB8AC3E}">
        <p14:creationId xmlns:p14="http://schemas.microsoft.com/office/powerpoint/2010/main" val="731197607"/>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921967" y="6581001"/>
            <a:ext cx="5346963" cy="276999"/>
          </a:xfrm>
          <a:prstGeom prst="rect">
            <a:avLst/>
          </a:prstGeom>
        </p:spPr>
        <p:txBody>
          <a:bodyPr wrap="square">
            <a:spAutoFit/>
          </a:bodyPr>
          <a:lstStyle/>
          <a:p>
            <a:pPr algn="ctr"/>
            <a:r>
              <a:rPr lang="tr-TR" sz="1200" b="1" i="1" dirty="0" err="1" smtClean="0">
                <a:solidFill>
                  <a:srgbClr val="C00000"/>
                </a:solidFill>
                <a:latin typeface="Calibri" panose="020F0502020204030204" pitchFamily="34" charset="0"/>
              </a:rPr>
              <a:t>iosh</a:t>
            </a:r>
            <a:r>
              <a:rPr lang="tr-TR" sz="1200" b="1" i="1" dirty="0" smtClean="0">
                <a:solidFill>
                  <a:srgbClr val="C00000"/>
                </a:solidFill>
                <a:latin typeface="Calibri" panose="020F0502020204030204" pitchFamily="34" charset="0"/>
              </a:rPr>
              <a:t>, "</a:t>
            </a:r>
            <a:r>
              <a:rPr lang="en-US" sz="1200" b="1" i="1" dirty="0" smtClean="0">
                <a:solidFill>
                  <a:srgbClr val="C00000"/>
                </a:solidFill>
                <a:latin typeface="Calibri" panose="020F0502020204030204" pitchFamily="34" charset="0"/>
              </a:rPr>
              <a:t>ISO </a:t>
            </a:r>
            <a:r>
              <a:rPr lang="en-US" sz="1200" b="1" i="1" dirty="0">
                <a:solidFill>
                  <a:srgbClr val="C00000"/>
                </a:solidFill>
                <a:latin typeface="Calibri" panose="020F0502020204030204" pitchFamily="34" charset="0"/>
              </a:rPr>
              <a:t>45001 – the way </a:t>
            </a:r>
            <a:r>
              <a:rPr lang="en-US" sz="1200" b="1" i="1" dirty="0" smtClean="0">
                <a:solidFill>
                  <a:srgbClr val="C00000"/>
                </a:solidFill>
                <a:latin typeface="Calibri" panose="020F0502020204030204" pitchFamily="34" charset="0"/>
              </a:rPr>
              <a:t>forward</a:t>
            </a:r>
            <a:r>
              <a:rPr lang="tr-TR" sz="1200" b="1" i="1" dirty="0" smtClean="0">
                <a:solidFill>
                  <a:srgbClr val="C00000"/>
                </a:solidFill>
                <a:latin typeface="Calibri" panose="020F0502020204030204" pitchFamily="34" charset="0"/>
              </a:rPr>
              <a:t>" Sunumu </a:t>
            </a:r>
            <a:endParaRPr lang="en-US" sz="1200" b="1" i="1" dirty="0">
              <a:solidFill>
                <a:srgbClr val="C00000"/>
              </a:solidFill>
              <a:latin typeface="Calibri" panose="020F0502020204030204" pitchFamily="34" charset="0"/>
            </a:endParaRPr>
          </a:p>
        </p:txBody>
      </p:sp>
      <p:sp>
        <p:nvSpPr>
          <p:cNvPr id="5" name="Title 1"/>
          <p:cNvSpPr txBox="1">
            <a:spLocks/>
          </p:cNvSpPr>
          <p:nvPr/>
        </p:nvSpPr>
        <p:spPr>
          <a:xfrm>
            <a:off x="1103644" y="1138085"/>
            <a:ext cx="7467133" cy="580694"/>
          </a:xfrm>
          <a:prstGeom prst="rect">
            <a:avLst/>
          </a:prstGeom>
        </p:spPr>
        <p:txBody>
          <a:bodyPr lIns="0" bIns="0"/>
          <a:lstStyle>
            <a:lvl1pPr marL="0" indent="0" algn="l" defTabSz="913977" rtl="0" eaLnBrk="1" fontAlgn="base" hangingPunct="1">
              <a:spcBef>
                <a:spcPct val="0"/>
              </a:spcBef>
              <a:spcAft>
                <a:spcPct val="0"/>
              </a:spcAft>
              <a:defRPr sz="4000" b="1" baseline="0">
                <a:solidFill>
                  <a:srgbClr val="4D1979"/>
                </a:solidFill>
                <a:latin typeface="Arial"/>
                <a:ea typeface="MS PGothic" panose="020B0600070205080204" pitchFamily="34" charset="-128"/>
                <a:cs typeface="Arial"/>
              </a:defRPr>
            </a:lvl1pPr>
            <a:lvl2pPr algn="l" defTabSz="913977" rtl="0" eaLnBrk="1" fontAlgn="base" hangingPunct="1">
              <a:spcBef>
                <a:spcPct val="0"/>
              </a:spcBef>
              <a:spcAft>
                <a:spcPct val="0"/>
              </a:spcAft>
              <a:defRPr sz="3700">
                <a:solidFill>
                  <a:srgbClr val="009AAA"/>
                </a:solidFill>
                <a:latin typeface="Verdana" charset="0"/>
                <a:ea typeface="MS PGothic" panose="020B0600070205080204" pitchFamily="34" charset="-128"/>
                <a:cs typeface="MS PGothic" charset="0"/>
              </a:defRPr>
            </a:lvl2pPr>
            <a:lvl3pPr algn="l" defTabSz="913977" rtl="0" eaLnBrk="1" fontAlgn="base" hangingPunct="1">
              <a:spcBef>
                <a:spcPct val="0"/>
              </a:spcBef>
              <a:spcAft>
                <a:spcPct val="0"/>
              </a:spcAft>
              <a:defRPr sz="3700">
                <a:solidFill>
                  <a:srgbClr val="009AAA"/>
                </a:solidFill>
                <a:latin typeface="Verdana" charset="0"/>
                <a:ea typeface="MS PGothic" panose="020B0600070205080204" pitchFamily="34" charset="-128"/>
                <a:cs typeface="MS PGothic" charset="0"/>
              </a:defRPr>
            </a:lvl3pPr>
            <a:lvl4pPr algn="l" defTabSz="913977" rtl="0" eaLnBrk="1" fontAlgn="base" hangingPunct="1">
              <a:spcBef>
                <a:spcPct val="0"/>
              </a:spcBef>
              <a:spcAft>
                <a:spcPct val="0"/>
              </a:spcAft>
              <a:defRPr sz="3700">
                <a:solidFill>
                  <a:srgbClr val="009AAA"/>
                </a:solidFill>
                <a:latin typeface="Verdana" charset="0"/>
                <a:ea typeface="MS PGothic" panose="020B0600070205080204" pitchFamily="34" charset="-128"/>
                <a:cs typeface="MS PGothic" charset="0"/>
              </a:defRPr>
            </a:lvl4pPr>
            <a:lvl5pPr algn="l" defTabSz="913977" rtl="0" eaLnBrk="1" fontAlgn="base" hangingPunct="1">
              <a:spcBef>
                <a:spcPct val="0"/>
              </a:spcBef>
              <a:spcAft>
                <a:spcPct val="0"/>
              </a:spcAft>
              <a:defRPr sz="3700">
                <a:solidFill>
                  <a:srgbClr val="009AAA"/>
                </a:solidFill>
                <a:latin typeface="Verdana" charset="0"/>
                <a:ea typeface="MS PGothic" panose="020B0600070205080204" pitchFamily="34" charset="-128"/>
                <a:cs typeface="MS PGothic" charset="0"/>
              </a:defRPr>
            </a:lvl5pPr>
            <a:lvl6pPr marL="281224" algn="l" defTabSz="913977" rtl="0" eaLnBrk="1" fontAlgn="base" hangingPunct="1">
              <a:spcBef>
                <a:spcPct val="0"/>
              </a:spcBef>
              <a:spcAft>
                <a:spcPct val="0"/>
              </a:spcAft>
              <a:defRPr sz="3700" b="1">
                <a:solidFill>
                  <a:srgbClr val="009AAA"/>
                </a:solidFill>
                <a:latin typeface="Verdana" charset="0"/>
                <a:ea typeface="ＭＳ Ｐゴシック" charset="0"/>
              </a:defRPr>
            </a:lvl6pPr>
            <a:lvl7pPr marL="562447" algn="l" defTabSz="913977" rtl="0" eaLnBrk="1" fontAlgn="base" hangingPunct="1">
              <a:spcBef>
                <a:spcPct val="0"/>
              </a:spcBef>
              <a:spcAft>
                <a:spcPct val="0"/>
              </a:spcAft>
              <a:defRPr sz="3700" b="1">
                <a:solidFill>
                  <a:srgbClr val="009AAA"/>
                </a:solidFill>
                <a:latin typeface="Verdana" charset="0"/>
                <a:ea typeface="ＭＳ Ｐゴシック" charset="0"/>
              </a:defRPr>
            </a:lvl7pPr>
            <a:lvl8pPr marL="843671" algn="l" defTabSz="913977" rtl="0" eaLnBrk="1" fontAlgn="base" hangingPunct="1">
              <a:spcBef>
                <a:spcPct val="0"/>
              </a:spcBef>
              <a:spcAft>
                <a:spcPct val="0"/>
              </a:spcAft>
              <a:defRPr sz="3700" b="1">
                <a:solidFill>
                  <a:srgbClr val="009AAA"/>
                </a:solidFill>
                <a:latin typeface="Verdana" charset="0"/>
                <a:ea typeface="ＭＳ Ｐゴシック" charset="0"/>
              </a:defRPr>
            </a:lvl8pPr>
            <a:lvl9pPr marL="1124895" algn="l" defTabSz="913977" rtl="0" eaLnBrk="1" fontAlgn="base" hangingPunct="1">
              <a:spcBef>
                <a:spcPct val="0"/>
              </a:spcBef>
              <a:spcAft>
                <a:spcPct val="0"/>
              </a:spcAft>
              <a:defRPr sz="3700" b="1">
                <a:solidFill>
                  <a:srgbClr val="009AAA"/>
                </a:solidFill>
                <a:latin typeface="Verdana" charset="0"/>
                <a:ea typeface="ＭＳ Ｐゴシック" charset="0"/>
              </a:defRPr>
            </a:lvl9pPr>
          </a:lstStyle>
          <a:p>
            <a:endParaRPr lang="en-US" sz="2400" b="0" dirty="0">
              <a:solidFill>
                <a:srgbClr val="00A8EC"/>
              </a:solidFill>
            </a:endParaRPr>
          </a:p>
        </p:txBody>
      </p:sp>
      <p:sp>
        <p:nvSpPr>
          <p:cNvPr id="8" name="Dikdörtgen 3">
            <a:extLst>
              <a:ext uri="{FF2B5EF4-FFF2-40B4-BE49-F238E27FC236}">
                <a16:creationId xmlns:a16="http://schemas.microsoft.com/office/drawing/2014/main" id="{D751BB74-6C1C-462E-9137-7251A7AE1BD2}"/>
              </a:ext>
            </a:extLst>
          </p:cNvPr>
          <p:cNvSpPr>
            <a:spLocks noChangeArrowheads="1"/>
          </p:cNvSpPr>
          <p:nvPr/>
        </p:nvSpPr>
        <p:spPr bwMode="auto">
          <a:xfrm>
            <a:off x="544210" y="808062"/>
            <a:ext cx="81024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sz="2800" b="1" dirty="0">
                <a:solidFill>
                  <a:srgbClr val="C00000"/>
                </a:solidFill>
              </a:rPr>
              <a:t>ISO 45001 </a:t>
            </a:r>
            <a:r>
              <a:rPr lang="tr-TR" sz="2800" b="1" dirty="0">
                <a:solidFill>
                  <a:srgbClr val="C00000"/>
                </a:solidFill>
              </a:rPr>
              <a:t>P</a:t>
            </a:r>
            <a:r>
              <a:rPr lang="en-US" sz="2800" b="1" dirty="0" err="1" smtClean="0">
                <a:solidFill>
                  <a:srgbClr val="C00000"/>
                </a:solidFill>
              </a:rPr>
              <a:t>rogress</a:t>
            </a:r>
            <a:endParaRPr lang="en-US" sz="2800" b="1" dirty="0">
              <a:solidFill>
                <a:srgbClr val="C00000"/>
              </a:solidFill>
            </a:endParaRPr>
          </a:p>
        </p:txBody>
      </p:sp>
      <p:sp>
        <p:nvSpPr>
          <p:cNvPr id="9" name="Right Arrow 83"/>
          <p:cNvSpPr/>
          <p:nvPr/>
        </p:nvSpPr>
        <p:spPr bwMode="auto">
          <a:xfrm rot="20704736">
            <a:off x="1311959" y="2908521"/>
            <a:ext cx="7128192" cy="1423332"/>
          </a:xfrm>
          <a:prstGeom prst="rightArrow">
            <a:avLst/>
          </a:prstGeom>
          <a:solidFill>
            <a:srgbClr val="6C67A7"/>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dirty="0">
              <a:ln>
                <a:noFill/>
              </a:ln>
              <a:solidFill>
                <a:srgbClr val="000000"/>
              </a:solidFill>
              <a:effectLst/>
              <a:latin typeface="Calibri" panose="020F0502020204030204" pitchFamily="34" charset="0"/>
              <a:ea typeface="ＭＳ Ｐゴシック" charset="0"/>
            </a:endParaRPr>
          </a:p>
        </p:txBody>
      </p:sp>
      <p:sp>
        <p:nvSpPr>
          <p:cNvPr id="10" name="TextBox 84"/>
          <p:cNvSpPr txBox="1"/>
          <p:nvPr/>
        </p:nvSpPr>
        <p:spPr>
          <a:xfrm>
            <a:off x="736573" y="5317929"/>
            <a:ext cx="880086" cy="400110"/>
          </a:xfrm>
          <a:prstGeom prst="rect">
            <a:avLst/>
          </a:prstGeom>
          <a:noFill/>
        </p:spPr>
        <p:txBody>
          <a:bodyPr wrap="square" rtlCol="0">
            <a:spAutoFit/>
          </a:bodyPr>
          <a:lstStyle/>
          <a:p>
            <a:pPr algn="r"/>
            <a:r>
              <a:rPr lang="en-US" sz="2000" b="1" dirty="0">
                <a:solidFill>
                  <a:srgbClr val="404040"/>
                </a:solidFill>
                <a:latin typeface="Calibri" panose="020F0502020204030204" pitchFamily="34" charset="0"/>
                <a:ea typeface="Arial" charset="0"/>
              </a:rPr>
              <a:t>2013</a:t>
            </a:r>
          </a:p>
        </p:txBody>
      </p:sp>
      <p:sp>
        <p:nvSpPr>
          <p:cNvPr id="11" name="TextBox 85"/>
          <p:cNvSpPr txBox="1"/>
          <p:nvPr/>
        </p:nvSpPr>
        <p:spPr>
          <a:xfrm>
            <a:off x="6669940" y="1439385"/>
            <a:ext cx="1934077" cy="400110"/>
          </a:xfrm>
          <a:prstGeom prst="rect">
            <a:avLst/>
          </a:prstGeom>
          <a:noFill/>
        </p:spPr>
        <p:txBody>
          <a:bodyPr wrap="square" rtlCol="0">
            <a:spAutoFit/>
          </a:bodyPr>
          <a:lstStyle/>
          <a:p>
            <a:r>
              <a:rPr lang="en-US" sz="2000" b="1" dirty="0">
                <a:solidFill>
                  <a:srgbClr val="404040"/>
                </a:solidFill>
                <a:latin typeface="Calibri" panose="020F0502020204030204" pitchFamily="34" charset="0"/>
                <a:ea typeface="Arial" charset="0"/>
              </a:rPr>
              <a:t>12 March 2018</a:t>
            </a:r>
          </a:p>
        </p:txBody>
      </p:sp>
      <p:grpSp>
        <p:nvGrpSpPr>
          <p:cNvPr id="12" name="Group 86"/>
          <p:cNvGrpSpPr/>
          <p:nvPr/>
        </p:nvGrpSpPr>
        <p:grpSpPr>
          <a:xfrm>
            <a:off x="861982" y="4020443"/>
            <a:ext cx="1204238" cy="1080000"/>
            <a:chOff x="-14949" y="3324590"/>
            <a:chExt cx="1204238" cy="1080000"/>
          </a:xfrm>
        </p:grpSpPr>
        <p:sp>
          <p:nvSpPr>
            <p:cNvPr id="13" name="Oval 12"/>
            <p:cNvSpPr/>
            <p:nvPr/>
          </p:nvSpPr>
          <p:spPr bwMode="auto">
            <a:xfrm>
              <a:off x="47758" y="3324590"/>
              <a:ext cx="1080000" cy="1080000"/>
            </a:xfrm>
            <a:prstGeom prst="ellipse">
              <a:avLst/>
            </a:prstGeom>
            <a:solidFill>
              <a:srgbClr val="00798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dirty="0">
                <a:ln>
                  <a:noFill/>
                </a:ln>
                <a:solidFill>
                  <a:srgbClr val="000000"/>
                </a:solidFill>
                <a:effectLst/>
                <a:latin typeface="Calibri" panose="020F0502020204030204" pitchFamily="34" charset="0"/>
                <a:ea typeface="ＭＳ Ｐゴシック" charset="0"/>
              </a:endParaRPr>
            </a:p>
          </p:txBody>
        </p:sp>
        <p:sp>
          <p:nvSpPr>
            <p:cNvPr id="14" name="TextBox 88"/>
            <p:cNvSpPr txBox="1"/>
            <p:nvPr/>
          </p:nvSpPr>
          <p:spPr>
            <a:xfrm>
              <a:off x="-14949" y="3702422"/>
              <a:ext cx="1204238" cy="292388"/>
            </a:xfrm>
            <a:prstGeom prst="rect">
              <a:avLst/>
            </a:prstGeom>
            <a:noFill/>
          </p:spPr>
          <p:txBody>
            <a:bodyPr wrap="square" rtlCol="0">
              <a:spAutoFit/>
            </a:bodyPr>
            <a:lstStyle/>
            <a:p>
              <a:pPr algn="ctr"/>
              <a:r>
                <a:rPr lang="en-US" sz="1300" b="1" dirty="0">
                  <a:solidFill>
                    <a:schemeClr val="bg1"/>
                  </a:solidFill>
                  <a:latin typeface="Calibri" panose="020F0502020204030204" pitchFamily="34" charset="0"/>
                  <a:ea typeface="Arial" charset="0"/>
                </a:rPr>
                <a:t>Proposal</a:t>
              </a:r>
            </a:p>
          </p:txBody>
        </p:sp>
      </p:grpSp>
      <p:grpSp>
        <p:nvGrpSpPr>
          <p:cNvPr id="15" name="Group 89"/>
          <p:cNvGrpSpPr/>
          <p:nvPr/>
        </p:nvGrpSpPr>
        <p:grpSpPr>
          <a:xfrm>
            <a:off x="1897871" y="3699191"/>
            <a:ext cx="1379400" cy="1080778"/>
            <a:chOff x="1055575" y="3003338"/>
            <a:chExt cx="1379400" cy="1080778"/>
          </a:xfrm>
        </p:grpSpPr>
        <p:sp>
          <p:nvSpPr>
            <p:cNvPr id="16" name="Oval 15"/>
            <p:cNvSpPr/>
            <p:nvPr/>
          </p:nvSpPr>
          <p:spPr bwMode="auto">
            <a:xfrm>
              <a:off x="1218793" y="3003338"/>
              <a:ext cx="1080778" cy="1080778"/>
            </a:xfrm>
            <a:prstGeom prst="ellipse">
              <a:avLst/>
            </a:prstGeom>
            <a:solidFill>
              <a:srgbClr val="00798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dirty="0">
                <a:ln>
                  <a:noFill/>
                </a:ln>
                <a:solidFill>
                  <a:srgbClr val="000000"/>
                </a:solidFill>
                <a:effectLst/>
                <a:latin typeface="Calibri" panose="020F0502020204030204" pitchFamily="34" charset="0"/>
                <a:ea typeface="ＭＳ Ｐゴシック" charset="0"/>
              </a:endParaRPr>
            </a:p>
          </p:txBody>
        </p:sp>
        <p:sp>
          <p:nvSpPr>
            <p:cNvPr id="17" name="TextBox 91"/>
            <p:cNvSpPr txBox="1"/>
            <p:nvPr/>
          </p:nvSpPr>
          <p:spPr>
            <a:xfrm>
              <a:off x="1055575" y="3368240"/>
              <a:ext cx="1379400" cy="292388"/>
            </a:xfrm>
            <a:prstGeom prst="rect">
              <a:avLst/>
            </a:prstGeom>
            <a:noFill/>
          </p:spPr>
          <p:txBody>
            <a:bodyPr wrap="square" rtlCol="0">
              <a:spAutoFit/>
            </a:bodyPr>
            <a:lstStyle/>
            <a:p>
              <a:pPr lvl="0" algn="ctr"/>
              <a:r>
                <a:rPr lang="en-GB" sz="1300" b="1" dirty="0">
                  <a:solidFill>
                    <a:srgbClr val="FFFFFF"/>
                  </a:solidFill>
                  <a:latin typeface="Calibri" panose="020F0502020204030204" pitchFamily="34" charset="0"/>
                  <a:ea typeface="Arial" charset="0"/>
                </a:rPr>
                <a:t>Preparatory</a:t>
              </a:r>
            </a:p>
          </p:txBody>
        </p:sp>
      </p:grpSp>
      <p:grpSp>
        <p:nvGrpSpPr>
          <p:cNvPr id="18" name="Group 92"/>
          <p:cNvGrpSpPr/>
          <p:nvPr/>
        </p:nvGrpSpPr>
        <p:grpSpPr>
          <a:xfrm>
            <a:off x="3049543" y="3384858"/>
            <a:ext cx="1379400" cy="1080000"/>
            <a:chOff x="2207247" y="2689005"/>
            <a:chExt cx="1379400" cy="1080000"/>
          </a:xfrm>
        </p:grpSpPr>
        <p:sp>
          <p:nvSpPr>
            <p:cNvPr id="19" name="Oval 18"/>
            <p:cNvSpPr/>
            <p:nvPr/>
          </p:nvSpPr>
          <p:spPr bwMode="auto">
            <a:xfrm>
              <a:off x="2369080" y="2689005"/>
              <a:ext cx="1080000" cy="1080000"/>
            </a:xfrm>
            <a:prstGeom prst="ellipse">
              <a:avLst/>
            </a:prstGeom>
            <a:solidFill>
              <a:srgbClr val="00798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dirty="0">
                <a:ln>
                  <a:noFill/>
                </a:ln>
                <a:solidFill>
                  <a:srgbClr val="000000"/>
                </a:solidFill>
                <a:effectLst/>
                <a:latin typeface="Calibri" panose="020F0502020204030204" pitchFamily="34" charset="0"/>
                <a:ea typeface="ＭＳ Ｐゴシック" charset="0"/>
              </a:endParaRPr>
            </a:p>
          </p:txBody>
        </p:sp>
        <p:sp>
          <p:nvSpPr>
            <p:cNvPr id="20" name="TextBox 94"/>
            <p:cNvSpPr txBox="1"/>
            <p:nvPr/>
          </p:nvSpPr>
          <p:spPr>
            <a:xfrm>
              <a:off x="2207247" y="3055292"/>
              <a:ext cx="1379400" cy="292388"/>
            </a:xfrm>
            <a:prstGeom prst="rect">
              <a:avLst/>
            </a:prstGeom>
            <a:noFill/>
          </p:spPr>
          <p:txBody>
            <a:bodyPr wrap="square" rtlCol="0">
              <a:spAutoFit/>
            </a:bodyPr>
            <a:lstStyle/>
            <a:p>
              <a:pPr lvl="0" algn="ctr"/>
              <a:r>
                <a:rPr lang="en-GB" sz="1300" b="1" dirty="0">
                  <a:solidFill>
                    <a:srgbClr val="FFFFFF"/>
                  </a:solidFill>
                  <a:latin typeface="Calibri" panose="020F0502020204030204" pitchFamily="34" charset="0"/>
                  <a:ea typeface="Arial" charset="0"/>
                </a:rPr>
                <a:t>Committee</a:t>
              </a:r>
            </a:p>
          </p:txBody>
        </p:sp>
      </p:grpSp>
      <p:grpSp>
        <p:nvGrpSpPr>
          <p:cNvPr id="21" name="Group 98"/>
          <p:cNvGrpSpPr/>
          <p:nvPr/>
        </p:nvGrpSpPr>
        <p:grpSpPr>
          <a:xfrm>
            <a:off x="4363031" y="3097366"/>
            <a:ext cx="1116000" cy="1080000"/>
            <a:chOff x="3083844" y="2321790"/>
            <a:chExt cx="1379400" cy="1240458"/>
          </a:xfrm>
          <a:solidFill>
            <a:srgbClr val="2C778C"/>
          </a:solidFill>
        </p:grpSpPr>
        <p:sp>
          <p:nvSpPr>
            <p:cNvPr id="22" name="Oval 21"/>
            <p:cNvSpPr/>
            <p:nvPr/>
          </p:nvSpPr>
          <p:spPr bwMode="auto">
            <a:xfrm>
              <a:off x="3110506" y="2321790"/>
              <a:ext cx="1334902" cy="1240458"/>
            </a:xfrm>
            <a:prstGeom prst="ellipse">
              <a:avLst/>
            </a:prstGeom>
            <a:grp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dirty="0">
                <a:ln>
                  <a:noFill/>
                </a:ln>
                <a:solidFill>
                  <a:srgbClr val="000000"/>
                </a:solidFill>
                <a:effectLst/>
                <a:latin typeface="Calibri" panose="020F0502020204030204" pitchFamily="34" charset="0"/>
                <a:ea typeface="ＭＳ Ｐゴシック" charset="0"/>
              </a:endParaRPr>
            </a:p>
          </p:txBody>
        </p:sp>
        <p:sp>
          <p:nvSpPr>
            <p:cNvPr id="23" name="TextBox 100"/>
            <p:cNvSpPr txBox="1"/>
            <p:nvPr/>
          </p:nvSpPr>
          <p:spPr>
            <a:xfrm>
              <a:off x="3083844" y="2727397"/>
              <a:ext cx="1379400" cy="335829"/>
            </a:xfrm>
            <a:prstGeom prst="rect">
              <a:avLst/>
            </a:prstGeom>
            <a:noFill/>
          </p:spPr>
          <p:txBody>
            <a:bodyPr wrap="square" rtlCol="0">
              <a:spAutoFit/>
            </a:bodyPr>
            <a:lstStyle/>
            <a:p>
              <a:pPr lvl="0" algn="ctr"/>
              <a:r>
                <a:rPr lang="en-GB" sz="1300" b="1" dirty="0">
                  <a:solidFill>
                    <a:srgbClr val="FFFFFF"/>
                  </a:solidFill>
                  <a:latin typeface="Calibri" panose="020F0502020204030204" pitchFamily="34" charset="0"/>
                  <a:ea typeface="Arial" charset="0"/>
                </a:rPr>
                <a:t>Enquiry</a:t>
              </a:r>
            </a:p>
          </p:txBody>
        </p:sp>
      </p:grpSp>
      <p:grpSp>
        <p:nvGrpSpPr>
          <p:cNvPr id="24" name="Group 101"/>
          <p:cNvGrpSpPr/>
          <p:nvPr/>
        </p:nvGrpSpPr>
        <p:grpSpPr>
          <a:xfrm>
            <a:off x="6551935" y="2481722"/>
            <a:ext cx="1379400" cy="1080000"/>
            <a:chOff x="4535511" y="2060043"/>
            <a:chExt cx="1379400" cy="1080000"/>
          </a:xfrm>
          <a:solidFill>
            <a:schemeClr val="bg1">
              <a:lumMod val="50000"/>
            </a:schemeClr>
          </a:solidFill>
        </p:grpSpPr>
        <p:sp>
          <p:nvSpPr>
            <p:cNvPr id="25" name="Oval 24"/>
            <p:cNvSpPr/>
            <p:nvPr/>
          </p:nvSpPr>
          <p:spPr bwMode="auto">
            <a:xfrm>
              <a:off x="4685799" y="2060043"/>
              <a:ext cx="1080000" cy="1080000"/>
            </a:xfrm>
            <a:prstGeom prst="ellipse">
              <a:avLst/>
            </a:prstGeom>
            <a:grp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dirty="0">
                <a:ln>
                  <a:noFill/>
                </a:ln>
                <a:solidFill>
                  <a:srgbClr val="000000"/>
                </a:solidFill>
                <a:effectLst/>
                <a:latin typeface="Calibri" panose="020F0502020204030204" pitchFamily="34" charset="0"/>
                <a:ea typeface="ＭＳ Ｐゴシック" charset="0"/>
              </a:endParaRPr>
            </a:p>
          </p:txBody>
        </p:sp>
        <p:sp>
          <p:nvSpPr>
            <p:cNvPr id="26" name="TextBox 103"/>
            <p:cNvSpPr txBox="1"/>
            <p:nvPr/>
          </p:nvSpPr>
          <p:spPr>
            <a:xfrm>
              <a:off x="4535511" y="2414785"/>
              <a:ext cx="1379400" cy="292388"/>
            </a:xfrm>
            <a:prstGeom prst="rect">
              <a:avLst/>
            </a:prstGeom>
            <a:noFill/>
          </p:spPr>
          <p:txBody>
            <a:bodyPr wrap="square" rtlCol="0">
              <a:spAutoFit/>
            </a:bodyPr>
            <a:lstStyle/>
            <a:p>
              <a:pPr lvl="0" algn="ctr"/>
              <a:r>
                <a:rPr lang="en-GB" sz="1300" b="1" dirty="0">
                  <a:solidFill>
                    <a:srgbClr val="FFFFFF"/>
                  </a:solidFill>
                  <a:latin typeface="Calibri" panose="020F0502020204030204" pitchFamily="34" charset="0"/>
                  <a:ea typeface="Arial" charset="0"/>
                </a:rPr>
                <a:t>Publication</a:t>
              </a:r>
            </a:p>
          </p:txBody>
        </p:sp>
      </p:grpSp>
      <p:grpSp>
        <p:nvGrpSpPr>
          <p:cNvPr id="27" name="Group 107"/>
          <p:cNvGrpSpPr/>
          <p:nvPr/>
        </p:nvGrpSpPr>
        <p:grpSpPr>
          <a:xfrm>
            <a:off x="5400927" y="2799301"/>
            <a:ext cx="1379400" cy="1080000"/>
            <a:chOff x="9221977" y="2464119"/>
            <a:chExt cx="1379400" cy="1080000"/>
          </a:xfrm>
        </p:grpSpPr>
        <p:sp>
          <p:nvSpPr>
            <p:cNvPr id="28" name="Oval 27"/>
            <p:cNvSpPr/>
            <p:nvPr/>
          </p:nvSpPr>
          <p:spPr bwMode="auto">
            <a:xfrm>
              <a:off x="9360720" y="2464119"/>
              <a:ext cx="1080000" cy="1080000"/>
            </a:xfrm>
            <a:prstGeom prst="ellipse">
              <a:avLst/>
            </a:prstGeom>
            <a:solidFill>
              <a:srgbClr val="00798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dirty="0">
                <a:ln>
                  <a:noFill/>
                </a:ln>
                <a:solidFill>
                  <a:srgbClr val="000000"/>
                </a:solidFill>
                <a:effectLst/>
                <a:latin typeface="Calibri" panose="020F0502020204030204" pitchFamily="34" charset="0"/>
                <a:ea typeface="ＭＳ Ｐゴシック" charset="0"/>
              </a:endParaRPr>
            </a:p>
          </p:txBody>
        </p:sp>
        <p:sp>
          <p:nvSpPr>
            <p:cNvPr id="29" name="TextBox 109"/>
            <p:cNvSpPr txBox="1"/>
            <p:nvPr/>
          </p:nvSpPr>
          <p:spPr>
            <a:xfrm>
              <a:off x="9221977" y="2841951"/>
              <a:ext cx="1379400" cy="292388"/>
            </a:xfrm>
            <a:prstGeom prst="rect">
              <a:avLst/>
            </a:prstGeom>
            <a:noFill/>
          </p:spPr>
          <p:txBody>
            <a:bodyPr wrap="square" rtlCol="0">
              <a:spAutoFit/>
            </a:bodyPr>
            <a:lstStyle/>
            <a:p>
              <a:pPr lvl="0" algn="ctr"/>
              <a:r>
                <a:rPr lang="en-GB" sz="1300" b="1" dirty="0">
                  <a:solidFill>
                    <a:srgbClr val="FFFFFF"/>
                  </a:solidFill>
                  <a:latin typeface="Calibri" panose="020F0502020204030204" pitchFamily="34" charset="0"/>
                  <a:ea typeface="Arial" charset="0"/>
                </a:rPr>
                <a:t>Approval</a:t>
              </a:r>
            </a:p>
          </p:txBody>
        </p:sp>
      </p:grpSp>
    </p:spTree>
    <p:extLst>
      <p:ext uri="{BB962C8B-B14F-4D97-AF65-F5344CB8AC3E}">
        <p14:creationId xmlns:p14="http://schemas.microsoft.com/office/powerpoint/2010/main" val="37714498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921967" y="6581001"/>
            <a:ext cx="5346963" cy="276999"/>
          </a:xfrm>
          <a:prstGeom prst="rect">
            <a:avLst/>
          </a:prstGeom>
        </p:spPr>
        <p:txBody>
          <a:bodyPr wrap="square">
            <a:spAutoFit/>
          </a:bodyPr>
          <a:lstStyle/>
          <a:p>
            <a:pPr algn="ctr"/>
            <a:r>
              <a:rPr lang="tr-TR" sz="1200" b="1" i="1" dirty="0" err="1" smtClean="0">
                <a:solidFill>
                  <a:srgbClr val="C00000"/>
                </a:solidFill>
                <a:latin typeface="Calibri" panose="020F0502020204030204" pitchFamily="34" charset="0"/>
              </a:rPr>
              <a:t>iosh</a:t>
            </a:r>
            <a:r>
              <a:rPr lang="tr-TR" sz="1200" b="1" i="1" dirty="0" smtClean="0">
                <a:solidFill>
                  <a:srgbClr val="C00000"/>
                </a:solidFill>
                <a:latin typeface="Calibri" panose="020F0502020204030204" pitchFamily="34" charset="0"/>
              </a:rPr>
              <a:t>, "</a:t>
            </a:r>
            <a:r>
              <a:rPr lang="en-US" sz="1200" b="1" i="1" dirty="0" smtClean="0">
                <a:solidFill>
                  <a:srgbClr val="C00000"/>
                </a:solidFill>
                <a:latin typeface="Calibri" panose="020F0502020204030204" pitchFamily="34" charset="0"/>
              </a:rPr>
              <a:t>ISO </a:t>
            </a:r>
            <a:r>
              <a:rPr lang="en-US" sz="1200" b="1" i="1" dirty="0">
                <a:solidFill>
                  <a:srgbClr val="C00000"/>
                </a:solidFill>
                <a:latin typeface="Calibri" panose="020F0502020204030204" pitchFamily="34" charset="0"/>
              </a:rPr>
              <a:t>45001 – the way </a:t>
            </a:r>
            <a:r>
              <a:rPr lang="en-US" sz="1200" b="1" i="1" dirty="0" smtClean="0">
                <a:solidFill>
                  <a:srgbClr val="C00000"/>
                </a:solidFill>
                <a:latin typeface="Calibri" panose="020F0502020204030204" pitchFamily="34" charset="0"/>
              </a:rPr>
              <a:t>forward</a:t>
            </a:r>
            <a:r>
              <a:rPr lang="tr-TR" sz="1200" b="1" i="1" dirty="0" smtClean="0">
                <a:solidFill>
                  <a:srgbClr val="C00000"/>
                </a:solidFill>
                <a:latin typeface="Calibri" panose="020F0502020204030204" pitchFamily="34" charset="0"/>
              </a:rPr>
              <a:t>" Sunumu </a:t>
            </a:r>
            <a:endParaRPr lang="en-US" sz="1200" b="1" i="1" dirty="0">
              <a:solidFill>
                <a:srgbClr val="C00000"/>
              </a:solidFill>
              <a:latin typeface="Calibri" panose="020F0502020204030204" pitchFamily="34" charset="0"/>
            </a:endParaRPr>
          </a:p>
        </p:txBody>
      </p:sp>
      <p:sp>
        <p:nvSpPr>
          <p:cNvPr id="5" name="Title 1"/>
          <p:cNvSpPr txBox="1">
            <a:spLocks/>
          </p:cNvSpPr>
          <p:nvPr/>
        </p:nvSpPr>
        <p:spPr>
          <a:xfrm>
            <a:off x="1103644" y="1138085"/>
            <a:ext cx="7467133" cy="580694"/>
          </a:xfrm>
          <a:prstGeom prst="rect">
            <a:avLst/>
          </a:prstGeom>
        </p:spPr>
        <p:txBody>
          <a:bodyPr lIns="0" bIns="0"/>
          <a:lstStyle>
            <a:lvl1pPr marL="0" indent="0" algn="l" defTabSz="913977" rtl="0" eaLnBrk="1" fontAlgn="base" hangingPunct="1">
              <a:spcBef>
                <a:spcPct val="0"/>
              </a:spcBef>
              <a:spcAft>
                <a:spcPct val="0"/>
              </a:spcAft>
              <a:defRPr sz="4000" b="1" baseline="0">
                <a:solidFill>
                  <a:srgbClr val="4D1979"/>
                </a:solidFill>
                <a:latin typeface="Arial"/>
                <a:ea typeface="MS PGothic" panose="020B0600070205080204" pitchFamily="34" charset="-128"/>
                <a:cs typeface="Arial"/>
              </a:defRPr>
            </a:lvl1pPr>
            <a:lvl2pPr algn="l" defTabSz="913977" rtl="0" eaLnBrk="1" fontAlgn="base" hangingPunct="1">
              <a:spcBef>
                <a:spcPct val="0"/>
              </a:spcBef>
              <a:spcAft>
                <a:spcPct val="0"/>
              </a:spcAft>
              <a:defRPr sz="3700">
                <a:solidFill>
                  <a:srgbClr val="009AAA"/>
                </a:solidFill>
                <a:latin typeface="Verdana" charset="0"/>
                <a:ea typeface="MS PGothic" panose="020B0600070205080204" pitchFamily="34" charset="-128"/>
                <a:cs typeface="MS PGothic" charset="0"/>
              </a:defRPr>
            </a:lvl2pPr>
            <a:lvl3pPr algn="l" defTabSz="913977" rtl="0" eaLnBrk="1" fontAlgn="base" hangingPunct="1">
              <a:spcBef>
                <a:spcPct val="0"/>
              </a:spcBef>
              <a:spcAft>
                <a:spcPct val="0"/>
              </a:spcAft>
              <a:defRPr sz="3700">
                <a:solidFill>
                  <a:srgbClr val="009AAA"/>
                </a:solidFill>
                <a:latin typeface="Verdana" charset="0"/>
                <a:ea typeface="MS PGothic" panose="020B0600070205080204" pitchFamily="34" charset="-128"/>
                <a:cs typeface="MS PGothic" charset="0"/>
              </a:defRPr>
            </a:lvl3pPr>
            <a:lvl4pPr algn="l" defTabSz="913977" rtl="0" eaLnBrk="1" fontAlgn="base" hangingPunct="1">
              <a:spcBef>
                <a:spcPct val="0"/>
              </a:spcBef>
              <a:spcAft>
                <a:spcPct val="0"/>
              </a:spcAft>
              <a:defRPr sz="3700">
                <a:solidFill>
                  <a:srgbClr val="009AAA"/>
                </a:solidFill>
                <a:latin typeface="Verdana" charset="0"/>
                <a:ea typeface="MS PGothic" panose="020B0600070205080204" pitchFamily="34" charset="-128"/>
                <a:cs typeface="MS PGothic" charset="0"/>
              </a:defRPr>
            </a:lvl4pPr>
            <a:lvl5pPr algn="l" defTabSz="913977" rtl="0" eaLnBrk="1" fontAlgn="base" hangingPunct="1">
              <a:spcBef>
                <a:spcPct val="0"/>
              </a:spcBef>
              <a:spcAft>
                <a:spcPct val="0"/>
              </a:spcAft>
              <a:defRPr sz="3700">
                <a:solidFill>
                  <a:srgbClr val="009AAA"/>
                </a:solidFill>
                <a:latin typeface="Verdana" charset="0"/>
                <a:ea typeface="MS PGothic" panose="020B0600070205080204" pitchFamily="34" charset="-128"/>
                <a:cs typeface="MS PGothic" charset="0"/>
              </a:defRPr>
            </a:lvl5pPr>
            <a:lvl6pPr marL="281224" algn="l" defTabSz="913977" rtl="0" eaLnBrk="1" fontAlgn="base" hangingPunct="1">
              <a:spcBef>
                <a:spcPct val="0"/>
              </a:spcBef>
              <a:spcAft>
                <a:spcPct val="0"/>
              </a:spcAft>
              <a:defRPr sz="3700" b="1">
                <a:solidFill>
                  <a:srgbClr val="009AAA"/>
                </a:solidFill>
                <a:latin typeface="Verdana" charset="0"/>
                <a:ea typeface="ＭＳ Ｐゴシック" charset="0"/>
              </a:defRPr>
            </a:lvl6pPr>
            <a:lvl7pPr marL="562447" algn="l" defTabSz="913977" rtl="0" eaLnBrk="1" fontAlgn="base" hangingPunct="1">
              <a:spcBef>
                <a:spcPct val="0"/>
              </a:spcBef>
              <a:spcAft>
                <a:spcPct val="0"/>
              </a:spcAft>
              <a:defRPr sz="3700" b="1">
                <a:solidFill>
                  <a:srgbClr val="009AAA"/>
                </a:solidFill>
                <a:latin typeface="Verdana" charset="0"/>
                <a:ea typeface="ＭＳ Ｐゴシック" charset="0"/>
              </a:defRPr>
            </a:lvl7pPr>
            <a:lvl8pPr marL="843671" algn="l" defTabSz="913977" rtl="0" eaLnBrk="1" fontAlgn="base" hangingPunct="1">
              <a:spcBef>
                <a:spcPct val="0"/>
              </a:spcBef>
              <a:spcAft>
                <a:spcPct val="0"/>
              </a:spcAft>
              <a:defRPr sz="3700" b="1">
                <a:solidFill>
                  <a:srgbClr val="009AAA"/>
                </a:solidFill>
                <a:latin typeface="Verdana" charset="0"/>
                <a:ea typeface="ＭＳ Ｐゴシック" charset="0"/>
              </a:defRPr>
            </a:lvl8pPr>
            <a:lvl9pPr marL="1124895" algn="l" defTabSz="913977" rtl="0" eaLnBrk="1" fontAlgn="base" hangingPunct="1">
              <a:spcBef>
                <a:spcPct val="0"/>
              </a:spcBef>
              <a:spcAft>
                <a:spcPct val="0"/>
              </a:spcAft>
              <a:defRPr sz="3700" b="1">
                <a:solidFill>
                  <a:srgbClr val="009AAA"/>
                </a:solidFill>
                <a:latin typeface="Verdana" charset="0"/>
                <a:ea typeface="ＭＳ Ｐゴシック" charset="0"/>
              </a:defRPr>
            </a:lvl9pPr>
          </a:lstStyle>
          <a:p>
            <a:endParaRPr lang="en-US" sz="2400" b="0" dirty="0">
              <a:solidFill>
                <a:srgbClr val="00A8EC"/>
              </a:solidFill>
              <a:latin typeface="Calibri" panose="020F0502020204030204" pitchFamily="34" charset="0"/>
            </a:endParaRPr>
          </a:p>
        </p:txBody>
      </p:sp>
      <p:sp>
        <p:nvSpPr>
          <p:cNvPr id="8" name="Dikdörtgen 3">
            <a:extLst>
              <a:ext uri="{FF2B5EF4-FFF2-40B4-BE49-F238E27FC236}">
                <a16:creationId xmlns:a16="http://schemas.microsoft.com/office/drawing/2014/main" id="{D751BB74-6C1C-462E-9137-7251A7AE1BD2}"/>
              </a:ext>
            </a:extLst>
          </p:cNvPr>
          <p:cNvSpPr>
            <a:spLocks noChangeArrowheads="1"/>
          </p:cNvSpPr>
          <p:nvPr/>
        </p:nvSpPr>
        <p:spPr bwMode="auto">
          <a:xfrm>
            <a:off x="544210" y="808062"/>
            <a:ext cx="81024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sz="2800" b="1" dirty="0">
                <a:solidFill>
                  <a:srgbClr val="C00000"/>
                </a:solidFill>
                <a:latin typeface="Calibri" panose="020F0502020204030204" pitchFamily="34" charset="0"/>
              </a:rPr>
              <a:t>ISO 45001 System </a:t>
            </a:r>
            <a:r>
              <a:rPr lang="tr-TR" sz="2800" b="1" dirty="0">
                <a:solidFill>
                  <a:srgbClr val="C00000"/>
                </a:solidFill>
                <a:latin typeface="Calibri" panose="020F0502020204030204" pitchFamily="34" charset="0"/>
              </a:rPr>
              <a:t>D</a:t>
            </a:r>
            <a:r>
              <a:rPr lang="en-US" sz="2800" b="1" dirty="0" err="1" smtClean="0">
                <a:solidFill>
                  <a:srgbClr val="C00000"/>
                </a:solidFill>
                <a:latin typeface="Calibri" panose="020F0502020204030204" pitchFamily="34" charset="0"/>
              </a:rPr>
              <a:t>iagram</a:t>
            </a:r>
            <a:endParaRPr lang="en-US" sz="2800" b="1" dirty="0">
              <a:solidFill>
                <a:srgbClr val="C00000"/>
              </a:solidFill>
              <a:latin typeface="Calibri" panose="020F0502020204030204" pitchFamily="34" charset="0"/>
            </a:endParaRPr>
          </a:p>
        </p:txBody>
      </p:sp>
      <p:sp>
        <p:nvSpPr>
          <p:cNvPr id="31" name="Title 1"/>
          <p:cNvSpPr txBox="1">
            <a:spLocks/>
          </p:cNvSpPr>
          <p:nvPr/>
        </p:nvSpPr>
        <p:spPr>
          <a:xfrm>
            <a:off x="1103644" y="1138085"/>
            <a:ext cx="7467133" cy="580694"/>
          </a:xfrm>
          <a:prstGeom prst="rect">
            <a:avLst/>
          </a:prstGeom>
        </p:spPr>
        <p:txBody>
          <a:bodyPr lIns="0" bIns="0"/>
          <a:lstStyle>
            <a:lvl1pPr marL="0" indent="0" algn="l" defTabSz="913977" rtl="0" eaLnBrk="1" fontAlgn="base" hangingPunct="1">
              <a:spcBef>
                <a:spcPct val="0"/>
              </a:spcBef>
              <a:spcAft>
                <a:spcPct val="0"/>
              </a:spcAft>
              <a:defRPr sz="4000" b="1" baseline="0">
                <a:solidFill>
                  <a:srgbClr val="4D1979"/>
                </a:solidFill>
                <a:latin typeface="Arial"/>
                <a:ea typeface="MS PGothic" panose="020B0600070205080204" pitchFamily="34" charset="-128"/>
                <a:cs typeface="Arial"/>
              </a:defRPr>
            </a:lvl1pPr>
            <a:lvl2pPr algn="l" defTabSz="913977" rtl="0" eaLnBrk="1" fontAlgn="base" hangingPunct="1">
              <a:spcBef>
                <a:spcPct val="0"/>
              </a:spcBef>
              <a:spcAft>
                <a:spcPct val="0"/>
              </a:spcAft>
              <a:defRPr sz="3700">
                <a:solidFill>
                  <a:srgbClr val="009AAA"/>
                </a:solidFill>
                <a:latin typeface="Verdana" charset="0"/>
                <a:ea typeface="MS PGothic" panose="020B0600070205080204" pitchFamily="34" charset="-128"/>
                <a:cs typeface="MS PGothic" charset="0"/>
              </a:defRPr>
            </a:lvl2pPr>
            <a:lvl3pPr algn="l" defTabSz="913977" rtl="0" eaLnBrk="1" fontAlgn="base" hangingPunct="1">
              <a:spcBef>
                <a:spcPct val="0"/>
              </a:spcBef>
              <a:spcAft>
                <a:spcPct val="0"/>
              </a:spcAft>
              <a:defRPr sz="3700">
                <a:solidFill>
                  <a:srgbClr val="009AAA"/>
                </a:solidFill>
                <a:latin typeface="Verdana" charset="0"/>
                <a:ea typeface="MS PGothic" panose="020B0600070205080204" pitchFamily="34" charset="-128"/>
                <a:cs typeface="MS PGothic" charset="0"/>
              </a:defRPr>
            </a:lvl3pPr>
            <a:lvl4pPr algn="l" defTabSz="913977" rtl="0" eaLnBrk="1" fontAlgn="base" hangingPunct="1">
              <a:spcBef>
                <a:spcPct val="0"/>
              </a:spcBef>
              <a:spcAft>
                <a:spcPct val="0"/>
              </a:spcAft>
              <a:defRPr sz="3700">
                <a:solidFill>
                  <a:srgbClr val="009AAA"/>
                </a:solidFill>
                <a:latin typeface="Verdana" charset="0"/>
                <a:ea typeface="MS PGothic" panose="020B0600070205080204" pitchFamily="34" charset="-128"/>
                <a:cs typeface="MS PGothic" charset="0"/>
              </a:defRPr>
            </a:lvl4pPr>
            <a:lvl5pPr algn="l" defTabSz="913977" rtl="0" eaLnBrk="1" fontAlgn="base" hangingPunct="1">
              <a:spcBef>
                <a:spcPct val="0"/>
              </a:spcBef>
              <a:spcAft>
                <a:spcPct val="0"/>
              </a:spcAft>
              <a:defRPr sz="3700">
                <a:solidFill>
                  <a:srgbClr val="009AAA"/>
                </a:solidFill>
                <a:latin typeface="Verdana" charset="0"/>
                <a:ea typeface="MS PGothic" panose="020B0600070205080204" pitchFamily="34" charset="-128"/>
                <a:cs typeface="MS PGothic" charset="0"/>
              </a:defRPr>
            </a:lvl5pPr>
            <a:lvl6pPr marL="281224" algn="l" defTabSz="913977" rtl="0" eaLnBrk="1" fontAlgn="base" hangingPunct="1">
              <a:spcBef>
                <a:spcPct val="0"/>
              </a:spcBef>
              <a:spcAft>
                <a:spcPct val="0"/>
              </a:spcAft>
              <a:defRPr sz="3700" b="1">
                <a:solidFill>
                  <a:srgbClr val="009AAA"/>
                </a:solidFill>
                <a:latin typeface="Verdana" charset="0"/>
                <a:ea typeface="ＭＳ Ｐゴシック" charset="0"/>
              </a:defRPr>
            </a:lvl6pPr>
            <a:lvl7pPr marL="562447" algn="l" defTabSz="913977" rtl="0" eaLnBrk="1" fontAlgn="base" hangingPunct="1">
              <a:spcBef>
                <a:spcPct val="0"/>
              </a:spcBef>
              <a:spcAft>
                <a:spcPct val="0"/>
              </a:spcAft>
              <a:defRPr sz="3700" b="1">
                <a:solidFill>
                  <a:srgbClr val="009AAA"/>
                </a:solidFill>
                <a:latin typeface="Verdana" charset="0"/>
                <a:ea typeface="ＭＳ Ｐゴシック" charset="0"/>
              </a:defRPr>
            </a:lvl7pPr>
            <a:lvl8pPr marL="843671" algn="l" defTabSz="913977" rtl="0" eaLnBrk="1" fontAlgn="base" hangingPunct="1">
              <a:spcBef>
                <a:spcPct val="0"/>
              </a:spcBef>
              <a:spcAft>
                <a:spcPct val="0"/>
              </a:spcAft>
              <a:defRPr sz="3700" b="1">
                <a:solidFill>
                  <a:srgbClr val="009AAA"/>
                </a:solidFill>
                <a:latin typeface="Verdana" charset="0"/>
                <a:ea typeface="ＭＳ Ｐゴシック" charset="0"/>
              </a:defRPr>
            </a:lvl8pPr>
            <a:lvl9pPr marL="1124895" algn="l" defTabSz="913977" rtl="0" eaLnBrk="1" fontAlgn="base" hangingPunct="1">
              <a:spcBef>
                <a:spcPct val="0"/>
              </a:spcBef>
              <a:spcAft>
                <a:spcPct val="0"/>
              </a:spcAft>
              <a:defRPr sz="3700" b="1">
                <a:solidFill>
                  <a:srgbClr val="009AAA"/>
                </a:solidFill>
                <a:latin typeface="Verdana" charset="0"/>
                <a:ea typeface="ＭＳ Ｐゴシック" charset="0"/>
              </a:defRPr>
            </a:lvl9pPr>
          </a:lstStyle>
          <a:p>
            <a:endParaRPr lang="en-US" sz="2400" b="0" dirty="0">
              <a:solidFill>
                <a:srgbClr val="00A8EC"/>
              </a:solidFill>
              <a:latin typeface="Calibri" panose="020F0502020204030204" pitchFamily="34" charset="0"/>
            </a:endParaRPr>
          </a:p>
        </p:txBody>
      </p:sp>
      <p:grpSp>
        <p:nvGrpSpPr>
          <p:cNvPr id="33" name="Group 57">
            <a:extLst>
              <a:ext uri="{FF2B5EF4-FFF2-40B4-BE49-F238E27FC236}">
                <a16:creationId xmlns:a16="http://schemas.microsoft.com/office/drawing/2014/main" id="{C674E499-0098-4998-91D2-7D5B958C8AE8}"/>
              </a:ext>
            </a:extLst>
          </p:cNvPr>
          <p:cNvGrpSpPr/>
          <p:nvPr/>
        </p:nvGrpSpPr>
        <p:grpSpPr>
          <a:xfrm>
            <a:off x="4338648" y="2251680"/>
            <a:ext cx="1110437" cy="1283169"/>
            <a:chOff x="3626665" y="594377"/>
            <a:chExt cx="1707371" cy="1972961"/>
          </a:xfrm>
        </p:grpSpPr>
        <p:cxnSp>
          <p:nvCxnSpPr>
            <p:cNvPr id="34" name="Straight Arrow Connector 58">
              <a:extLst>
                <a:ext uri="{FF2B5EF4-FFF2-40B4-BE49-F238E27FC236}">
                  <a16:creationId xmlns:a16="http://schemas.microsoft.com/office/drawing/2014/main" id="{4FEF2219-BA8E-405A-9F3C-019E6E9C3670}"/>
                </a:ext>
              </a:extLst>
            </p:cNvPr>
            <p:cNvCxnSpPr/>
            <p:nvPr/>
          </p:nvCxnSpPr>
          <p:spPr bwMode="auto">
            <a:xfrm>
              <a:off x="4517625" y="2112660"/>
              <a:ext cx="0" cy="454678"/>
            </a:xfrm>
            <a:prstGeom prst="straightConnector1">
              <a:avLst/>
            </a:prstGeom>
            <a:solidFill>
              <a:schemeClr val="accent1"/>
            </a:solidFill>
            <a:ln w="28575" cap="flat" cmpd="sng" algn="ctr">
              <a:solidFill>
                <a:srgbClr val="404040"/>
              </a:solidFill>
              <a:prstDash val="solid"/>
              <a:round/>
              <a:headEnd type="arrow"/>
              <a:tailEnd type="arrow"/>
            </a:ln>
            <a:effectLst/>
          </p:spPr>
        </p:cxnSp>
        <p:grpSp>
          <p:nvGrpSpPr>
            <p:cNvPr id="35" name="Group 59">
              <a:extLst>
                <a:ext uri="{FF2B5EF4-FFF2-40B4-BE49-F238E27FC236}">
                  <a16:creationId xmlns:a16="http://schemas.microsoft.com/office/drawing/2014/main" id="{3771A744-C357-4E60-9669-620551B988C9}"/>
                </a:ext>
              </a:extLst>
            </p:cNvPr>
            <p:cNvGrpSpPr/>
            <p:nvPr/>
          </p:nvGrpSpPr>
          <p:grpSpPr>
            <a:xfrm>
              <a:off x="3626665" y="594377"/>
              <a:ext cx="1707371" cy="1494512"/>
              <a:chOff x="3538177" y="692696"/>
              <a:chExt cx="1707371" cy="1494512"/>
            </a:xfrm>
            <a:scene3d>
              <a:camera prst="orthographicFront">
                <a:rot lat="0" lon="0" rev="0"/>
              </a:camera>
              <a:lightRig rig="balanced" dir="t">
                <a:rot lat="0" lon="0" rev="8700000"/>
              </a:lightRig>
            </a:scene3d>
          </p:grpSpPr>
          <p:sp>
            <p:nvSpPr>
              <p:cNvPr id="36" name="Oval 35">
                <a:extLst>
                  <a:ext uri="{FF2B5EF4-FFF2-40B4-BE49-F238E27FC236}">
                    <a16:creationId xmlns:a16="http://schemas.microsoft.com/office/drawing/2014/main" id="{786957E4-3C29-4AAF-AAC4-613EE83586AB}"/>
                  </a:ext>
                </a:extLst>
              </p:cNvPr>
              <p:cNvSpPr/>
              <p:nvPr/>
            </p:nvSpPr>
            <p:spPr bwMode="auto">
              <a:xfrm>
                <a:off x="3662435" y="692696"/>
                <a:ext cx="1494513" cy="1494512"/>
              </a:xfrm>
              <a:prstGeom prst="ellipse">
                <a:avLst/>
              </a:prstGeom>
              <a:solidFill>
                <a:srgbClr val="007980"/>
              </a:solidFill>
              <a:ln w="9525" cap="flat" cmpd="sng" algn="ctr">
                <a:noFill/>
                <a:prstDash val="solid"/>
                <a:round/>
                <a:headEnd type="none" w="med" len="med"/>
                <a:tailEnd type="none" w="med" len="med"/>
              </a:ln>
              <a:effectLs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i="0" u="none" strike="noStrike" cap="none" normalizeH="0" baseline="0" dirty="0">
                  <a:ln>
                    <a:noFill/>
                  </a:ln>
                  <a:solidFill>
                    <a:srgbClr val="007980"/>
                  </a:solidFill>
                  <a:effectLst/>
                  <a:latin typeface="Calibri" panose="020F0502020204030204" pitchFamily="34" charset="0"/>
                  <a:ea typeface="ＭＳ Ｐゴシック" pitchFamily="32" charset="-128"/>
                  <a:cs typeface="ＭＳ Ｐゴシック" pitchFamily="32" charset="-128"/>
                </a:endParaRPr>
              </a:p>
            </p:txBody>
          </p:sp>
          <p:sp>
            <p:nvSpPr>
              <p:cNvPr id="37" name="TextBox 61">
                <a:extLst>
                  <a:ext uri="{FF2B5EF4-FFF2-40B4-BE49-F238E27FC236}">
                    <a16:creationId xmlns:a16="http://schemas.microsoft.com/office/drawing/2014/main" id="{94497D6C-EFAB-4396-BD61-79ED339C8B57}"/>
                  </a:ext>
                </a:extLst>
              </p:cNvPr>
              <p:cNvSpPr txBox="1"/>
              <p:nvPr/>
            </p:nvSpPr>
            <p:spPr>
              <a:xfrm>
                <a:off x="3538177" y="1055601"/>
                <a:ext cx="1707371" cy="709842"/>
              </a:xfrm>
              <a:prstGeom prst="rect">
                <a:avLst/>
              </a:prstGeom>
              <a:noFill/>
              <a:ln>
                <a:noFill/>
              </a:ln>
              <a:effectLst/>
              <a:sp3d>
                <a:bevelT w="190500" h="38100"/>
              </a:sp3d>
            </p:spPr>
            <p:txBody>
              <a:bodyPr wrap="square" rtlCol="0">
                <a:spAutoFit/>
              </a:bodyPr>
              <a:lstStyle/>
              <a:p>
                <a:pPr algn="ctr"/>
                <a:r>
                  <a:rPr lang="en-GB" sz="1200" b="1" dirty="0">
                    <a:solidFill>
                      <a:schemeClr val="bg1"/>
                    </a:solidFill>
                    <a:latin typeface="Calibri" panose="020F0502020204030204" pitchFamily="34" charset="0"/>
                    <a:ea typeface="Arial" charset="0"/>
                  </a:rPr>
                  <a:t>7 Support </a:t>
                </a:r>
                <a:br>
                  <a:rPr lang="en-GB" sz="1200" b="1" dirty="0">
                    <a:solidFill>
                      <a:schemeClr val="bg1"/>
                    </a:solidFill>
                    <a:latin typeface="Calibri" panose="020F0502020204030204" pitchFamily="34" charset="0"/>
                    <a:ea typeface="Arial" charset="0"/>
                  </a:rPr>
                </a:br>
                <a:r>
                  <a:rPr lang="en-GB" sz="1200" b="1" dirty="0">
                    <a:solidFill>
                      <a:schemeClr val="bg1"/>
                    </a:solidFill>
                    <a:latin typeface="Calibri" panose="020F0502020204030204" pitchFamily="34" charset="0"/>
                    <a:ea typeface="Arial" charset="0"/>
                  </a:rPr>
                  <a:t>8 Operation</a:t>
                </a:r>
              </a:p>
            </p:txBody>
          </p:sp>
        </p:grpSp>
      </p:grpSp>
      <p:grpSp>
        <p:nvGrpSpPr>
          <p:cNvPr id="38" name="Group 62">
            <a:extLst>
              <a:ext uri="{FF2B5EF4-FFF2-40B4-BE49-F238E27FC236}">
                <a16:creationId xmlns:a16="http://schemas.microsoft.com/office/drawing/2014/main" id="{77031166-8621-4D8F-930B-389A95021550}"/>
              </a:ext>
            </a:extLst>
          </p:cNvPr>
          <p:cNvGrpSpPr/>
          <p:nvPr/>
        </p:nvGrpSpPr>
        <p:grpSpPr>
          <a:xfrm>
            <a:off x="4354754" y="3563203"/>
            <a:ext cx="1182324" cy="1161910"/>
            <a:chOff x="3647480" y="2693996"/>
            <a:chExt cx="1904263" cy="1871383"/>
          </a:xfrm>
        </p:grpSpPr>
        <p:sp>
          <p:nvSpPr>
            <p:cNvPr id="39" name="Oval 38">
              <a:extLst>
                <a:ext uri="{FF2B5EF4-FFF2-40B4-BE49-F238E27FC236}">
                  <a16:creationId xmlns:a16="http://schemas.microsoft.com/office/drawing/2014/main" id="{DD22951B-B964-4388-B410-44DEDACB5255}"/>
                </a:ext>
              </a:extLst>
            </p:cNvPr>
            <p:cNvSpPr/>
            <p:nvPr/>
          </p:nvSpPr>
          <p:spPr bwMode="auto">
            <a:xfrm>
              <a:off x="3647480" y="2693996"/>
              <a:ext cx="1904263" cy="1871383"/>
            </a:xfrm>
            <a:prstGeom prst="ellipse">
              <a:avLst/>
            </a:prstGeom>
            <a:solidFill>
              <a:srgbClr val="6C67A7"/>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600" i="0" u="none" strike="noStrike" cap="none" normalizeH="0" baseline="0" dirty="0">
                <a:ln>
                  <a:noFill/>
                </a:ln>
                <a:solidFill>
                  <a:schemeClr val="tx1"/>
                </a:solidFill>
                <a:effectLst/>
                <a:latin typeface="Calibri" panose="020F0502020204030204" pitchFamily="34" charset="0"/>
                <a:ea typeface="ＭＳ Ｐゴシック" pitchFamily="32" charset="-128"/>
                <a:cs typeface="ＭＳ Ｐゴシック" pitchFamily="32" charset="-128"/>
              </a:endParaRPr>
            </a:p>
          </p:txBody>
        </p:sp>
        <p:sp>
          <p:nvSpPr>
            <p:cNvPr id="40" name="TextBox 64">
              <a:extLst>
                <a:ext uri="{FF2B5EF4-FFF2-40B4-BE49-F238E27FC236}">
                  <a16:creationId xmlns:a16="http://schemas.microsoft.com/office/drawing/2014/main" id="{B465C446-A029-4337-B47C-AA0314198EA7}"/>
                </a:ext>
              </a:extLst>
            </p:cNvPr>
            <p:cNvSpPr txBox="1"/>
            <p:nvPr/>
          </p:nvSpPr>
          <p:spPr>
            <a:xfrm>
              <a:off x="3717587" y="2970201"/>
              <a:ext cx="1781106" cy="1219441"/>
            </a:xfrm>
            <a:prstGeom prst="rect">
              <a:avLst/>
            </a:prstGeom>
            <a:noFill/>
          </p:spPr>
          <p:txBody>
            <a:bodyPr wrap="square" rtlCol="0">
              <a:spAutoFit/>
            </a:bodyPr>
            <a:lstStyle/>
            <a:p>
              <a:pPr algn="ctr">
                <a:lnSpc>
                  <a:spcPct val="90000"/>
                </a:lnSpc>
              </a:pPr>
              <a:r>
                <a:rPr lang="en-GB" sz="1200" b="1" dirty="0">
                  <a:solidFill>
                    <a:srgbClr val="FFFFFF"/>
                  </a:solidFill>
                  <a:latin typeface="Calibri" panose="020F0502020204030204" pitchFamily="34" charset="0"/>
                  <a:ea typeface="Arial" charset="0"/>
                </a:rPr>
                <a:t>5 </a:t>
              </a:r>
            </a:p>
            <a:p>
              <a:pPr algn="ctr">
                <a:lnSpc>
                  <a:spcPct val="90000"/>
                </a:lnSpc>
              </a:pPr>
              <a:r>
                <a:rPr lang="en-GB" sz="1200" b="1" dirty="0">
                  <a:solidFill>
                    <a:srgbClr val="FFFFFF"/>
                  </a:solidFill>
                  <a:latin typeface="Calibri" panose="020F0502020204030204" pitchFamily="34" charset="0"/>
                  <a:ea typeface="Arial" charset="0"/>
                </a:rPr>
                <a:t>Leadership and worker participation</a:t>
              </a:r>
            </a:p>
          </p:txBody>
        </p:sp>
      </p:grpSp>
      <p:grpSp>
        <p:nvGrpSpPr>
          <p:cNvPr id="41" name="Group 65">
            <a:extLst>
              <a:ext uri="{FF2B5EF4-FFF2-40B4-BE49-F238E27FC236}">
                <a16:creationId xmlns:a16="http://schemas.microsoft.com/office/drawing/2014/main" id="{282ACCA7-C92F-449B-BDF2-F287455D1B28}"/>
              </a:ext>
            </a:extLst>
          </p:cNvPr>
          <p:cNvGrpSpPr/>
          <p:nvPr/>
        </p:nvGrpSpPr>
        <p:grpSpPr>
          <a:xfrm>
            <a:off x="4092397" y="4775725"/>
            <a:ext cx="1709155" cy="1275753"/>
            <a:chOff x="-6472379" y="4997318"/>
            <a:chExt cx="1896546" cy="1415623"/>
          </a:xfrm>
          <a:effectLst/>
        </p:grpSpPr>
        <p:grpSp>
          <p:nvGrpSpPr>
            <p:cNvPr id="42" name="Group 69">
              <a:extLst>
                <a:ext uri="{FF2B5EF4-FFF2-40B4-BE49-F238E27FC236}">
                  <a16:creationId xmlns:a16="http://schemas.microsoft.com/office/drawing/2014/main" id="{91A810B1-C7DD-446F-B2AC-830DF270A1DD}"/>
                </a:ext>
              </a:extLst>
            </p:cNvPr>
            <p:cNvGrpSpPr/>
            <p:nvPr/>
          </p:nvGrpSpPr>
          <p:grpSpPr>
            <a:xfrm>
              <a:off x="-6472379" y="5334376"/>
              <a:ext cx="1896546" cy="1078565"/>
              <a:chOff x="-6560867" y="5216392"/>
              <a:chExt cx="1896546" cy="1078565"/>
            </a:xfrm>
            <a:scene3d>
              <a:camera prst="orthographicFront">
                <a:rot lat="0" lon="0" rev="0"/>
              </a:camera>
              <a:lightRig rig="balanced" dir="t">
                <a:rot lat="0" lon="0" rev="8700000"/>
              </a:lightRig>
            </a:scene3d>
          </p:grpSpPr>
          <p:sp>
            <p:nvSpPr>
              <p:cNvPr id="44" name="Oval 43">
                <a:extLst>
                  <a:ext uri="{FF2B5EF4-FFF2-40B4-BE49-F238E27FC236}">
                    <a16:creationId xmlns:a16="http://schemas.microsoft.com/office/drawing/2014/main" id="{0D1C0522-9033-4B4B-B2FB-9C134B60E774}"/>
                  </a:ext>
                </a:extLst>
              </p:cNvPr>
              <p:cNvSpPr/>
              <p:nvPr/>
            </p:nvSpPr>
            <p:spPr bwMode="auto">
              <a:xfrm>
                <a:off x="-6156530" y="5216392"/>
                <a:ext cx="1078566" cy="1078565"/>
              </a:xfrm>
              <a:prstGeom prst="ellipse">
                <a:avLst/>
              </a:prstGeom>
              <a:solidFill>
                <a:srgbClr val="007980"/>
              </a:solidFill>
              <a:ln w="9525" cap="flat" cmpd="sng" algn="ctr">
                <a:noFill/>
                <a:prstDash val="solid"/>
                <a:round/>
                <a:headEnd type="none" w="med" len="med"/>
                <a:tailEnd type="none" w="med" len="med"/>
              </a:ln>
              <a:effectLs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i="0" u="none" strike="noStrike" cap="none" normalizeH="0" baseline="0" dirty="0">
                  <a:ln>
                    <a:noFill/>
                  </a:ln>
                  <a:solidFill>
                    <a:schemeClr val="tx1"/>
                  </a:solidFill>
                  <a:effectLst/>
                  <a:latin typeface="Calibri" panose="020F0502020204030204" pitchFamily="34" charset="0"/>
                  <a:ea typeface="ＭＳ Ｐゴシック" pitchFamily="32" charset="-128"/>
                  <a:cs typeface="ＭＳ Ｐゴシック" pitchFamily="32" charset="-128"/>
                </a:endParaRPr>
              </a:p>
            </p:txBody>
          </p:sp>
          <p:sp>
            <p:nvSpPr>
              <p:cNvPr id="45" name="TextBox 72">
                <a:extLst>
                  <a:ext uri="{FF2B5EF4-FFF2-40B4-BE49-F238E27FC236}">
                    <a16:creationId xmlns:a16="http://schemas.microsoft.com/office/drawing/2014/main" id="{49F5E8AE-6B5B-441B-AB4C-351E720ED9F1}"/>
                  </a:ext>
                </a:extLst>
              </p:cNvPr>
              <p:cNvSpPr txBox="1"/>
              <p:nvPr/>
            </p:nvSpPr>
            <p:spPr>
              <a:xfrm>
                <a:off x="-6560867" y="5463142"/>
                <a:ext cx="1896546" cy="512281"/>
              </a:xfrm>
              <a:prstGeom prst="rect">
                <a:avLst/>
              </a:prstGeom>
              <a:noFill/>
              <a:ln>
                <a:noFill/>
              </a:ln>
              <a:effectLst/>
              <a:sp3d>
                <a:bevelT w="190500" h="38100"/>
              </a:sp3d>
            </p:spPr>
            <p:txBody>
              <a:bodyPr wrap="square" rtlCol="0">
                <a:spAutoFit/>
              </a:bodyPr>
              <a:lstStyle/>
              <a:p>
                <a:pPr algn="ctr"/>
                <a:r>
                  <a:rPr lang="en-GB" sz="1200" b="1" dirty="0">
                    <a:solidFill>
                      <a:srgbClr val="FFFFFF"/>
                    </a:solidFill>
                    <a:latin typeface="Calibri" panose="020F0502020204030204" pitchFamily="34" charset="0"/>
                    <a:ea typeface="Arial" charset="0"/>
                  </a:rPr>
                  <a:t>10</a:t>
                </a:r>
              </a:p>
              <a:p>
                <a:pPr algn="ctr"/>
                <a:r>
                  <a:rPr lang="en-GB" sz="1200" b="1" dirty="0">
                    <a:solidFill>
                      <a:srgbClr val="FFFFFF"/>
                    </a:solidFill>
                    <a:latin typeface="Calibri" panose="020F0502020204030204" pitchFamily="34" charset="0"/>
                    <a:ea typeface="Arial" charset="0"/>
                  </a:rPr>
                  <a:t>Improvement</a:t>
                </a:r>
              </a:p>
            </p:txBody>
          </p:sp>
        </p:grpSp>
        <p:cxnSp>
          <p:nvCxnSpPr>
            <p:cNvPr id="43" name="Straight Arrow Connector 70">
              <a:extLst>
                <a:ext uri="{FF2B5EF4-FFF2-40B4-BE49-F238E27FC236}">
                  <a16:creationId xmlns:a16="http://schemas.microsoft.com/office/drawing/2014/main" id="{0A854266-7DE1-4BE0-AE89-C7350357FF15}"/>
                </a:ext>
              </a:extLst>
            </p:cNvPr>
            <p:cNvCxnSpPr/>
            <p:nvPr/>
          </p:nvCxnSpPr>
          <p:spPr bwMode="auto">
            <a:xfrm>
              <a:off x="-5531849" y="4997318"/>
              <a:ext cx="0" cy="323660"/>
            </a:xfrm>
            <a:prstGeom prst="straightConnector1">
              <a:avLst/>
            </a:prstGeom>
            <a:solidFill>
              <a:schemeClr val="accent1"/>
            </a:solidFill>
            <a:ln w="28575" cap="flat" cmpd="sng" algn="ctr">
              <a:solidFill>
                <a:srgbClr val="404040"/>
              </a:solidFill>
              <a:prstDash val="solid"/>
              <a:round/>
              <a:headEnd type="arrow"/>
              <a:tailEnd type="arrow"/>
            </a:ln>
            <a:effectLst/>
          </p:spPr>
        </p:cxnSp>
      </p:grpSp>
      <p:grpSp>
        <p:nvGrpSpPr>
          <p:cNvPr id="46" name="Group 73">
            <a:extLst>
              <a:ext uri="{FF2B5EF4-FFF2-40B4-BE49-F238E27FC236}">
                <a16:creationId xmlns:a16="http://schemas.microsoft.com/office/drawing/2014/main" id="{5A424DA6-3261-4BAD-A5FB-20581DDD7E86}"/>
              </a:ext>
            </a:extLst>
          </p:cNvPr>
          <p:cNvGrpSpPr/>
          <p:nvPr/>
        </p:nvGrpSpPr>
        <p:grpSpPr>
          <a:xfrm>
            <a:off x="5580700" y="3627208"/>
            <a:ext cx="1575868" cy="971997"/>
            <a:chOff x="5438103" y="2659952"/>
            <a:chExt cx="1748641" cy="1078565"/>
          </a:xfrm>
        </p:grpSpPr>
        <p:cxnSp>
          <p:nvCxnSpPr>
            <p:cNvPr id="47" name="Straight Arrow Connector 74">
              <a:extLst>
                <a:ext uri="{FF2B5EF4-FFF2-40B4-BE49-F238E27FC236}">
                  <a16:creationId xmlns:a16="http://schemas.microsoft.com/office/drawing/2014/main" id="{D09BDFD9-14D0-4CA4-B89A-2278666DC54F}"/>
                </a:ext>
              </a:extLst>
            </p:cNvPr>
            <p:cNvCxnSpPr/>
            <p:nvPr/>
          </p:nvCxnSpPr>
          <p:spPr bwMode="auto">
            <a:xfrm>
              <a:off x="5438103" y="3219365"/>
              <a:ext cx="549862" cy="16062"/>
            </a:xfrm>
            <a:prstGeom prst="straightConnector1">
              <a:avLst/>
            </a:prstGeom>
            <a:solidFill>
              <a:schemeClr val="accent1"/>
            </a:solidFill>
            <a:ln w="28575" cap="flat" cmpd="sng" algn="ctr">
              <a:solidFill>
                <a:srgbClr val="404040"/>
              </a:solidFill>
              <a:prstDash val="solid"/>
              <a:round/>
              <a:headEnd type="arrow"/>
              <a:tailEnd type="arrow"/>
            </a:ln>
            <a:effectLst/>
          </p:spPr>
        </p:cxnSp>
        <p:grpSp>
          <p:nvGrpSpPr>
            <p:cNvPr id="48" name="Group 75">
              <a:extLst>
                <a:ext uri="{FF2B5EF4-FFF2-40B4-BE49-F238E27FC236}">
                  <a16:creationId xmlns:a16="http://schemas.microsoft.com/office/drawing/2014/main" id="{A9D19109-5243-44B5-8C60-056C368980B1}"/>
                </a:ext>
              </a:extLst>
            </p:cNvPr>
            <p:cNvGrpSpPr/>
            <p:nvPr/>
          </p:nvGrpSpPr>
          <p:grpSpPr>
            <a:xfrm>
              <a:off x="5888136" y="2659952"/>
              <a:ext cx="1298608" cy="1078565"/>
              <a:chOff x="5858640" y="2620623"/>
              <a:chExt cx="1298608" cy="1078565"/>
            </a:xfrm>
            <a:scene3d>
              <a:camera prst="orthographicFront">
                <a:rot lat="0" lon="0" rev="0"/>
              </a:camera>
              <a:lightRig rig="balanced" dir="t">
                <a:rot lat="0" lon="0" rev="8700000"/>
              </a:lightRig>
            </a:scene3d>
          </p:grpSpPr>
          <p:sp>
            <p:nvSpPr>
              <p:cNvPr id="49" name="Oval 48">
                <a:extLst>
                  <a:ext uri="{FF2B5EF4-FFF2-40B4-BE49-F238E27FC236}">
                    <a16:creationId xmlns:a16="http://schemas.microsoft.com/office/drawing/2014/main" id="{636EB160-06EB-4E88-966D-AFC7E1963135}"/>
                  </a:ext>
                </a:extLst>
              </p:cNvPr>
              <p:cNvSpPr/>
              <p:nvPr/>
            </p:nvSpPr>
            <p:spPr bwMode="auto">
              <a:xfrm>
                <a:off x="5977613" y="2620623"/>
                <a:ext cx="1078565" cy="1078565"/>
              </a:xfrm>
              <a:prstGeom prst="ellipse">
                <a:avLst/>
              </a:prstGeom>
              <a:solidFill>
                <a:srgbClr val="007980"/>
              </a:solidFill>
              <a:ln w="9525" cap="flat" cmpd="sng" algn="ctr">
                <a:noFill/>
                <a:prstDash val="solid"/>
                <a:round/>
                <a:headEnd type="none" w="med" len="med"/>
                <a:tailEnd type="none" w="med" len="med"/>
              </a:ln>
              <a:effectLs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i="0" u="none" strike="noStrike" cap="none" normalizeH="0" baseline="0" dirty="0">
                  <a:ln>
                    <a:noFill/>
                  </a:ln>
                  <a:solidFill>
                    <a:schemeClr val="tx1"/>
                  </a:solidFill>
                  <a:effectLst/>
                  <a:latin typeface="Calibri" panose="020F0502020204030204" pitchFamily="34" charset="0"/>
                  <a:ea typeface="ＭＳ Ｐゴシック" pitchFamily="32" charset="-128"/>
                  <a:cs typeface="ＭＳ Ｐゴシック" pitchFamily="32" charset="-128"/>
                </a:endParaRPr>
              </a:p>
            </p:txBody>
          </p:sp>
          <p:sp>
            <p:nvSpPr>
              <p:cNvPr id="50" name="TextBox 77">
                <a:extLst>
                  <a:ext uri="{FF2B5EF4-FFF2-40B4-BE49-F238E27FC236}">
                    <a16:creationId xmlns:a16="http://schemas.microsoft.com/office/drawing/2014/main" id="{A582E80C-08CE-4DB9-9A7E-F2CEF0469212}"/>
                  </a:ext>
                </a:extLst>
              </p:cNvPr>
              <p:cNvSpPr txBox="1"/>
              <p:nvPr/>
            </p:nvSpPr>
            <p:spPr>
              <a:xfrm>
                <a:off x="5858640" y="2799412"/>
                <a:ext cx="1298608" cy="717194"/>
              </a:xfrm>
              <a:prstGeom prst="rect">
                <a:avLst/>
              </a:prstGeom>
              <a:noFill/>
              <a:ln>
                <a:noFill/>
              </a:ln>
              <a:effectLst/>
              <a:sp3d>
                <a:bevelT w="190500" h="38100"/>
              </a:sp3d>
            </p:spPr>
            <p:txBody>
              <a:bodyPr wrap="square" rtlCol="0">
                <a:spAutoFit/>
              </a:bodyPr>
              <a:lstStyle/>
              <a:p>
                <a:pPr algn="ctr"/>
                <a:r>
                  <a:rPr lang="en-GB" sz="1200" b="1" dirty="0">
                    <a:solidFill>
                      <a:srgbClr val="FFFFFF"/>
                    </a:solidFill>
                    <a:latin typeface="Calibri" panose="020F0502020204030204" pitchFamily="34" charset="0"/>
                    <a:ea typeface="Arial" charset="0"/>
                  </a:rPr>
                  <a:t>9</a:t>
                </a:r>
              </a:p>
              <a:p>
                <a:pPr algn="ctr"/>
                <a:r>
                  <a:rPr lang="en-GB" sz="1200" b="1" dirty="0">
                    <a:solidFill>
                      <a:srgbClr val="FFFFFF"/>
                    </a:solidFill>
                    <a:latin typeface="Calibri" panose="020F0502020204030204" pitchFamily="34" charset="0"/>
                    <a:ea typeface="Arial" charset="0"/>
                  </a:rPr>
                  <a:t>Performance evaluation</a:t>
                </a:r>
              </a:p>
            </p:txBody>
          </p:sp>
        </p:grpSp>
      </p:grpSp>
      <p:grpSp>
        <p:nvGrpSpPr>
          <p:cNvPr id="51" name="Group 78">
            <a:extLst>
              <a:ext uri="{FF2B5EF4-FFF2-40B4-BE49-F238E27FC236}">
                <a16:creationId xmlns:a16="http://schemas.microsoft.com/office/drawing/2014/main" id="{7984CC20-9860-4468-9F73-D4C2E2B919D5}"/>
              </a:ext>
            </a:extLst>
          </p:cNvPr>
          <p:cNvGrpSpPr/>
          <p:nvPr/>
        </p:nvGrpSpPr>
        <p:grpSpPr>
          <a:xfrm>
            <a:off x="2855331" y="3598099"/>
            <a:ext cx="1480008" cy="971997"/>
            <a:chOff x="1523073" y="2847209"/>
            <a:chExt cx="2632357" cy="1728804"/>
          </a:xfrm>
        </p:grpSpPr>
        <p:cxnSp>
          <p:nvCxnSpPr>
            <p:cNvPr id="52" name="Straight Arrow Connector 79">
              <a:extLst>
                <a:ext uri="{FF2B5EF4-FFF2-40B4-BE49-F238E27FC236}">
                  <a16:creationId xmlns:a16="http://schemas.microsoft.com/office/drawing/2014/main" id="{9615D09F-5418-4D96-ADD4-7AEC040068C8}"/>
                </a:ext>
              </a:extLst>
            </p:cNvPr>
            <p:cNvCxnSpPr/>
            <p:nvPr/>
          </p:nvCxnSpPr>
          <p:spPr bwMode="auto">
            <a:xfrm>
              <a:off x="3262068" y="3773033"/>
              <a:ext cx="893362" cy="0"/>
            </a:xfrm>
            <a:prstGeom prst="straightConnector1">
              <a:avLst/>
            </a:prstGeom>
            <a:solidFill>
              <a:schemeClr val="accent1"/>
            </a:solidFill>
            <a:ln w="28575" cap="flat" cmpd="sng" algn="ctr">
              <a:solidFill>
                <a:srgbClr val="404040"/>
              </a:solidFill>
              <a:prstDash val="solid"/>
              <a:round/>
              <a:headEnd type="arrow"/>
              <a:tailEnd type="arrow"/>
            </a:ln>
            <a:effectLst/>
          </p:spPr>
        </p:cxnSp>
        <p:grpSp>
          <p:nvGrpSpPr>
            <p:cNvPr id="53" name="Group 80">
              <a:extLst>
                <a:ext uri="{FF2B5EF4-FFF2-40B4-BE49-F238E27FC236}">
                  <a16:creationId xmlns:a16="http://schemas.microsoft.com/office/drawing/2014/main" id="{36E3A811-1866-4129-99E2-4BB6B7BD43C6}"/>
                </a:ext>
              </a:extLst>
            </p:cNvPr>
            <p:cNvGrpSpPr/>
            <p:nvPr/>
          </p:nvGrpSpPr>
          <p:grpSpPr>
            <a:xfrm>
              <a:off x="1523073" y="2847209"/>
              <a:ext cx="1728804" cy="1728804"/>
              <a:chOff x="1434585" y="2807880"/>
              <a:chExt cx="1728804" cy="1728804"/>
            </a:xfrm>
            <a:scene3d>
              <a:camera prst="orthographicFront">
                <a:rot lat="0" lon="0" rev="0"/>
              </a:camera>
              <a:lightRig rig="balanced" dir="t">
                <a:rot lat="0" lon="0" rev="8700000"/>
              </a:lightRig>
            </a:scene3d>
          </p:grpSpPr>
          <p:sp>
            <p:nvSpPr>
              <p:cNvPr id="54" name="Oval 53">
                <a:extLst>
                  <a:ext uri="{FF2B5EF4-FFF2-40B4-BE49-F238E27FC236}">
                    <a16:creationId xmlns:a16="http://schemas.microsoft.com/office/drawing/2014/main" id="{9E9CA148-10E8-4A1B-BE49-89E5C02F8C03}"/>
                  </a:ext>
                </a:extLst>
              </p:cNvPr>
              <p:cNvSpPr/>
              <p:nvPr/>
            </p:nvSpPr>
            <p:spPr bwMode="auto">
              <a:xfrm>
                <a:off x="1434585" y="2807880"/>
                <a:ext cx="1728804" cy="1728804"/>
              </a:xfrm>
              <a:prstGeom prst="ellipse">
                <a:avLst/>
              </a:prstGeom>
              <a:solidFill>
                <a:srgbClr val="007980"/>
              </a:solidFill>
              <a:ln w="9525" cap="flat" cmpd="sng" algn="ctr">
                <a:noFill/>
                <a:prstDash val="solid"/>
                <a:round/>
                <a:headEnd type="none" w="med" len="med"/>
                <a:tailEnd type="none" w="med" len="med"/>
              </a:ln>
              <a:effectLs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i="0" u="none" strike="noStrike" cap="none" normalizeH="0" baseline="0" dirty="0">
                  <a:ln>
                    <a:noFill/>
                  </a:ln>
                  <a:solidFill>
                    <a:schemeClr val="tx1"/>
                  </a:solidFill>
                  <a:effectLst/>
                  <a:latin typeface="Calibri" panose="020F0502020204030204" pitchFamily="34" charset="0"/>
                  <a:ea typeface="ＭＳ Ｐゴシック" pitchFamily="32" charset="-128"/>
                  <a:cs typeface="ＭＳ Ｐゴシック" pitchFamily="32" charset="-128"/>
                </a:endParaRPr>
              </a:p>
            </p:txBody>
          </p:sp>
          <p:sp>
            <p:nvSpPr>
              <p:cNvPr id="55" name="TextBox 82">
                <a:extLst>
                  <a:ext uri="{FF2B5EF4-FFF2-40B4-BE49-F238E27FC236}">
                    <a16:creationId xmlns:a16="http://schemas.microsoft.com/office/drawing/2014/main" id="{8DE546BD-E034-4597-BBC1-C86FDDABA90D}"/>
                  </a:ext>
                </a:extLst>
              </p:cNvPr>
              <p:cNvSpPr txBox="1"/>
              <p:nvPr/>
            </p:nvSpPr>
            <p:spPr>
              <a:xfrm>
                <a:off x="1438208" y="3240141"/>
                <a:ext cx="1656183" cy="821122"/>
              </a:xfrm>
              <a:prstGeom prst="rect">
                <a:avLst/>
              </a:prstGeom>
              <a:noFill/>
              <a:ln>
                <a:noFill/>
              </a:ln>
              <a:effectLst/>
              <a:sp3d>
                <a:bevelT w="190500" h="38100"/>
              </a:sp3d>
            </p:spPr>
            <p:txBody>
              <a:bodyPr wrap="square" rtlCol="0">
                <a:spAutoFit/>
              </a:bodyPr>
              <a:lstStyle/>
              <a:p>
                <a:pPr algn="ctr"/>
                <a:r>
                  <a:rPr lang="en-GB" sz="1200" b="1" dirty="0">
                    <a:solidFill>
                      <a:schemeClr val="bg1"/>
                    </a:solidFill>
                    <a:latin typeface="Calibri" panose="020F0502020204030204" pitchFamily="34" charset="0"/>
                    <a:ea typeface="Arial" charset="0"/>
                  </a:rPr>
                  <a:t>6 </a:t>
                </a:r>
              </a:p>
              <a:p>
                <a:pPr algn="ctr"/>
                <a:r>
                  <a:rPr lang="en-GB" sz="1200" b="1" dirty="0">
                    <a:solidFill>
                      <a:schemeClr val="bg1"/>
                    </a:solidFill>
                    <a:latin typeface="Calibri" panose="020F0502020204030204" pitchFamily="34" charset="0"/>
                    <a:ea typeface="Arial" charset="0"/>
                  </a:rPr>
                  <a:t>Planning</a:t>
                </a:r>
              </a:p>
            </p:txBody>
          </p:sp>
        </p:grpSp>
      </p:grpSp>
      <p:sp>
        <p:nvSpPr>
          <p:cNvPr id="56" name="TextBox 83">
            <a:extLst>
              <a:ext uri="{FF2B5EF4-FFF2-40B4-BE49-F238E27FC236}">
                <a16:creationId xmlns:a16="http://schemas.microsoft.com/office/drawing/2014/main" id="{68F976D0-023D-41FD-B603-F6429A579766}"/>
              </a:ext>
            </a:extLst>
          </p:cNvPr>
          <p:cNvSpPr txBox="1"/>
          <p:nvPr/>
        </p:nvSpPr>
        <p:spPr>
          <a:xfrm>
            <a:off x="2325198" y="6250726"/>
            <a:ext cx="2439875" cy="246221"/>
          </a:xfrm>
          <a:prstGeom prst="rect">
            <a:avLst/>
          </a:prstGeom>
          <a:noFill/>
        </p:spPr>
        <p:txBody>
          <a:bodyPr wrap="square" rtlCol="0">
            <a:spAutoFit/>
          </a:bodyPr>
          <a:lstStyle/>
          <a:p>
            <a:pPr algn="r"/>
            <a:r>
              <a:rPr lang="en-GB" sz="1000" b="0" dirty="0">
                <a:solidFill>
                  <a:srgbClr val="404040"/>
                </a:solidFill>
                <a:latin typeface="Calibri" panose="020F0502020204030204" pitchFamily="34" charset="0"/>
                <a:ea typeface="Arial" charset="0"/>
              </a:rPr>
              <a:t>Source: based on ISO 45001 Fig. 1</a:t>
            </a:r>
          </a:p>
        </p:txBody>
      </p:sp>
      <p:grpSp>
        <p:nvGrpSpPr>
          <p:cNvPr id="57" name="Group 9">
            <a:extLst>
              <a:ext uri="{FF2B5EF4-FFF2-40B4-BE49-F238E27FC236}">
                <a16:creationId xmlns:a16="http://schemas.microsoft.com/office/drawing/2014/main" id="{B3C01F0D-F775-421C-A288-32A4A54E650A}"/>
              </a:ext>
            </a:extLst>
          </p:cNvPr>
          <p:cNvGrpSpPr/>
          <p:nvPr/>
        </p:nvGrpSpPr>
        <p:grpSpPr>
          <a:xfrm>
            <a:off x="2806497" y="2067664"/>
            <a:ext cx="4292342" cy="4132692"/>
            <a:chOff x="2536038" y="2170696"/>
            <a:chExt cx="4292342" cy="4132692"/>
          </a:xfrm>
        </p:grpSpPr>
        <p:sp>
          <p:nvSpPr>
            <p:cNvPr id="58" name="Rounded Rectangle 231">
              <a:extLst>
                <a:ext uri="{FF2B5EF4-FFF2-40B4-BE49-F238E27FC236}">
                  <a16:creationId xmlns:a16="http://schemas.microsoft.com/office/drawing/2014/main" id="{36770AED-6A33-47D3-B999-A6AE534298F8}"/>
                </a:ext>
              </a:extLst>
            </p:cNvPr>
            <p:cNvSpPr/>
            <p:nvPr/>
          </p:nvSpPr>
          <p:spPr bwMode="auto">
            <a:xfrm>
              <a:off x="2536038" y="2170696"/>
              <a:ext cx="4292342" cy="4132692"/>
            </a:xfrm>
            <a:prstGeom prst="roundRect">
              <a:avLst/>
            </a:prstGeom>
            <a:noFill/>
            <a:ln w="28575" cap="flat" cmpd="sng" algn="ctr">
              <a:solidFill>
                <a:srgbClr val="B4D22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ea typeface="ＭＳ Ｐゴシック" pitchFamily="32" charset="-128"/>
                <a:cs typeface="ＭＳ Ｐゴシック" pitchFamily="32" charset="-128"/>
              </a:endParaRPr>
            </a:p>
          </p:txBody>
        </p:sp>
        <p:grpSp>
          <p:nvGrpSpPr>
            <p:cNvPr id="59" name="Group 84">
              <a:extLst>
                <a:ext uri="{FF2B5EF4-FFF2-40B4-BE49-F238E27FC236}">
                  <a16:creationId xmlns:a16="http://schemas.microsoft.com/office/drawing/2014/main" id="{50D5328D-D9B4-4062-8EDF-45345D83AE94}"/>
                </a:ext>
              </a:extLst>
            </p:cNvPr>
            <p:cNvGrpSpPr/>
            <p:nvPr/>
          </p:nvGrpSpPr>
          <p:grpSpPr>
            <a:xfrm>
              <a:off x="2792105" y="2490239"/>
              <a:ext cx="3680231" cy="3495449"/>
              <a:chOff x="1941103" y="968542"/>
              <a:chExt cx="5102016" cy="5005828"/>
            </a:xfrm>
          </p:grpSpPr>
          <p:sp>
            <p:nvSpPr>
              <p:cNvPr id="60" name="TextBox 85">
                <a:extLst>
                  <a:ext uri="{FF2B5EF4-FFF2-40B4-BE49-F238E27FC236}">
                    <a16:creationId xmlns:a16="http://schemas.microsoft.com/office/drawing/2014/main" id="{B002AD1A-90B3-4C3A-8E3C-2338F062C485}"/>
                  </a:ext>
                </a:extLst>
              </p:cNvPr>
              <p:cNvSpPr txBox="1"/>
              <p:nvPr/>
            </p:nvSpPr>
            <p:spPr>
              <a:xfrm>
                <a:off x="2671968" y="1781254"/>
                <a:ext cx="1008113" cy="484843"/>
              </a:xfrm>
              <a:prstGeom prst="rect">
                <a:avLst/>
              </a:prstGeom>
              <a:noFill/>
            </p:spPr>
            <p:txBody>
              <a:bodyPr wrap="square" rtlCol="0">
                <a:spAutoFit/>
              </a:bodyPr>
              <a:lstStyle/>
              <a:p>
                <a:pPr algn="ctr"/>
                <a:r>
                  <a:rPr lang="en-GB" sz="1600" b="1" dirty="0">
                    <a:solidFill>
                      <a:srgbClr val="000000"/>
                    </a:solidFill>
                    <a:latin typeface="Calibri" panose="020F0502020204030204" pitchFamily="34" charset="0"/>
                    <a:ea typeface="Arial" charset="0"/>
                  </a:rPr>
                  <a:t>Plan</a:t>
                </a:r>
              </a:p>
            </p:txBody>
          </p:sp>
          <p:sp>
            <p:nvSpPr>
              <p:cNvPr id="61" name="TextBox 86">
                <a:extLst>
                  <a:ext uri="{FF2B5EF4-FFF2-40B4-BE49-F238E27FC236}">
                    <a16:creationId xmlns:a16="http://schemas.microsoft.com/office/drawing/2014/main" id="{E9E523EB-0A29-4CFE-B6C1-C436D0179D84}"/>
                  </a:ext>
                </a:extLst>
              </p:cNvPr>
              <p:cNvSpPr txBox="1"/>
              <p:nvPr/>
            </p:nvSpPr>
            <p:spPr>
              <a:xfrm>
                <a:off x="5413464" y="1815120"/>
                <a:ext cx="1008113" cy="484843"/>
              </a:xfrm>
              <a:prstGeom prst="rect">
                <a:avLst/>
              </a:prstGeom>
              <a:noFill/>
            </p:spPr>
            <p:txBody>
              <a:bodyPr wrap="square" rtlCol="0">
                <a:spAutoFit/>
              </a:bodyPr>
              <a:lstStyle/>
              <a:p>
                <a:pPr algn="ctr"/>
                <a:r>
                  <a:rPr lang="en-GB" sz="1600" b="1" dirty="0">
                    <a:solidFill>
                      <a:srgbClr val="000000"/>
                    </a:solidFill>
                    <a:latin typeface="Calibri" panose="020F0502020204030204" pitchFamily="34" charset="0"/>
                    <a:ea typeface="Arial" charset="0"/>
                  </a:rPr>
                  <a:t>Do</a:t>
                </a:r>
              </a:p>
            </p:txBody>
          </p:sp>
          <p:sp>
            <p:nvSpPr>
              <p:cNvPr id="62" name="TextBox 87">
                <a:extLst>
                  <a:ext uri="{FF2B5EF4-FFF2-40B4-BE49-F238E27FC236}">
                    <a16:creationId xmlns:a16="http://schemas.microsoft.com/office/drawing/2014/main" id="{F05F75D5-D9C9-48C0-88D9-8B5DF15B5BB0}"/>
                  </a:ext>
                </a:extLst>
              </p:cNvPr>
              <p:cNvSpPr txBox="1"/>
              <p:nvPr/>
            </p:nvSpPr>
            <p:spPr>
              <a:xfrm>
                <a:off x="5229753" y="4769699"/>
                <a:ext cx="1349537" cy="484843"/>
              </a:xfrm>
              <a:prstGeom prst="rect">
                <a:avLst/>
              </a:prstGeom>
              <a:noFill/>
            </p:spPr>
            <p:txBody>
              <a:bodyPr wrap="square" rtlCol="0">
                <a:spAutoFit/>
              </a:bodyPr>
              <a:lstStyle/>
              <a:p>
                <a:pPr algn="ctr"/>
                <a:r>
                  <a:rPr lang="en-GB" sz="1600" b="1" dirty="0">
                    <a:solidFill>
                      <a:srgbClr val="000000"/>
                    </a:solidFill>
                    <a:latin typeface="Calibri" panose="020F0502020204030204" pitchFamily="34" charset="0"/>
                    <a:ea typeface="Arial" charset="0"/>
                  </a:rPr>
                  <a:t>Check</a:t>
                </a:r>
              </a:p>
            </p:txBody>
          </p:sp>
          <p:sp>
            <p:nvSpPr>
              <p:cNvPr id="63" name="TextBox 88">
                <a:extLst>
                  <a:ext uri="{FF2B5EF4-FFF2-40B4-BE49-F238E27FC236}">
                    <a16:creationId xmlns:a16="http://schemas.microsoft.com/office/drawing/2014/main" id="{48D302C6-F3E8-4412-A87C-DFBD56CFC156}"/>
                  </a:ext>
                </a:extLst>
              </p:cNvPr>
              <p:cNvSpPr txBox="1"/>
              <p:nvPr/>
            </p:nvSpPr>
            <p:spPr>
              <a:xfrm>
                <a:off x="2676942" y="4759869"/>
                <a:ext cx="1008113" cy="484843"/>
              </a:xfrm>
              <a:prstGeom prst="rect">
                <a:avLst/>
              </a:prstGeom>
              <a:noFill/>
            </p:spPr>
            <p:txBody>
              <a:bodyPr wrap="square" rtlCol="0">
                <a:spAutoFit/>
              </a:bodyPr>
              <a:lstStyle/>
              <a:p>
                <a:pPr algn="ctr"/>
                <a:r>
                  <a:rPr lang="en-GB" sz="1600" b="1" dirty="0">
                    <a:solidFill>
                      <a:srgbClr val="000000"/>
                    </a:solidFill>
                    <a:latin typeface="Calibri" panose="020F0502020204030204" pitchFamily="34" charset="0"/>
                    <a:ea typeface="Arial" charset="0"/>
                  </a:rPr>
                  <a:t>Act</a:t>
                </a:r>
              </a:p>
            </p:txBody>
          </p:sp>
          <p:sp>
            <p:nvSpPr>
              <p:cNvPr id="64" name="Bent Arrow 274">
                <a:extLst>
                  <a:ext uri="{FF2B5EF4-FFF2-40B4-BE49-F238E27FC236}">
                    <a16:creationId xmlns:a16="http://schemas.microsoft.com/office/drawing/2014/main" id="{9D89C02E-CE53-4CD0-9FDB-EA98AF797B12}"/>
                  </a:ext>
                </a:extLst>
              </p:cNvPr>
              <p:cNvSpPr/>
              <p:nvPr/>
            </p:nvSpPr>
            <p:spPr bwMode="auto">
              <a:xfrm>
                <a:off x="2116338" y="968542"/>
                <a:ext cx="1492036" cy="1561776"/>
              </a:xfrm>
              <a:prstGeom prst="bentArrow">
                <a:avLst>
                  <a:gd name="adj1" fmla="val 23201"/>
                  <a:gd name="adj2" fmla="val 25000"/>
                  <a:gd name="adj3" fmla="val 25000"/>
                  <a:gd name="adj4" fmla="val 60884"/>
                </a:avLst>
              </a:prstGeom>
              <a:solidFill>
                <a:srgbClr val="7F7F7F"/>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Calibri" panose="020F0502020204030204" pitchFamily="34" charset="0"/>
                  <a:ea typeface="ＭＳ Ｐゴシック" pitchFamily="32" charset="-128"/>
                  <a:cs typeface="ＭＳ Ｐゴシック" pitchFamily="32" charset="-128"/>
                </a:endParaRPr>
              </a:p>
            </p:txBody>
          </p:sp>
          <p:sp>
            <p:nvSpPr>
              <p:cNvPr id="65" name="Bent Arrow 275">
                <a:extLst>
                  <a:ext uri="{FF2B5EF4-FFF2-40B4-BE49-F238E27FC236}">
                    <a16:creationId xmlns:a16="http://schemas.microsoft.com/office/drawing/2014/main" id="{822D0F4B-EC3F-4F5E-A871-397ABDC4ABB1}"/>
                  </a:ext>
                </a:extLst>
              </p:cNvPr>
              <p:cNvSpPr/>
              <p:nvPr/>
            </p:nvSpPr>
            <p:spPr bwMode="auto">
              <a:xfrm rot="16200000">
                <a:off x="1975973" y="4312630"/>
                <a:ext cx="1492036" cy="1561776"/>
              </a:xfrm>
              <a:prstGeom prst="bentArrow">
                <a:avLst>
                  <a:gd name="adj1" fmla="val 23201"/>
                  <a:gd name="adj2" fmla="val 25000"/>
                  <a:gd name="adj3" fmla="val 25000"/>
                  <a:gd name="adj4" fmla="val 60884"/>
                </a:avLst>
              </a:prstGeom>
              <a:solidFill>
                <a:schemeClr val="tx1">
                  <a:lumMod val="50000"/>
                  <a:lumOff val="50000"/>
                </a:schemeClr>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Calibri" panose="020F0502020204030204" pitchFamily="34" charset="0"/>
                  <a:ea typeface="ＭＳ Ｐゴシック" pitchFamily="32" charset="-128"/>
                  <a:cs typeface="ＭＳ Ｐゴシック" pitchFamily="32" charset="-128"/>
                </a:endParaRPr>
              </a:p>
            </p:txBody>
          </p:sp>
          <p:sp>
            <p:nvSpPr>
              <p:cNvPr id="66" name="Bent Arrow 276">
                <a:extLst>
                  <a:ext uri="{FF2B5EF4-FFF2-40B4-BE49-F238E27FC236}">
                    <a16:creationId xmlns:a16="http://schemas.microsoft.com/office/drawing/2014/main" id="{9F134992-2142-4E1D-AB85-CEAD6580E2E4}"/>
                  </a:ext>
                </a:extLst>
              </p:cNvPr>
              <p:cNvSpPr/>
              <p:nvPr/>
            </p:nvSpPr>
            <p:spPr bwMode="auto">
              <a:xfrm rot="5400000">
                <a:off x="5516213" y="1109416"/>
                <a:ext cx="1492036" cy="1561776"/>
              </a:xfrm>
              <a:prstGeom prst="bentArrow">
                <a:avLst>
                  <a:gd name="adj1" fmla="val 23201"/>
                  <a:gd name="adj2" fmla="val 25000"/>
                  <a:gd name="adj3" fmla="val 25000"/>
                  <a:gd name="adj4" fmla="val 60884"/>
                </a:avLst>
              </a:prstGeom>
              <a:solidFill>
                <a:srgbClr val="7F7F7F"/>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lumMod val="50000"/>
                      <a:lumOff val="50000"/>
                    </a:schemeClr>
                  </a:solidFill>
                  <a:effectLst/>
                  <a:latin typeface="Calibri" panose="020F0502020204030204" pitchFamily="34" charset="0"/>
                  <a:ea typeface="ＭＳ Ｐゴシック" pitchFamily="32" charset="-128"/>
                  <a:cs typeface="ＭＳ Ｐゴシック" pitchFamily="32" charset="-128"/>
                </a:endParaRPr>
              </a:p>
            </p:txBody>
          </p:sp>
          <p:sp>
            <p:nvSpPr>
              <p:cNvPr id="67" name="Bent Arrow 277">
                <a:extLst>
                  <a:ext uri="{FF2B5EF4-FFF2-40B4-BE49-F238E27FC236}">
                    <a16:creationId xmlns:a16="http://schemas.microsoft.com/office/drawing/2014/main" id="{D1F8FB1F-59E3-429D-9A03-E8E7FF5A0E82}"/>
                  </a:ext>
                </a:extLst>
              </p:cNvPr>
              <p:cNvSpPr/>
              <p:nvPr/>
            </p:nvSpPr>
            <p:spPr bwMode="auto">
              <a:xfrm rot="10800000">
                <a:off x="5425518" y="4412594"/>
                <a:ext cx="1492036" cy="1561776"/>
              </a:xfrm>
              <a:prstGeom prst="bentArrow">
                <a:avLst>
                  <a:gd name="adj1" fmla="val 23201"/>
                  <a:gd name="adj2" fmla="val 25000"/>
                  <a:gd name="adj3" fmla="val 25000"/>
                  <a:gd name="adj4" fmla="val 60884"/>
                </a:avLst>
              </a:prstGeom>
              <a:solidFill>
                <a:srgbClr val="7F7F7F"/>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Calibri" panose="020F0502020204030204" pitchFamily="34" charset="0"/>
                  <a:ea typeface="ＭＳ Ｐゴシック" pitchFamily="32" charset="-128"/>
                  <a:cs typeface="ＭＳ Ｐゴシック" pitchFamily="32" charset="-128"/>
                </a:endParaRPr>
              </a:p>
            </p:txBody>
          </p:sp>
        </p:grpSp>
      </p:grpSp>
      <p:grpSp>
        <p:nvGrpSpPr>
          <p:cNvPr id="68" name="Group 93">
            <a:extLst>
              <a:ext uri="{FF2B5EF4-FFF2-40B4-BE49-F238E27FC236}">
                <a16:creationId xmlns:a16="http://schemas.microsoft.com/office/drawing/2014/main" id="{0879E15F-1909-4A90-AB4E-6B248622D93C}"/>
              </a:ext>
            </a:extLst>
          </p:cNvPr>
          <p:cNvGrpSpPr/>
          <p:nvPr/>
        </p:nvGrpSpPr>
        <p:grpSpPr>
          <a:xfrm>
            <a:off x="7210632" y="3591988"/>
            <a:ext cx="1624591" cy="1077218"/>
            <a:chOff x="7410113" y="2880769"/>
            <a:chExt cx="1802711" cy="1195326"/>
          </a:xfrm>
        </p:grpSpPr>
        <p:sp>
          <p:nvSpPr>
            <p:cNvPr id="69" name="TextBox 94">
              <a:extLst>
                <a:ext uri="{FF2B5EF4-FFF2-40B4-BE49-F238E27FC236}">
                  <a16:creationId xmlns:a16="http://schemas.microsoft.com/office/drawing/2014/main" id="{ED8708D5-8411-4823-865F-D1E21324886A}"/>
                </a:ext>
              </a:extLst>
            </p:cNvPr>
            <p:cNvSpPr txBox="1"/>
            <p:nvPr/>
          </p:nvSpPr>
          <p:spPr>
            <a:xfrm>
              <a:off x="7822192" y="2880769"/>
              <a:ext cx="1390632" cy="1195326"/>
            </a:xfrm>
            <a:prstGeom prst="rect">
              <a:avLst/>
            </a:prstGeom>
            <a:noFill/>
          </p:spPr>
          <p:txBody>
            <a:bodyPr wrap="square" rtlCol="0">
              <a:spAutoFit/>
            </a:bodyPr>
            <a:lstStyle/>
            <a:p>
              <a:r>
                <a:rPr lang="en-GB" sz="1600" b="0" dirty="0">
                  <a:latin typeface="Calibri" panose="020F0502020204030204" pitchFamily="34" charset="0"/>
                  <a:ea typeface="Arial" charset="0"/>
                </a:rPr>
                <a:t>Intended outcomes </a:t>
              </a:r>
              <a:br>
                <a:rPr lang="en-GB" sz="1600" b="0" dirty="0">
                  <a:latin typeface="Calibri" panose="020F0502020204030204" pitchFamily="34" charset="0"/>
                  <a:ea typeface="Arial" charset="0"/>
                </a:rPr>
              </a:br>
              <a:r>
                <a:rPr lang="en-GB" sz="1600" b="0" dirty="0">
                  <a:latin typeface="Calibri" panose="020F0502020204030204" pitchFamily="34" charset="0"/>
                  <a:ea typeface="Arial" charset="0"/>
                </a:rPr>
                <a:t>of the OHSMS</a:t>
              </a:r>
            </a:p>
          </p:txBody>
        </p:sp>
        <p:sp>
          <p:nvSpPr>
            <p:cNvPr id="70" name="Right Arrow 68">
              <a:extLst>
                <a:ext uri="{FF2B5EF4-FFF2-40B4-BE49-F238E27FC236}">
                  <a16:creationId xmlns:a16="http://schemas.microsoft.com/office/drawing/2014/main" id="{96EA129B-0AFD-4B66-8A6A-6977B3465AA6}"/>
                </a:ext>
              </a:extLst>
            </p:cNvPr>
            <p:cNvSpPr/>
            <p:nvPr/>
          </p:nvSpPr>
          <p:spPr bwMode="auto">
            <a:xfrm>
              <a:off x="7410113" y="3253219"/>
              <a:ext cx="461964" cy="407318"/>
            </a:xfrm>
            <a:prstGeom prst="rightArrow">
              <a:avLst/>
            </a:prstGeom>
            <a:solidFill>
              <a:srgbClr val="6C67A7"/>
            </a:solidFill>
            <a:ln w="9525" cap="flat" cmpd="sng" algn="ctr">
              <a:noFill/>
              <a:prstDash val="solid"/>
              <a:round/>
              <a:headEnd type="none" w="med" len="med"/>
              <a:tailEnd type="none" w="med" len="med"/>
            </a:ln>
            <a:effectLst/>
            <a:scene3d>
              <a:camera prst="orthographicFront">
                <a:rot lat="0" lon="0" rev="0"/>
              </a:camera>
              <a:lightRig rig="glow" dir="t">
                <a:rot lat="0" lon="0" rev="4800000"/>
              </a:lightRig>
            </a:scene3d>
            <a:sp3d prstMaterial="matte"/>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ea typeface="ＭＳ Ｐゴシック" pitchFamily="32" charset="-128"/>
                <a:cs typeface="ＭＳ Ｐゴシック" pitchFamily="32" charset="-128"/>
              </a:endParaRPr>
            </a:p>
          </p:txBody>
        </p:sp>
      </p:grpSp>
      <p:grpSp>
        <p:nvGrpSpPr>
          <p:cNvPr id="71" name="Group 8">
            <a:extLst>
              <a:ext uri="{FF2B5EF4-FFF2-40B4-BE49-F238E27FC236}">
                <a16:creationId xmlns:a16="http://schemas.microsoft.com/office/drawing/2014/main" id="{910A0EF5-0AE8-4101-824E-CF410E4C6FB5}"/>
              </a:ext>
            </a:extLst>
          </p:cNvPr>
          <p:cNvGrpSpPr/>
          <p:nvPr/>
        </p:nvGrpSpPr>
        <p:grpSpPr>
          <a:xfrm>
            <a:off x="290449" y="1643477"/>
            <a:ext cx="2822061" cy="4556879"/>
            <a:chOff x="19990" y="1746509"/>
            <a:chExt cx="2822061" cy="4556879"/>
          </a:xfrm>
        </p:grpSpPr>
        <p:sp>
          <p:nvSpPr>
            <p:cNvPr id="72" name="Rounded Rectangle 231">
              <a:extLst>
                <a:ext uri="{FF2B5EF4-FFF2-40B4-BE49-F238E27FC236}">
                  <a16:creationId xmlns:a16="http://schemas.microsoft.com/office/drawing/2014/main" id="{CAA4523B-FD74-4DAA-B4C0-09F53F703B56}"/>
                </a:ext>
              </a:extLst>
            </p:cNvPr>
            <p:cNvSpPr/>
            <p:nvPr/>
          </p:nvSpPr>
          <p:spPr bwMode="auto">
            <a:xfrm>
              <a:off x="429240" y="2170696"/>
              <a:ext cx="1742944" cy="4132692"/>
            </a:xfrm>
            <a:prstGeom prst="roundRect">
              <a:avLst/>
            </a:prstGeom>
            <a:noFill/>
            <a:ln w="28575" cap="flat" cmpd="sng" algn="ctr">
              <a:solidFill>
                <a:srgbClr val="B4D22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Calibri" panose="020F0502020204030204" pitchFamily="34" charset="0"/>
                  <a:ea typeface="ＭＳ Ｐゴシック" pitchFamily="32" charset="-128"/>
                  <a:cs typeface="ＭＳ Ｐゴシック" pitchFamily="32" charset="-128"/>
                </a:rPr>
                <a:t>                                                                           </a:t>
              </a:r>
            </a:p>
          </p:txBody>
        </p:sp>
        <p:grpSp>
          <p:nvGrpSpPr>
            <p:cNvPr id="73" name="Group 98">
              <a:extLst>
                <a:ext uri="{FF2B5EF4-FFF2-40B4-BE49-F238E27FC236}">
                  <a16:creationId xmlns:a16="http://schemas.microsoft.com/office/drawing/2014/main" id="{963E7D2B-8AA9-4BEB-B042-E872D3266AEB}"/>
                </a:ext>
              </a:extLst>
            </p:cNvPr>
            <p:cNvGrpSpPr/>
            <p:nvPr/>
          </p:nvGrpSpPr>
          <p:grpSpPr>
            <a:xfrm>
              <a:off x="739205" y="1746509"/>
              <a:ext cx="2102846" cy="4277971"/>
              <a:chOff x="-9479366" y="1649775"/>
              <a:chExt cx="2333400" cy="4747005"/>
            </a:xfrm>
          </p:grpSpPr>
          <p:sp>
            <p:nvSpPr>
              <p:cNvPr id="76" name="TextBox 99">
                <a:extLst>
                  <a:ext uri="{FF2B5EF4-FFF2-40B4-BE49-F238E27FC236}">
                    <a16:creationId xmlns:a16="http://schemas.microsoft.com/office/drawing/2014/main" id="{575A790D-C034-4206-ADAC-7475DB462048}"/>
                  </a:ext>
                </a:extLst>
              </p:cNvPr>
              <p:cNvSpPr txBox="1"/>
              <p:nvPr/>
            </p:nvSpPr>
            <p:spPr>
              <a:xfrm>
                <a:off x="-9479366" y="1649775"/>
                <a:ext cx="2333400" cy="375673"/>
              </a:xfrm>
              <a:prstGeom prst="rect">
                <a:avLst/>
              </a:prstGeom>
              <a:noFill/>
            </p:spPr>
            <p:txBody>
              <a:bodyPr wrap="square" rtlCol="0">
                <a:spAutoFit/>
              </a:bodyPr>
              <a:lstStyle/>
              <a:p>
                <a:r>
                  <a:rPr lang="en-GB" sz="1600" b="1" dirty="0">
                    <a:solidFill>
                      <a:srgbClr val="404040"/>
                    </a:solidFill>
                    <a:latin typeface="Calibri" panose="020F0502020204030204" pitchFamily="34" charset="0"/>
                    <a:ea typeface="Arial" charset="0"/>
                  </a:rPr>
                  <a:t>Scope of OHSMS</a:t>
                </a:r>
              </a:p>
            </p:txBody>
          </p:sp>
          <p:grpSp>
            <p:nvGrpSpPr>
              <p:cNvPr id="77" name="Group 100">
                <a:extLst>
                  <a:ext uri="{FF2B5EF4-FFF2-40B4-BE49-F238E27FC236}">
                    <a16:creationId xmlns:a16="http://schemas.microsoft.com/office/drawing/2014/main" id="{81B10A20-7986-4253-A151-E57E48411394}"/>
                  </a:ext>
                </a:extLst>
              </p:cNvPr>
              <p:cNvGrpSpPr/>
              <p:nvPr/>
            </p:nvGrpSpPr>
            <p:grpSpPr>
              <a:xfrm>
                <a:off x="-9479366" y="2253806"/>
                <a:ext cx="2140948" cy="4142974"/>
                <a:chOff x="-9479366" y="2384430"/>
                <a:chExt cx="2140948" cy="4142974"/>
              </a:xfrm>
            </p:grpSpPr>
            <p:grpSp>
              <p:nvGrpSpPr>
                <p:cNvPr id="78" name="Group 101">
                  <a:extLst>
                    <a:ext uri="{FF2B5EF4-FFF2-40B4-BE49-F238E27FC236}">
                      <a16:creationId xmlns:a16="http://schemas.microsoft.com/office/drawing/2014/main" id="{76B86B2E-ED05-43FD-8DDE-2CA7B4080692}"/>
                    </a:ext>
                  </a:extLst>
                </p:cNvPr>
                <p:cNvGrpSpPr/>
                <p:nvPr/>
              </p:nvGrpSpPr>
              <p:grpSpPr>
                <a:xfrm>
                  <a:off x="-9479366" y="5332080"/>
                  <a:ext cx="2140948" cy="1195324"/>
                  <a:chOff x="-9479366" y="5332080"/>
                  <a:chExt cx="2140948" cy="1195324"/>
                </a:xfrm>
              </p:grpSpPr>
              <p:sp>
                <p:nvSpPr>
                  <p:cNvPr id="82" name="TextBox 105">
                    <a:extLst>
                      <a:ext uri="{FF2B5EF4-FFF2-40B4-BE49-F238E27FC236}">
                        <a16:creationId xmlns:a16="http://schemas.microsoft.com/office/drawing/2014/main" id="{790F1AE2-647F-4A0A-830B-007DB89ED157}"/>
                      </a:ext>
                    </a:extLst>
                  </p:cNvPr>
                  <p:cNvSpPr txBox="1"/>
                  <p:nvPr/>
                </p:nvSpPr>
                <p:spPr>
                  <a:xfrm>
                    <a:off x="-9479366" y="5332080"/>
                    <a:ext cx="1660867" cy="1195324"/>
                  </a:xfrm>
                  <a:prstGeom prst="rect">
                    <a:avLst/>
                  </a:prstGeom>
                  <a:noFill/>
                </p:spPr>
                <p:txBody>
                  <a:bodyPr wrap="square" rtlCol="0">
                    <a:spAutoFit/>
                  </a:bodyPr>
                  <a:lstStyle/>
                  <a:p>
                    <a:r>
                      <a:rPr lang="en-GB" sz="1600" b="0" dirty="0">
                        <a:solidFill>
                          <a:srgbClr val="404040"/>
                        </a:solidFill>
                        <a:latin typeface="Calibri" panose="020F0502020204030204" pitchFamily="34" charset="0"/>
                        <a:ea typeface="Arial" charset="0"/>
                      </a:rPr>
                      <a:t>Needs and expectations </a:t>
                    </a:r>
                    <a:br>
                      <a:rPr lang="en-GB" sz="1600" b="0" dirty="0">
                        <a:solidFill>
                          <a:srgbClr val="404040"/>
                        </a:solidFill>
                        <a:latin typeface="Calibri" panose="020F0502020204030204" pitchFamily="34" charset="0"/>
                        <a:ea typeface="Arial" charset="0"/>
                      </a:rPr>
                    </a:br>
                    <a:r>
                      <a:rPr lang="en-GB" sz="1600" b="0" dirty="0">
                        <a:solidFill>
                          <a:srgbClr val="404040"/>
                        </a:solidFill>
                        <a:latin typeface="Calibri" panose="020F0502020204030204" pitchFamily="34" charset="0"/>
                        <a:ea typeface="Arial" charset="0"/>
                      </a:rPr>
                      <a:t>of interested parties</a:t>
                    </a:r>
                  </a:p>
                </p:txBody>
              </p:sp>
              <p:sp>
                <p:nvSpPr>
                  <p:cNvPr id="83" name="Right Arrow 266">
                    <a:extLst>
                      <a:ext uri="{FF2B5EF4-FFF2-40B4-BE49-F238E27FC236}">
                        <a16:creationId xmlns:a16="http://schemas.microsoft.com/office/drawing/2014/main" id="{A512A0AB-CB39-4DB2-8A84-25DF4C28B51F}"/>
                      </a:ext>
                    </a:extLst>
                  </p:cNvPr>
                  <p:cNvSpPr/>
                  <p:nvPr/>
                </p:nvSpPr>
                <p:spPr bwMode="auto">
                  <a:xfrm rot="18913996">
                    <a:off x="-8051257" y="5392259"/>
                    <a:ext cx="712839" cy="407318"/>
                  </a:xfrm>
                  <a:prstGeom prst="rightArrow">
                    <a:avLst/>
                  </a:prstGeom>
                  <a:solidFill>
                    <a:srgbClr val="6C67A7"/>
                  </a:solidFill>
                  <a:ln w="9525" cap="flat" cmpd="sng" algn="ctr">
                    <a:noFill/>
                    <a:prstDash val="solid"/>
                    <a:round/>
                    <a:headEnd type="none" w="med" len="med"/>
                    <a:tailEnd type="none" w="med" len="med"/>
                  </a:ln>
                  <a:effectLst/>
                  <a:scene3d>
                    <a:camera prst="orthographicFront">
                      <a:rot lat="0" lon="0" rev="0"/>
                    </a:camera>
                    <a:lightRig rig="glow" dir="t">
                      <a:rot lat="0" lon="0" rev="4800000"/>
                    </a:lightRig>
                  </a:scene3d>
                  <a:sp3d prstMaterial="matte"/>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ea typeface="ＭＳ Ｐゴシック" pitchFamily="32" charset="-128"/>
                      <a:cs typeface="ＭＳ Ｐゴシック" pitchFamily="32" charset="-128"/>
                    </a:endParaRPr>
                  </a:p>
                </p:txBody>
              </p:sp>
            </p:grpSp>
            <p:grpSp>
              <p:nvGrpSpPr>
                <p:cNvPr id="79" name="Group 102">
                  <a:extLst>
                    <a:ext uri="{FF2B5EF4-FFF2-40B4-BE49-F238E27FC236}">
                      <a16:creationId xmlns:a16="http://schemas.microsoft.com/office/drawing/2014/main" id="{BCBD18E0-A156-4AFC-A6BA-9261B490D3EC}"/>
                    </a:ext>
                  </a:extLst>
                </p:cNvPr>
                <p:cNvGrpSpPr/>
                <p:nvPr/>
              </p:nvGrpSpPr>
              <p:grpSpPr>
                <a:xfrm>
                  <a:off x="-9479366" y="2384430"/>
                  <a:ext cx="1983932" cy="1133409"/>
                  <a:chOff x="-9479366" y="2384430"/>
                  <a:chExt cx="1983932" cy="1133409"/>
                </a:xfrm>
              </p:grpSpPr>
              <p:sp>
                <p:nvSpPr>
                  <p:cNvPr id="80" name="TextBox 103">
                    <a:extLst>
                      <a:ext uri="{FF2B5EF4-FFF2-40B4-BE49-F238E27FC236}">
                        <a16:creationId xmlns:a16="http://schemas.microsoft.com/office/drawing/2014/main" id="{641FD610-4B0A-4126-87B0-E56F7041D7E3}"/>
                      </a:ext>
                    </a:extLst>
                  </p:cNvPr>
                  <p:cNvSpPr txBox="1"/>
                  <p:nvPr/>
                </p:nvSpPr>
                <p:spPr>
                  <a:xfrm>
                    <a:off x="-9479366" y="2384430"/>
                    <a:ext cx="1451606" cy="922107"/>
                  </a:xfrm>
                  <a:prstGeom prst="rect">
                    <a:avLst/>
                  </a:prstGeom>
                  <a:noFill/>
                </p:spPr>
                <p:txBody>
                  <a:bodyPr wrap="square" rtlCol="0">
                    <a:spAutoFit/>
                  </a:bodyPr>
                  <a:lstStyle/>
                  <a:p>
                    <a:r>
                      <a:rPr lang="en-GB" sz="1600" b="0" dirty="0">
                        <a:solidFill>
                          <a:srgbClr val="404040"/>
                        </a:solidFill>
                        <a:latin typeface="Calibri" panose="020F0502020204030204" pitchFamily="34" charset="0"/>
                        <a:ea typeface="Arial" charset="0"/>
                      </a:rPr>
                      <a:t>Internal</a:t>
                    </a:r>
                    <a:br>
                      <a:rPr lang="en-GB" sz="1600" b="0" dirty="0">
                        <a:solidFill>
                          <a:srgbClr val="404040"/>
                        </a:solidFill>
                        <a:latin typeface="Calibri" panose="020F0502020204030204" pitchFamily="34" charset="0"/>
                        <a:ea typeface="Arial" charset="0"/>
                      </a:rPr>
                    </a:br>
                    <a:r>
                      <a:rPr lang="en-GB" sz="1600" b="0" dirty="0">
                        <a:solidFill>
                          <a:srgbClr val="404040"/>
                        </a:solidFill>
                        <a:latin typeface="Calibri" panose="020F0502020204030204" pitchFamily="34" charset="0"/>
                        <a:ea typeface="Arial" charset="0"/>
                      </a:rPr>
                      <a:t>and external issues</a:t>
                    </a:r>
                  </a:p>
                </p:txBody>
              </p:sp>
              <p:sp>
                <p:nvSpPr>
                  <p:cNvPr id="81" name="Right Arrow 264">
                    <a:extLst>
                      <a:ext uri="{FF2B5EF4-FFF2-40B4-BE49-F238E27FC236}">
                        <a16:creationId xmlns:a16="http://schemas.microsoft.com/office/drawing/2014/main" id="{B8E7E3D7-5F3E-4D6B-86E9-6C4C6DFDF383}"/>
                      </a:ext>
                    </a:extLst>
                  </p:cNvPr>
                  <p:cNvSpPr/>
                  <p:nvPr/>
                </p:nvSpPr>
                <p:spPr bwMode="auto">
                  <a:xfrm rot="3007565">
                    <a:off x="-8080281" y="2932992"/>
                    <a:ext cx="762377" cy="407317"/>
                  </a:xfrm>
                  <a:prstGeom prst="rightArrow">
                    <a:avLst/>
                  </a:prstGeom>
                  <a:solidFill>
                    <a:srgbClr val="6C67A7"/>
                  </a:solidFill>
                  <a:ln w="9525" cap="flat" cmpd="sng" algn="ctr">
                    <a:noFill/>
                    <a:prstDash val="solid"/>
                    <a:round/>
                    <a:headEnd type="none" w="med" len="med"/>
                    <a:tailEnd type="none" w="med" len="med"/>
                  </a:ln>
                  <a:effectLst/>
                  <a:scene3d>
                    <a:camera prst="orthographicFront">
                      <a:rot lat="0" lon="0" rev="0"/>
                    </a:camera>
                    <a:lightRig rig="glow" dir="t">
                      <a:rot lat="0" lon="0" rev="4800000"/>
                    </a:lightRig>
                  </a:scene3d>
                  <a:sp3d prstMaterial="matte"/>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latin typeface="Calibri" panose="020F0502020204030204" pitchFamily="34" charset="0"/>
                      <a:ea typeface="ＭＳ Ｐゴシック" pitchFamily="32" charset="-128"/>
                      <a:cs typeface="ＭＳ Ｐゴシック" pitchFamily="32" charset="-128"/>
                    </a:endParaRPr>
                  </a:p>
                </p:txBody>
              </p:sp>
            </p:grpSp>
          </p:grpSp>
        </p:grpSp>
        <p:sp>
          <p:nvSpPr>
            <p:cNvPr id="74" name="Oval 73">
              <a:extLst>
                <a:ext uri="{FF2B5EF4-FFF2-40B4-BE49-F238E27FC236}">
                  <a16:creationId xmlns:a16="http://schemas.microsoft.com/office/drawing/2014/main" id="{2E7231E3-CB1E-4332-B972-7594C1C0833C}"/>
                </a:ext>
              </a:extLst>
            </p:cNvPr>
            <p:cNvSpPr/>
            <p:nvPr/>
          </p:nvSpPr>
          <p:spPr bwMode="auto">
            <a:xfrm>
              <a:off x="815927" y="3728530"/>
              <a:ext cx="983723" cy="971997"/>
            </a:xfrm>
            <a:prstGeom prst="ellipse">
              <a:avLst/>
            </a:prstGeom>
            <a:solidFill>
              <a:srgbClr val="007980"/>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i="0" u="none" strike="noStrike" cap="none" normalizeH="0" baseline="0" dirty="0">
                <a:ln>
                  <a:noFill/>
                </a:ln>
                <a:solidFill>
                  <a:schemeClr val="tx1"/>
                </a:solidFill>
                <a:effectLst/>
                <a:latin typeface="Calibri" panose="020F0502020204030204" pitchFamily="34" charset="0"/>
                <a:ea typeface="ＭＳ Ｐゴシック" pitchFamily="32" charset="-128"/>
                <a:cs typeface="ＭＳ Ｐゴシック" pitchFamily="32" charset="-128"/>
              </a:endParaRPr>
            </a:p>
          </p:txBody>
        </p:sp>
        <p:sp>
          <p:nvSpPr>
            <p:cNvPr id="75" name="TextBox 55">
              <a:extLst>
                <a:ext uri="{FF2B5EF4-FFF2-40B4-BE49-F238E27FC236}">
                  <a16:creationId xmlns:a16="http://schemas.microsoft.com/office/drawing/2014/main" id="{55EA124D-E6C4-4676-B5BC-ED6F29FDDE8D}"/>
                </a:ext>
              </a:extLst>
            </p:cNvPr>
            <p:cNvSpPr txBox="1"/>
            <p:nvPr/>
          </p:nvSpPr>
          <p:spPr>
            <a:xfrm>
              <a:off x="19990" y="3739801"/>
              <a:ext cx="2552115" cy="769441"/>
            </a:xfrm>
            <a:prstGeom prst="rect">
              <a:avLst/>
            </a:prstGeom>
            <a:noFill/>
          </p:spPr>
          <p:txBody>
            <a:bodyPr wrap="square" rtlCol="0">
              <a:spAutoFit/>
            </a:bodyPr>
            <a:lstStyle/>
            <a:p>
              <a:pPr algn="ctr"/>
              <a:r>
                <a:rPr lang="en-GB" sz="1100" b="1" dirty="0">
                  <a:solidFill>
                    <a:schemeClr val="bg1">
                      <a:lumMod val="95000"/>
                    </a:schemeClr>
                  </a:solidFill>
                  <a:latin typeface="Calibri" panose="020F0502020204030204" pitchFamily="34" charset="0"/>
                  <a:ea typeface="Arial" charset="0"/>
                </a:rPr>
                <a:t>4</a:t>
              </a:r>
            </a:p>
            <a:p>
              <a:pPr algn="ctr"/>
              <a:r>
                <a:rPr lang="en-GB" sz="1100" b="1" dirty="0">
                  <a:solidFill>
                    <a:schemeClr val="bg1">
                      <a:lumMod val="95000"/>
                    </a:schemeClr>
                  </a:solidFill>
                  <a:latin typeface="Calibri" panose="020F0502020204030204" pitchFamily="34" charset="0"/>
                  <a:ea typeface="Arial" charset="0"/>
                </a:rPr>
                <a:t> Context </a:t>
              </a:r>
            </a:p>
            <a:p>
              <a:pPr algn="ctr"/>
              <a:r>
                <a:rPr lang="en-GB" sz="1100" b="1" dirty="0">
                  <a:solidFill>
                    <a:schemeClr val="bg1">
                      <a:lumMod val="95000"/>
                    </a:schemeClr>
                  </a:solidFill>
                  <a:latin typeface="Calibri" panose="020F0502020204030204" pitchFamily="34" charset="0"/>
                  <a:ea typeface="Arial" charset="0"/>
                </a:rPr>
                <a:t>of the </a:t>
              </a:r>
            </a:p>
            <a:p>
              <a:pPr algn="ctr"/>
              <a:r>
                <a:rPr lang="en-GB" sz="1100" b="1" dirty="0">
                  <a:solidFill>
                    <a:schemeClr val="bg1">
                      <a:lumMod val="95000"/>
                    </a:schemeClr>
                  </a:solidFill>
                  <a:latin typeface="Calibri" panose="020F0502020204030204" pitchFamily="34" charset="0"/>
                  <a:ea typeface="Arial" charset="0"/>
                </a:rPr>
                <a:t>organisation</a:t>
              </a:r>
            </a:p>
          </p:txBody>
        </p:sp>
      </p:grpSp>
    </p:spTree>
    <p:extLst>
      <p:ext uri="{BB962C8B-B14F-4D97-AF65-F5344CB8AC3E}">
        <p14:creationId xmlns:p14="http://schemas.microsoft.com/office/powerpoint/2010/main" val="20351045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500" fill="hold"/>
                                        <p:tgtEl>
                                          <p:spTgt spid="71"/>
                                        </p:tgtEl>
                                        <p:attrNameLst>
                                          <p:attrName>ppt_x</p:attrName>
                                        </p:attrNameLst>
                                      </p:cBhvr>
                                      <p:tavLst>
                                        <p:tav tm="0">
                                          <p:val>
                                            <p:strVal val="0-#ppt_w/2"/>
                                          </p:val>
                                        </p:tav>
                                        <p:tav tm="100000">
                                          <p:val>
                                            <p:strVal val="#ppt_x"/>
                                          </p:val>
                                        </p:tav>
                                      </p:tavLst>
                                    </p:anim>
                                    <p:anim calcmode="lin" valueType="num">
                                      <p:cBhvr additive="base">
                                        <p:cTn id="12"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p:cTn id="24" dur="500" fill="hold"/>
                                        <p:tgtEl>
                                          <p:spTgt spid="51"/>
                                        </p:tgtEl>
                                        <p:attrNameLst>
                                          <p:attrName>ppt_w</p:attrName>
                                        </p:attrNameLst>
                                      </p:cBhvr>
                                      <p:tavLst>
                                        <p:tav tm="0">
                                          <p:val>
                                            <p:fltVal val="0"/>
                                          </p:val>
                                        </p:tav>
                                        <p:tav tm="100000">
                                          <p:val>
                                            <p:strVal val="#ppt_w"/>
                                          </p:val>
                                        </p:tav>
                                      </p:tavLst>
                                    </p:anim>
                                    <p:anim calcmode="lin" valueType="num">
                                      <p:cBhvr>
                                        <p:cTn id="25" dur="500" fill="hold"/>
                                        <p:tgtEl>
                                          <p:spTgt spid="51"/>
                                        </p:tgtEl>
                                        <p:attrNameLst>
                                          <p:attrName>ppt_h</p:attrName>
                                        </p:attrNameLst>
                                      </p:cBhvr>
                                      <p:tavLst>
                                        <p:tav tm="0">
                                          <p:val>
                                            <p:fltVal val="0"/>
                                          </p:val>
                                        </p:tav>
                                        <p:tav tm="100000">
                                          <p:val>
                                            <p:strVal val="#ppt_h"/>
                                          </p:val>
                                        </p:tav>
                                      </p:tavLst>
                                    </p:anim>
                                    <p:animEffect transition="in" filter="fade">
                                      <p:cBhvr>
                                        <p:cTn id="26" dur="500"/>
                                        <p:tgtEl>
                                          <p:spTgt spid="5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68"/>
                                        </p:tgtEl>
                                        <p:attrNameLst>
                                          <p:attrName>style.visibility</p:attrName>
                                        </p:attrNameLst>
                                      </p:cBhvr>
                                      <p:to>
                                        <p:strVal val="visible"/>
                                      </p:to>
                                    </p:set>
                                    <p:anim calcmode="lin" valueType="num">
                                      <p:cBhvr additive="base">
                                        <p:cTn id="52" dur="500" fill="hold"/>
                                        <p:tgtEl>
                                          <p:spTgt spid="68"/>
                                        </p:tgtEl>
                                        <p:attrNameLst>
                                          <p:attrName>ppt_x</p:attrName>
                                        </p:attrNameLst>
                                      </p:cBhvr>
                                      <p:tavLst>
                                        <p:tav tm="0">
                                          <p:val>
                                            <p:strVal val="1+#ppt_w/2"/>
                                          </p:val>
                                        </p:tav>
                                        <p:tav tm="100000">
                                          <p:val>
                                            <p:strVal val="#ppt_x"/>
                                          </p:val>
                                        </p:tav>
                                      </p:tavLst>
                                    </p:anim>
                                    <p:anim calcmode="lin" valueType="num">
                                      <p:cBhvr additive="base">
                                        <p:cTn id="53"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6577433"/>
            <a:ext cx="9144000" cy="261610"/>
          </a:xfrm>
          <a:prstGeom prst="rect">
            <a:avLst/>
          </a:prstGeom>
        </p:spPr>
        <p:txBody>
          <a:bodyPr wrap="square">
            <a:spAutoFit/>
          </a:bodyPr>
          <a:lstStyle/>
          <a:p>
            <a:pPr algn="ctr"/>
            <a:r>
              <a:rPr lang="tr-TR" sz="1100" dirty="0">
                <a:latin typeface="Calibri" panose="020F0502020204030204" pitchFamily="34" charset="0"/>
                <a:cs typeface="Calibri" panose="020F0502020204030204" pitchFamily="34" charset="0"/>
              </a:rPr>
              <a:t>https://www.sketchbubble.com/en/presentation-ohsas-18001-vs-iso-45001.html</a:t>
            </a:r>
          </a:p>
        </p:txBody>
      </p:sp>
      <p:graphicFrame>
        <p:nvGraphicFramePr>
          <p:cNvPr id="3" name="Tablo 2"/>
          <p:cNvGraphicFramePr>
            <a:graphicFrameLocks noGrp="1"/>
          </p:cNvGraphicFramePr>
          <p:nvPr>
            <p:extLst>
              <p:ext uri="{D42A27DB-BD31-4B8C-83A1-F6EECF244321}">
                <p14:modId xmlns:p14="http://schemas.microsoft.com/office/powerpoint/2010/main" val="1004589900"/>
              </p:ext>
            </p:extLst>
          </p:nvPr>
        </p:nvGraphicFramePr>
        <p:xfrm>
          <a:off x="741381" y="848259"/>
          <a:ext cx="7661238" cy="5481660"/>
        </p:xfrm>
        <a:graphic>
          <a:graphicData uri="http://schemas.openxmlformats.org/drawingml/2006/table">
            <a:tbl>
              <a:tblPr>
                <a:tableStyleId>{ED083AE6-46FA-4A59-8FB0-9F97EB10719F}</a:tableStyleId>
              </a:tblPr>
              <a:tblGrid>
                <a:gridCol w="1440116">
                  <a:extLst>
                    <a:ext uri="{9D8B030D-6E8A-4147-A177-3AD203B41FA5}">
                      <a16:colId xmlns:a16="http://schemas.microsoft.com/office/drawing/2014/main" val="3471915583"/>
                    </a:ext>
                  </a:extLst>
                </a:gridCol>
                <a:gridCol w="3030583">
                  <a:extLst>
                    <a:ext uri="{9D8B030D-6E8A-4147-A177-3AD203B41FA5}">
                      <a16:colId xmlns:a16="http://schemas.microsoft.com/office/drawing/2014/main" val="1872966825"/>
                    </a:ext>
                  </a:extLst>
                </a:gridCol>
                <a:gridCol w="3190539">
                  <a:extLst>
                    <a:ext uri="{9D8B030D-6E8A-4147-A177-3AD203B41FA5}">
                      <a16:colId xmlns:a16="http://schemas.microsoft.com/office/drawing/2014/main" val="1067082061"/>
                    </a:ext>
                  </a:extLst>
                </a:gridCol>
              </a:tblGrid>
              <a:tr h="215662">
                <a:tc>
                  <a:txBody>
                    <a:bodyPr/>
                    <a:lstStyle/>
                    <a:p>
                      <a:pPr algn="ctr"/>
                      <a:r>
                        <a:rPr lang="tr-TR" sz="1800" b="1" dirty="0">
                          <a:solidFill>
                            <a:srgbClr val="C00000"/>
                          </a:solidFill>
                          <a:latin typeface="Calibri" panose="020F0502020204030204" pitchFamily="34" charset="0"/>
                          <a:cs typeface="Calibri" panose="020F0502020204030204" pitchFamily="34" charset="0"/>
                        </a:rPr>
                        <a:t>Karşılaştırma Kriteri</a:t>
                      </a:r>
                    </a:p>
                  </a:txBody>
                  <a:tcPr marL="53915" marR="53915" marT="26958" marB="26958" anchor="ctr"/>
                </a:tc>
                <a:tc>
                  <a:txBody>
                    <a:bodyPr/>
                    <a:lstStyle/>
                    <a:p>
                      <a:pPr algn="ctr"/>
                      <a:r>
                        <a:rPr lang="tr-TR" sz="1800" b="1" dirty="0">
                          <a:solidFill>
                            <a:srgbClr val="C00000"/>
                          </a:solidFill>
                          <a:latin typeface="Calibri" panose="020F0502020204030204" pitchFamily="34" charset="0"/>
                          <a:cs typeface="Calibri" panose="020F0502020204030204" pitchFamily="34" charset="0"/>
                        </a:rPr>
                        <a:t>OHSAS 18001</a:t>
                      </a:r>
                    </a:p>
                  </a:txBody>
                  <a:tcPr marL="53915" marR="53915" marT="26958" marB="26958" anchor="ctr"/>
                </a:tc>
                <a:tc>
                  <a:txBody>
                    <a:bodyPr/>
                    <a:lstStyle/>
                    <a:p>
                      <a:pPr algn="ctr"/>
                      <a:r>
                        <a:rPr lang="tr-TR" sz="1800" b="1" dirty="0">
                          <a:solidFill>
                            <a:srgbClr val="C00000"/>
                          </a:solidFill>
                          <a:latin typeface="Calibri" panose="020F0502020204030204" pitchFamily="34" charset="0"/>
                          <a:cs typeface="Calibri" panose="020F0502020204030204" pitchFamily="34" charset="0"/>
                        </a:rPr>
                        <a:t>ISO 45001</a:t>
                      </a:r>
                    </a:p>
                  </a:txBody>
                  <a:tcPr marL="53915" marR="53915" marT="26958" marB="26958" anchor="ctr"/>
                </a:tc>
                <a:extLst>
                  <a:ext uri="{0D108BD9-81ED-4DB2-BD59-A6C34878D82A}">
                    <a16:rowId xmlns:a16="http://schemas.microsoft.com/office/drawing/2014/main" val="2606891733"/>
                  </a:ext>
                </a:extLst>
              </a:tr>
              <a:tr h="1024394">
                <a:tc>
                  <a:txBody>
                    <a:bodyPr/>
                    <a:lstStyle/>
                    <a:p>
                      <a:pPr algn="just"/>
                      <a:r>
                        <a:rPr lang="tr-TR" sz="1800" b="1" dirty="0">
                          <a:latin typeface="Calibri" panose="020F0502020204030204" pitchFamily="34" charset="0"/>
                          <a:cs typeface="Calibri" panose="020F0502020204030204" pitchFamily="34" charset="0"/>
                        </a:rPr>
                        <a:t>Yapı</a:t>
                      </a:r>
                    </a:p>
                  </a:txBody>
                  <a:tcPr marL="53915" marR="53915" marT="26958" marB="26958" anchor="ctr"/>
                </a:tc>
                <a:tc>
                  <a:txBody>
                    <a:bodyPr/>
                    <a:lstStyle/>
                    <a:p>
                      <a:pPr algn="just"/>
                      <a:r>
                        <a:rPr lang="tr-TR" sz="1800" dirty="0">
                          <a:latin typeface="Calibri" panose="020F0502020204030204" pitchFamily="34" charset="0"/>
                          <a:cs typeface="Calibri" panose="020F0502020204030204" pitchFamily="34" charset="0"/>
                        </a:rPr>
                        <a:t>Geleneksel, eski standart yapısını kullanır. Diğer ISO standartlarıyla entegrasyonu daha zordur.</a:t>
                      </a:r>
                    </a:p>
                  </a:txBody>
                  <a:tcPr marL="53915" marR="53915" marT="26958" marB="26958" anchor="ctr"/>
                </a:tc>
                <a:tc>
                  <a:txBody>
                    <a:bodyPr/>
                    <a:lstStyle/>
                    <a:p>
                      <a:pPr algn="just"/>
                      <a:r>
                        <a:rPr lang="tr-TR" sz="1800" dirty="0" err="1">
                          <a:latin typeface="Calibri" panose="020F0502020204030204" pitchFamily="34" charset="0"/>
                          <a:cs typeface="Calibri" panose="020F0502020204030204" pitchFamily="34" charset="0"/>
                        </a:rPr>
                        <a:t>Annex</a:t>
                      </a:r>
                      <a:r>
                        <a:rPr lang="tr-TR" sz="1800" dirty="0">
                          <a:latin typeface="Calibri" panose="020F0502020204030204" pitchFamily="34" charset="0"/>
                          <a:cs typeface="Calibri" panose="020F0502020204030204" pitchFamily="34" charset="0"/>
                        </a:rPr>
                        <a:t> SL (Yüksek Seviyeli Yapı) kullanır. ISO 9001 ve ISO 14001 gibi diğer modern standartlarla tam uyumludur.</a:t>
                      </a:r>
                    </a:p>
                  </a:txBody>
                  <a:tcPr marL="53915" marR="53915" marT="26958" marB="26958" anchor="ctr"/>
                </a:tc>
                <a:extLst>
                  <a:ext uri="{0D108BD9-81ED-4DB2-BD59-A6C34878D82A}">
                    <a16:rowId xmlns:a16="http://schemas.microsoft.com/office/drawing/2014/main" val="4231450836"/>
                  </a:ext>
                </a:extLst>
              </a:tr>
              <a:tr h="1024394">
                <a:tc>
                  <a:txBody>
                    <a:bodyPr/>
                    <a:lstStyle/>
                    <a:p>
                      <a:pPr algn="just"/>
                      <a:r>
                        <a:rPr lang="tr-TR" sz="1800" b="1">
                          <a:latin typeface="Calibri" panose="020F0502020204030204" pitchFamily="34" charset="0"/>
                          <a:cs typeface="Calibri" panose="020F0502020204030204" pitchFamily="34" charset="0"/>
                        </a:rPr>
                        <a:t>Risk Yaklaşımı</a:t>
                      </a:r>
                    </a:p>
                  </a:txBody>
                  <a:tcPr marL="53915" marR="53915" marT="26958" marB="26958" anchor="ctr"/>
                </a:tc>
                <a:tc>
                  <a:txBody>
                    <a:bodyPr/>
                    <a:lstStyle/>
                    <a:p>
                      <a:pPr algn="just"/>
                      <a:r>
                        <a:rPr lang="tr-TR" sz="1800" dirty="0">
                          <a:latin typeface="Calibri" panose="020F0502020204030204" pitchFamily="34" charset="0"/>
                          <a:cs typeface="Calibri" panose="020F0502020204030204" pitchFamily="34" charset="0"/>
                        </a:rPr>
                        <a:t>Reaktif (Tepkisel): Genellikle sadece tehlikelere ve risklere odaklanır. Olay olduktan sonra önlem almaya daha yatkındır.</a:t>
                      </a:r>
                    </a:p>
                  </a:txBody>
                  <a:tcPr marL="53915" marR="53915" marT="26958" marB="26958" anchor="ctr"/>
                </a:tc>
                <a:tc>
                  <a:txBody>
                    <a:bodyPr/>
                    <a:lstStyle/>
                    <a:p>
                      <a:pPr algn="just"/>
                      <a:r>
                        <a:rPr lang="tr-TR" sz="1800" dirty="0" err="1">
                          <a:latin typeface="Calibri" panose="020F0502020204030204" pitchFamily="34" charset="0"/>
                          <a:cs typeface="Calibri" panose="020F0502020204030204" pitchFamily="34" charset="0"/>
                        </a:rPr>
                        <a:t>Proaktif</a:t>
                      </a:r>
                      <a:r>
                        <a:rPr lang="tr-TR" sz="1800" dirty="0">
                          <a:latin typeface="Calibri" panose="020F0502020204030204" pitchFamily="34" charset="0"/>
                          <a:cs typeface="Calibri" panose="020F0502020204030204" pitchFamily="34" charset="0"/>
                        </a:rPr>
                        <a:t> (Önleyici): Sadece risklere değil, fırsatlara ve çözümlere de odaklanır. Tehlike oluşmadan önlemeyi hedefler.</a:t>
                      </a:r>
                    </a:p>
                  </a:txBody>
                  <a:tcPr marL="53915" marR="53915" marT="26958" marB="26958" anchor="ctr"/>
                </a:tc>
                <a:extLst>
                  <a:ext uri="{0D108BD9-81ED-4DB2-BD59-A6C34878D82A}">
                    <a16:rowId xmlns:a16="http://schemas.microsoft.com/office/drawing/2014/main" val="1167983881"/>
                  </a:ext>
                </a:extLst>
              </a:tr>
              <a:tr h="1186140">
                <a:tc>
                  <a:txBody>
                    <a:bodyPr/>
                    <a:lstStyle/>
                    <a:p>
                      <a:pPr algn="just"/>
                      <a:r>
                        <a:rPr lang="tr-TR" sz="1800" b="1">
                          <a:latin typeface="Calibri" panose="020F0502020204030204" pitchFamily="34" charset="0"/>
                          <a:cs typeface="Calibri" panose="020F0502020204030204" pitchFamily="34" charset="0"/>
                        </a:rPr>
                        <a:t>Yönetim Taahhüdü</a:t>
                      </a:r>
                    </a:p>
                  </a:txBody>
                  <a:tcPr marL="53915" marR="53915" marT="26958" marB="26958" anchor="ctr"/>
                </a:tc>
                <a:tc>
                  <a:txBody>
                    <a:bodyPr/>
                    <a:lstStyle/>
                    <a:p>
                      <a:pPr algn="just"/>
                      <a:r>
                        <a:rPr lang="tr-TR" sz="1800">
                          <a:latin typeface="Calibri" panose="020F0502020204030204" pitchFamily="34" charset="0"/>
                          <a:cs typeface="Calibri" panose="020F0502020204030204" pitchFamily="34" charset="0"/>
                        </a:rPr>
                        <a:t>Sorumluluk genellikle atanan bir "Yönetim Temsilcisi" üzerindedir. Üst yönetim daha geride durabilir.</a:t>
                      </a:r>
                    </a:p>
                  </a:txBody>
                  <a:tcPr marL="53915" marR="53915" marT="26958" marB="26958" anchor="ctr"/>
                </a:tc>
                <a:tc>
                  <a:txBody>
                    <a:bodyPr/>
                    <a:lstStyle/>
                    <a:p>
                      <a:pPr algn="just"/>
                      <a:r>
                        <a:rPr lang="tr-TR" sz="1800" dirty="0">
                          <a:latin typeface="Calibri" panose="020F0502020204030204" pitchFamily="34" charset="0"/>
                          <a:cs typeface="Calibri" panose="020F0502020204030204" pitchFamily="34" charset="0"/>
                        </a:rPr>
                        <a:t>Üst Yönetim Liderliği esastır. İş sağlığı ve güvenliği, doğrudan en üst yönetimin sorumluluğundadır ve hesap verebilirlik gerektirir.</a:t>
                      </a:r>
                    </a:p>
                  </a:txBody>
                  <a:tcPr marL="53915" marR="53915" marT="26958" marB="26958" anchor="ctr"/>
                </a:tc>
                <a:extLst>
                  <a:ext uri="{0D108BD9-81ED-4DB2-BD59-A6C34878D82A}">
                    <a16:rowId xmlns:a16="http://schemas.microsoft.com/office/drawing/2014/main" val="1994294182"/>
                  </a:ext>
                </a:extLst>
              </a:tr>
              <a:tr h="862648">
                <a:tc>
                  <a:txBody>
                    <a:bodyPr/>
                    <a:lstStyle/>
                    <a:p>
                      <a:pPr algn="just"/>
                      <a:r>
                        <a:rPr lang="tr-TR" sz="1800" b="1" dirty="0">
                          <a:latin typeface="Calibri" panose="020F0502020204030204" pitchFamily="34" charset="0"/>
                          <a:cs typeface="Calibri" panose="020F0502020204030204" pitchFamily="34" charset="0"/>
                        </a:rPr>
                        <a:t>Çalışan Katılımı</a:t>
                      </a:r>
                    </a:p>
                  </a:txBody>
                  <a:tcPr marL="53915" marR="53915" marT="26958" marB="26958" anchor="ctr"/>
                </a:tc>
                <a:tc>
                  <a:txBody>
                    <a:bodyPr/>
                    <a:lstStyle/>
                    <a:p>
                      <a:pPr algn="just"/>
                      <a:r>
                        <a:rPr lang="tr-TR" sz="1800">
                          <a:latin typeface="Calibri" panose="020F0502020204030204" pitchFamily="34" charset="0"/>
                          <a:cs typeface="Calibri" panose="020F0502020204030204" pitchFamily="34" charset="0"/>
                        </a:rPr>
                        <a:t>Çalışanların katılımı daha sınırlıdır veya bilgilendirme düzeyindedir.</a:t>
                      </a:r>
                    </a:p>
                  </a:txBody>
                  <a:tcPr marL="53915" marR="53915" marT="26958" marB="26958" anchor="ctr"/>
                </a:tc>
                <a:tc>
                  <a:txBody>
                    <a:bodyPr/>
                    <a:lstStyle/>
                    <a:p>
                      <a:pPr algn="just"/>
                      <a:r>
                        <a:rPr lang="tr-TR" sz="1800" dirty="0">
                          <a:latin typeface="Calibri" panose="020F0502020204030204" pitchFamily="34" charset="0"/>
                          <a:cs typeface="Calibri" panose="020F0502020204030204" pitchFamily="34" charset="0"/>
                        </a:rPr>
                        <a:t>Çalışanların danışması ve katılımı sistemin merkezindedir. Çalışanlar karar alma süreçlerine aktif olarak dahil edilir.</a:t>
                      </a:r>
                    </a:p>
                  </a:txBody>
                  <a:tcPr marL="53915" marR="53915" marT="26958" marB="26958" anchor="ctr"/>
                </a:tc>
                <a:extLst>
                  <a:ext uri="{0D108BD9-81ED-4DB2-BD59-A6C34878D82A}">
                    <a16:rowId xmlns:a16="http://schemas.microsoft.com/office/drawing/2014/main" val="3486840115"/>
                  </a:ext>
                </a:extLst>
              </a:tr>
            </a:tbl>
          </a:graphicData>
        </a:graphic>
      </p:graphicFrame>
    </p:spTree>
    <p:extLst>
      <p:ext uri="{BB962C8B-B14F-4D97-AF65-F5344CB8AC3E}">
        <p14:creationId xmlns:p14="http://schemas.microsoft.com/office/powerpoint/2010/main" val="1106344933"/>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HSAS 18001 Vs ISO 45001 PPT Slide 1"/>
          <p:cNvPicPr>
            <a:picLocks noChangeAspect="1" noChangeArrowheads="1"/>
          </p:cNvPicPr>
          <p:nvPr/>
        </p:nvPicPr>
        <p:blipFill rotWithShape="1">
          <a:blip r:embed="rId3">
            <a:extLst>
              <a:ext uri="{28A0092B-C50C-407E-A947-70E740481C1C}">
                <a14:useLocalDpi xmlns:a14="http://schemas.microsoft.com/office/drawing/2010/main" val="0"/>
              </a:ext>
            </a:extLst>
          </a:blip>
          <a:srcRect b="16190"/>
          <a:stretch/>
        </p:blipFill>
        <p:spPr bwMode="auto">
          <a:xfrm>
            <a:off x="20783" y="692331"/>
            <a:ext cx="9123217" cy="5734594"/>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0" y="6577433"/>
            <a:ext cx="9144000" cy="261610"/>
          </a:xfrm>
          <a:prstGeom prst="rect">
            <a:avLst/>
          </a:prstGeom>
        </p:spPr>
        <p:txBody>
          <a:bodyPr wrap="square">
            <a:spAutoFit/>
          </a:bodyPr>
          <a:lstStyle/>
          <a:p>
            <a:pPr algn="ctr"/>
            <a:r>
              <a:rPr lang="tr-TR" sz="1100" dirty="0">
                <a:latin typeface="Calibri" panose="020F0502020204030204" pitchFamily="34" charset="0"/>
                <a:cs typeface="Calibri" panose="020F0502020204030204" pitchFamily="34" charset="0"/>
              </a:rPr>
              <a:t>https://www.sketchbubble.com/en/presentation-ohsas-18001-vs-iso-45001.html</a:t>
            </a:r>
          </a:p>
        </p:txBody>
      </p:sp>
    </p:spTree>
    <p:extLst>
      <p:ext uri="{BB962C8B-B14F-4D97-AF65-F5344CB8AC3E}">
        <p14:creationId xmlns:p14="http://schemas.microsoft.com/office/powerpoint/2010/main" val="2213947734"/>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0" y="2856620"/>
            <a:ext cx="9144000" cy="685473"/>
          </a:xfrm>
        </p:spPr>
        <p:txBody>
          <a:bodyPr>
            <a:noAutofit/>
          </a:bodyPr>
          <a:lstStyle/>
          <a:p>
            <a:pPr algn="ctr"/>
            <a:r>
              <a:rPr lang="tr-TR" sz="4400" dirty="0">
                <a:solidFill>
                  <a:srgbClr val="C00000"/>
                </a:solidFill>
                <a:latin typeface="Calibri" panose="020F0502020204030204" pitchFamily="34" charset="0"/>
                <a:cs typeface="Calibri" panose="020F0502020204030204" pitchFamily="34" charset="0"/>
              </a:rPr>
              <a:t>ISO 31000 RİSK YÖNETİMİ</a:t>
            </a:r>
          </a:p>
        </p:txBody>
      </p:sp>
    </p:spTree>
    <p:extLst>
      <p:ext uri="{BB962C8B-B14F-4D97-AF65-F5344CB8AC3E}">
        <p14:creationId xmlns:p14="http://schemas.microsoft.com/office/powerpoint/2010/main" val="2649380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a:spLocks noGrp="1"/>
          </p:cNvSpPr>
          <p:nvPr>
            <p:ph type="title"/>
          </p:nvPr>
        </p:nvSpPr>
        <p:spPr>
          <a:xfrm>
            <a:off x="629476" y="440678"/>
            <a:ext cx="7692889" cy="533833"/>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tr-TR" sz="3600" dirty="0">
                <a:solidFill>
                  <a:srgbClr val="C00000"/>
                </a:solidFill>
                <a:latin typeface="Calibri" panose="020F0502020204030204" pitchFamily="34" charset="0"/>
                <a:cs typeface="Calibri" panose="020F0502020204030204" pitchFamily="34" charset="0"/>
              </a:rPr>
              <a:t>ISO 31000 RİSK YÖNETİMİ</a:t>
            </a:r>
            <a:endParaRPr lang="tr-TR" sz="3200" dirty="0">
              <a:solidFill>
                <a:srgbClr val="C00000"/>
              </a:solidFill>
              <a:latin typeface="Calibri" panose="020F0502020204030204" pitchFamily="34" charset="0"/>
              <a:cs typeface="Calibri" panose="020F0502020204030204" pitchFamily="34" charset="0"/>
            </a:endParaRPr>
          </a:p>
        </p:txBody>
      </p:sp>
      <p:sp>
        <p:nvSpPr>
          <p:cNvPr id="5" name="Dikdörtgen 4">
            <a:extLst>
              <a:ext uri="{FF2B5EF4-FFF2-40B4-BE49-F238E27FC236}">
                <a16:creationId xmlns:a16="http://schemas.microsoft.com/office/drawing/2014/main" id="{EEDE65A3-332C-4972-A000-EA59C751B449}"/>
              </a:ext>
            </a:extLst>
          </p:cNvPr>
          <p:cNvSpPr/>
          <p:nvPr/>
        </p:nvSpPr>
        <p:spPr>
          <a:xfrm>
            <a:off x="629477" y="1077399"/>
            <a:ext cx="7600123" cy="535531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tr-TR" b="1" dirty="0">
                <a:latin typeface="Calibri" panose="020F0502020204030204" pitchFamily="34" charset="0"/>
                <a:cs typeface="Calibri" panose="020F0502020204030204" pitchFamily="34" charset="0"/>
              </a:rPr>
              <a:t>31000 - Risk Yönetimi</a:t>
            </a:r>
          </a:p>
          <a:p>
            <a:pPr algn="just"/>
            <a:r>
              <a:rPr lang="tr-TR" dirty="0">
                <a:latin typeface="Calibri" panose="020F0502020204030204" pitchFamily="34" charset="0"/>
                <a:cs typeface="Calibri" panose="020F0502020204030204" pitchFamily="34" charset="0"/>
              </a:rPr>
              <a:t>Bir kuruluşun </a:t>
            </a:r>
            <a:r>
              <a:rPr lang="tr-TR" b="1" dirty="0">
                <a:latin typeface="Calibri" panose="020F0502020204030204" pitchFamily="34" charset="0"/>
                <a:cs typeface="Calibri" panose="020F0502020204030204" pitchFamily="34" charset="0"/>
              </a:rPr>
              <a:t>bir çok faaliyeti risk içerir. </a:t>
            </a:r>
          </a:p>
          <a:p>
            <a:pPr algn="just"/>
            <a:r>
              <a:rPr lang="tr-TR" dirty="0">
                <a:latin typeface="Calibri" panose="020F0502020204030204" pitchFamily="34" charset="0"/>
                <a:cs typeface="Calibri" panose="020F0502020204030204" pitchFamily="34" charset="0"/>
              </a:rPr>
              <a:t>Kuruluşlar, karşı karşıya kalabilecekleri </a:t>
            </a:r>
            <a:r>
              <a:rPr lang="tr-TR" b="1" dirty="0">
                <a:latin typeface="Calibri" panose="020F0502020204030204" pitchFamily="34" charset="0"/>
                <a:cs typeface="Calibri" panose="020F0502020204030204" pitchFamily="34" charset="0"/>
              </a:rPr>
              <a:t>riskleri belirler, analiz eder, risk derecelendirmesi</a:t>
            </a:r>
            <a:r>
              <a:rPr lang="tr-TR" dirty="0">
                <a:latin typeface="Calibri" panose="020F0502020204030204" pitchFamily="34" charset="0"/>
                <a:cs typeface="Calibri" panose="020F0502020204030204" pitchFamily="34" charset="0"/>
              </a:rPr>
              <a:t> yaparak riski değiştirip değiştirmeyeceklerini değerlendirerek yönetirler.</a:t>
            </a:r>
          </a:p>
          <a:p>
            <a:pPr algn="just"/>
            <a:r>
              <a:rPr lang="tr-TR" dirty="0">
                <a:latin typeface="Calibri" panose="020F0502020204030204" pitchFamily="34" charset="0"/>
                <a:cs typeface="Calibri" panose="020F0502020204030204" pitchFamily="34" charset="0"/>
              </a:rPr>
              <a:t>Bu süreç boyunca kuruluşlar, faaliyetlerindeki değişimleri kontrol eder ayrıca paydaşlarıyla iletişim kurar, onlara danışır ve </a:t>
            </a:r>
            <a:r>
              <a:rPr lang="tr-TR" b="1" dirty="0">
                <a:latin typeface="Calibri" panose="020F0502020204030204" pitchFamily="34" charset="0"/>
                <a:cs typeface="Calibri" panose="020F0502020204030204" pitchFamily="34" charset="0"/>
              </a:rPr>
              <a:t>riskin ele alınması için ilave hususlar</a:t>
            </a:r>
            <a:r>
              <a:rPr lang="tr-TR" dirty="0">
                <a:latin typeface="Calibri" panose="020F0502020204030204" pitchFamily="34" charset="0"/>
                <a:cs typeface="Calibri" panose="020F0502020204030204" pitchFamily="34" charset="0"/>
              </a:rPr>
              <a:t>ın olup olmadığından emin olur, mevcut riskleri değiştiren faktörleri kontrol ederek riski izler ve gözden geçirir. </a:t>
            </a:r>
          </a:p>
          <a:p>
            <a:pPr algn="just"/>
            <a:r>
              <a:rPr lang="tr-TR" b="1" i="1" dirty="0">
                <a:latin typeface="Calibri" panose="020F0502020204030204" pitchFamily="34" charset="0"/>
                <a:cs typeface="Calibri" panose="020F0502020204030204" pitchFamily="34" charset="0"/>
              </a:rPr>
              <a:t>Standart, bu sistematik ve mantıksal süreci ayrıntısıyla açıklar.</a:t>
            </a:r>
          </a:p>
          <a:p>
            <a:pPr algn="just"/>
            <a:r>
              <a:rPr lang="tr-TR" dirty="0">
                <a:latin typeface="Calibri" panose="020F0502020204030204" pitchFamily="34" charset="0"/>
                <a:cs typeface="Calibri" panose="020F0502020204030204" pitchFamily="34" charset="0"/>
              </a:rPr>
              <a:t>Bütün kuruluşlar riski bir dereceye kadar yönetirken, bu standart risk yönetimini etkin kılmak için sağlanması gereken </a:t>
            </a:r>
            <a:r>
              <a:rPr lang="tr-TR" b="1" dirty="0">
                <a:latin typeface="Calibri" panose="020F0502020204030204" pitchFamily="34" charset="0"/>
                <a:cs typeface="Calibri" panose="020F0502020204030204" pitchFamily="34" charset="0"/>
              </a:rPr>
              <a:t>pek çok sayıdaki prensibi tesis </a:t>
            </a:r>
            <a:r>
              <a:rPr lang="tr-TR" dirty="0">
                <a:latin typeface="Calibri" panose="020F0502020204030204" pitchFamily="34" charset="0"/>
                <a:cs typeface="Calibri" panose="020F0502020204030204" pitchFamily="34" charset="0"/>
              </a:rPr>
              <a:t>eder.</a:t>
            </a:r>
          </a:p>
          <a:p>
            <a:pPr algn="just"/>
            <a:r>
              <a:rPr lang="tr-TR" u="sng" dirty="0">
                <a:latin typeface="Calibri" panose="020F0502020204030204" pitchFamily="34" charset="0"/>
                <a:cs typeface="Calibri" panose="020F0502020204030204" pitchFamily="34" charset="0"/>
              </a:rPr>
              <a:t>Bu standart kuruluşların </a:t>
            </a:r>
            <a:r>
              <a:rPr lang="tr-TR" b="1" i="1" u="sng" dirty="0">
                <a:latin typeface="Calibri" panose="020F0502020204030204" pitchFamily="34" charset="0"/>
                <a:cs typeface="Calibri" panose="020F0502020204030204" pitchFamily="34" charset="0"/>
              </a:rPr>
              <a:t>genel idaresi, stratejisi ve planlaması, yönetimi, rapor verme süreçleri, politikaları, değerleri ve kültürü doğrultusunda risk yönetimi ile ilgili süreci bütünleştirmek </a:t>
            </a:r>
            <a:r>
              <a:rPr lang="tr-TR" u="sng" dirty="0">
                <a:latin typeface="Calibri" panose="020F0502020204030204" pitchFamily="34" charset="0"/>
                <a:cs typeface="Calibri" panose="020F0502020204030204" pitchFamily="34" charset="0"/>
              </a:rPr>
              <a:t>amaçlı bir çerçeve geliştirmesini, uygulamasını ve sürekli olarak iyileştirmesini tavsiye eder. </a:t>
            </a:r>
          </a:p>
          <a:p>
            <a:pPr algn="just"/>
            <a:r>
              <a:rPr lang="tr-TR" dirty="0">
                <a:latin typeface="Calibri" panose="020F0502020204030204" pitchFamily="34" charset="0"/>
                <a:cs typeface="Calibri" panose="020F0502020204030204" pitchFamily="34" charset="0"/>
              </a:rPr>
              <a:t>Bu standartta açıklanan genel yaklaşım, herhangi karakterdeki riski sistematik, şeffaf ve güvenilir bir şekilde, kapsam ve içerik dahilinde yönetmek için prensipleri ve genel esasları sağlar.</a:t>
            </a:r>
            <a:endParaRPr lang="tr-TR" b="0" i="0" dirty="0">
              <a:effectLst/>
              <a:latin typeface="Calibri" panose="020F0502020204030204" pitchFamily="34" charset="0"/>
              <a:cs typeface="Calibri" panose="020F0502020204030204" pitchFamily="34" charset="0"/>
            </a:endParaRPr>
          </a:p>
        </p:txBody>
      </p:sp>
      <p:sp>
        <p:nvSpPr>
          <p:cNvPr id="7" name="Dikdörtgen 6">
            <a:extLst>
              <a:ext uri="{FF2B5EF4-FFF2-40B4-BE49-F238E27FC236}">
                <a16:creationId xmlns:a16="http://schemas.microsoft.com/office/drawing/2014/main" id="{BD358692-67E2-4B96-911D-BA778A2A38D3}"/>
              </a:ext>
            </a:extLst>
          </p:cNvPr>
          <p:cNvSpPr/>
          <p:nvPr/>
        </p:nvSpPr>
        <p:spPr>
          <a:xfrm>
            <a:off x="0" y="6625431"/>
            <a:ext cx="9144000" cy="261610"/>
          </a:xfrm>
          <a:prstGeom prst="rect">
            <a:avLst/>
          </a:prstGeom>
        </p:spPr>
        <p:txBody>
          <a:bodyPr wrap="square">
            <a:spAutoFit/>
          </a:bodyPr>
          <a:lstStyle/>
          <a:p>
            <a:pPr algn="ctr"/>
            <a:r>
              <a:rPr lang="tr-TR" sz="1100" b="1" i="1">
                <a:latin typeface="Calibri" panose="020F0502020204030204" pitchFamily="34" charset="0"/>
                <a:cs typeface="Calibri" panose="020F0502020204030204" pitchFamily="34" charset="0"/>
              </a:rPr>
              <a:t>https://www.tse.org.tr/IcerikDetay?ID=2041&amp;ParentID=1060</a:t>
            </a:r>
          </a:p>
        </p:txBody>
      </p:sp>
    </p:spTree>
    <p:extLst>
      <p:ext uri="{BB962C8B-B14F-4D97-AF65-F5344CB8AC3E}">
        <p14:creationId xmlns:p14="http://schemas.microsoft.com/office/powerpoint/2010/main" val="227356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3200" b="1" dirty="0">
                <a:solidFill>
                  <a:srgbClr val="C00000"/>
                </a:solidFill>
                <a:latin typeface="Calibri" panose="020F0502020204030204" pitchFamily="34" charset="0"/>
                <a:cs typeface="Calibri" panose="020F0502020204030204" pitchFamily="34" charset="0"/>
              </a:rPr>
              <a:t>YÖNETİM KAVRAMI</a:t>
            </a:r>
          </a:p>
        </p:txBody>
      </p:sp>
      <p:sp>
        <p:nvSpPr>
          <p:cNvPr id="4" name="Dikdörtgen 3"/>
          <p:cNvSpPr/>
          <p:nvPr/>
        </p:nvSpPr>
        <p:spPr>
          <a:xfrm>
            <a:off x="1131094" y="1158971"/>
            <a:ext cx="6858000"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indent="0" algn="ctr">
              <a:buNone/>
            </a:pPr>
            <a:r>
              <a:rPr lang="tr-TR" sz="2400" b="1" dirty="0" smtClean="0">
                <a:solidFill>
                  <a:srgbClr val="C00000"/>
                </a:solidFill>
                <a:latin typeface="Calibri" panose="020F0502020204030204" pitchFamily="34" charset="0"/>
                <a:cs typeface="Calibri" panose="020F0502020204030204" pitchFamily="34" charset="0"/>
              </a:rPr>
              <a:t>Yönetim </a:t>
            </a:r>
            <a:r>
              <a:rPr lang="tr-TR" sz="2400" b="1" dirty="0">
                <a:solidFill>
                  <a:srgbClr val="C00000"/>
                </a:solidFill>
                <a:latin typeface="Calibri" panose="020F0502020204030204" pitchFamily="34" charset="0"/>
                <a:cs typeface="Calibri" panose="020F0502020204030204" pitchFamily="34" charset="0"/>
              </a:rPr>
              <a:t>(</a:t>
            </a:r>
            <a:r>
              <a:rPr lang="tr-TR" sz="2400" b="1" dirty="0" smtClean="0">
                <a:solidFill>
                  <a:srgbClr val="C00000"/>
                </a:solidFill>
                <a:latin typeface="Calibri" panose="020F0502020204030204" pitchFamily="34" charset="0"/>
                <a:cs typeface="Calibri" panose="020F0502020204030204" pitchFamily="34" charset="0"/>
              </a:rPr>
              <a:t>Management)</a:t>
            </a:r>
          </a:p>
          <a:p>
            <a:pPr marL="0" indent="0" algn="just">
              <a:buNone/>
            </a:pPr>
            <a:r>
              <a:rPr lang="tr-TR" sz="2400" b="1" dirty="0" smtClean="0">
                <a:latin typeface="Calibri" panose="020F0502020204030204" pitchFamily="34" charset="0"/>
                <a:cs typeface="Calibri" panose="020F0502020204030204" pitchFamily="34" charset="0"/>
              </a:rPr>
              <a:t> </a:t>
            </a:r>
            <a:r>
              <a:rPr lang="tr-TR" sz="2400" dirty="0" smtClean="0">
                <a:latin typeface="Calibri" panose="020F0502020204030204" pitchFamily="34" charset="0"/>
                <a:cs typeface="Calibri" panose="020F0502020204030204" pitchFamily="34" charset="0"/>
              </a:rPr>
              <a:t>Yönetim</a:t>
            </a:r>
            <a:r>
              <a:rPr lang="tr-TR" sz="2400" dirty="0">
                <a:latin typeface="Calibri" panose="020F0502020204030204" pitchFamily="34" charset="0"/>
                <a:cs typeface="Calibri" panose="020F0502020204030204" pitchFamily="34" charset="0"/>
              </a:rPr>
              <a:t>; bir organizasyonun amaçlarına ulaşabilmesi için </a:t>
            </a:r>
            <a:r>
              <a:rPr lang="tr-TR" sz="2400" b="1" dirty="0">
                <a:latin typeface="Calibri" panose="020F0502020204030204" pitchFamily="34" charset="0"/>
                <a:cs typeface="Calibri" panose="020F0502020204030204" pitchFamily="34" charset="0"/>
              </a:rPr>
              <a:t>insan, para, hammadde, makine</a:t>
            </a:r>
            <a:r>
              <a:rPr lang="tr-TR" sz="2400" dirty="0">
                <a:latin typeface="Calibri" panose="020F0502020204030204" pitchFamily="34" charset="0"/>
                <a:cs typeface="Calibri" panose="020F0502020204030204" pitchFamily="34" charset="0"/>
              </a:rPr>
              <a:t> gibi kaynakların </a:t>
            </a:r>
            <a:r>
              <a:rPr lang="tr-TR" sz="2400" b="1" i="1" dirty="0">
                <a:latin typeface="Calibri" panose="020F0502020204030204" pitchFamily="34" charset="0"/>
                <a:cs typeface="Calibri" panose="020F0502020204030204" pitchFamily="34" charset="0"/>
              </a:rPr>
              <a:t>planlanması, örgütlenmesi, yöneltilmesi ve denetlenmesi </a:t>
            </a:r>
            <a:r>
              <a:rPr lang="tr-TR" sz="2400" dirty="0">
                <a:latin typeface="Calibri" panose="020F0502020204030204" pitchFamily="34" charset="0"/>
                <a:cs typeface="Calibri" panose="020F0502020204030204" pitchFamily="34" charset="0"/>
              </a:rPr>
              <a:t>sürecidir. </a:t>
            </a:r>
            <a:endParaRPr lang="tr-TR" sz="2400" dirty="0" smtClean="0">
              <a:latin typeface="Calibri" panose="020F0502020204030204" pitchFamily="34" charset="0"/>
              <a:cs typeface="Calibri" panose="020F0502020204030204" pitchFamily="34" charset="0"/>
            </a:endParaRPr>
          </a:p>
          <a:p>
            <a:pPr marL="0" indent="0" algn="ctr">
              <a:buNone/>
            </a:pPr>
            <a:r>
              <a:rPr lang="tr-TR" sz="2400" b="1" i="1" dirty="0" smtClean="0">
                <a:latin typeface="Calibri" panose="020F0502020204030204" pitchFamily="34" charset="0"/>
                <a:cs typeface="Calibri" panose="020F0502020204030204" pitchFamily="34" charset="0"/>
              </a:rPr>
              <a:t>"</a:t>
            </a:r>
            <a:r>
              <a:rPr lang="tr-TR" sz="2400" b="1" i="1" dirty="0">
                <a:latin typeface="Calibri" panose="020F0502020204030204" pitchFamily="34" charset="0"/>
                <a:cs typeface="Calibri" panose="020F0502020204030204" pitchFamily="34" charset="0"/>
              </a:rPr>
              <a:t>Başkaları aracılığıyla iş görme sanatıdır</a:t>
            </a:r>
            <a:r>
              <a:rPr lang="tr-TR" sz="2400" b="1" i="1" dirty="0" smtClean="0">
                <a:latin typeface="Calibri" panose="020F0502020204030204" pitchFamily="34" charset="0"/>
                <a:cs typeface="Calibri" panose="020F0502020204030204" pitchFamily="34" charset="0"/>
              </a:rPr>
              <a:t>."</a:t>
            </a:r>
            <a:endParaRPr lang="tr-TR" sz="2400" dirty="0">
              <a:latin typeface="Calibri" panose="020F0502020204030204" pitchFamily="34" charset="0"/>
              <a:cs typeface="Calibri" panose="020F0502020204030204" pitchFamily="34" charset="0"/>
            </a:endParaRPr>
          </a:p>
        </p:txBody>
      </p:sp>
      <p:pic>
        <p:nvPicPr>
          <p:cNvPr id="1028" name="Picture 4" descr="4 best business management techniques: tested and approv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094" y="3567403"/>
            <a:ext cx="6858000" cy="3166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4004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a:spLocks noGrp="1"/>
          </p:cNvSpPr>
          <p:nvPr>
            <p:ph type="title"/>
          </p:nvPr>
        </p:nvSpPr>
        <p:spPr>
          <a:xfrm>
            <a:off x="629476" y="440678"/>
            <a:ext cx="7692889" cy="533833"/>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tr-TR" sz="3600">
                <a:solidFill>
                  <a:srgbClr val="C00000"/>
                </a:solidFill>
                <a:latin typeface="Calibri" panose="020F0502020204030204" pitchFamily="34" charset="0"/>
                <a:cs typeface="Calibri" panose="020F0502020204030204" pitchFamily="34" charset="0"/>
              </a:rPr>
              <a:t>ISO </a:t>
            </a:r>
            <a:r>
              <a:rPr lang="tr-TR" sz="3600" dirty="0">
                <a:solidFill>
                  <a:srgbClr val="C00000"/>
                </a:solidFill>
                <a:latin typeface="Calibri" panose="020F0502020204030204" pitchFamily="34" charset="0"/>
                <a:cs typeface="Calibri" panose="020F0502020204030204" pitchFamily="34" charset="0"/>
              </a:rPr>
              <a:t>31000 </a:t>
            </a:r>
            <a:r>
              <a:rPr lang="tr-TR" sz="3600">
                <a:solidFill>
                  <a:srgbClr val="C00000"/>
                </a:solidFill>
                <a:latin typeface="Calibri" panose="020F0502020204030204" pitchFamily="34" charset="0"/>
                <a:cs typeface="Calibri" panose="020F0502020204030204" pitchFamily="34" charset="0"/>
              </a:rPr>
              <a:t>RİSK YÖNETİMİ</a:t>
            </a:r>
            <a:endParaRPr lang="tr-TR" sz="3200" dirty="0">
              <a:solidFill>
                <a:srgbClr val="C00000"/>
              </a:solidFill>
              <a:latin typeface="Calibri" panose="020F0502020204030204" pitchFamily="34" charset="0"/>
              <a:cs typeface="Calibri" panose="020F0502020204030204" pitchFamily="34" charset="0"/>
            </a:endParaRPr>
          </a:p>
        </p:txBody>
      </p:sp>
      <p:sp>
        <p:nvSpPr>
          <p:cNvPr id="5" name="Dikdörtgen 4">
            <a:extLst>
              <a:ext uri="{FF2B5EF4-FFF2-40B4-BE49-F238E27FC236}">
                <a16:creationId xmlns:a16="http://schemas.microsoft.com/office/drawing/2014/main" id="{EEDE65A3-332C-4972-A000-EA59C751B449}"/>
              </a:ext>
            </a:extLst>
          </p:cNvPr>
          <p:cNvSpPr/>
          <p:nvPr/>
        </p:nvSpPr>
        <p:spPr>
          <a:xfrm>
            <a:off x="629477" y="1143659"/>
            <a:ext cx="7600123" cy="543225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1700" b="1">
                <a:latin typeface="Calibri" panose="020F0502020204030204" pitchFamily="34" charset="0"/>
                <a:cs typeface="Calibri" panose="020F0502020204030204" pitchFamily="34" charset="0"/>
              </a:rPr>
              <a:t>TS ISO 31000;</a:t>
            </a:r>
            <a:endParaRPr lang="tr-TR" sz="170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tr-TR" sz="1650">
                <a:latin typeface="Calibri" panose="020F0502020204030204" pitchFamily="34" charset="0"/>
                <a:cs typeface="Calibri" panose="020F0502020204030204" pitchFamily="34" charset="0"/>
              </a:rPr>
              <a:t>Gelecekte karşılaşılabilecek zor durumları öngörür,</a:t>
            </a:r>
          </a:p>
          <a:p>
            <a:pPr marL="342900" indent="-342900" algn="just">
              <a:buFont typeface="Arial" panose="020B0604020202020204" pitchFamily="34" charset="0"/>
              <a:buChar char="•"/>
            </a:pPr>
            <a:r>
              <a:rPr lang="tr-TR" sz="1650">
                <a:latin typeface="Calibri" panose="020F0502020204030204" pitchFamily="34" charset="0"/>
                <a:cs typeface="Calibri" panose="020F0502020204030204" pitchFamily="34" charset="0"/>
              </a:rPr>
              <a:t>Riskler ortaya çıkmadan önlem alınması sağlanır,</a:t>
            </a:r>
          </a:p>
          <a:p>
            <a:pPr marL="342900" indent="-342900" algn="just">
              <a:buFont typeface="Arial" panose="020B0604020202020204" pitchFamily="34" charset="0"/>
              <a:buChar char="•"/>
            </a:pPr>
            <a:r>
              <a:rPr lang="tr-TR" sz="1650">
                <a:latin typeface="Calibri" panose="020F0502020204030204" pitchFamily="34" charset="0"/>
                <a:cs typeface="Calibri" panose="020F0502020204030204" pitchFamily="34" charset="0"/>
              </a:rPr>
              <a:t>Sürpriz ve kayıplar en aza indirilir,</a:t>
            </a:r>
          </a:p>
          <a:p>
            <a:pPr marL="342900" indent="-342900" algn="just">
              <a:buFont typeface="Arial" panose="020B0604020202020204" pitchFamily="34" charset="0"/>
              <a:buChar char="•"/>
            </a:pPr>
            <a:r>
              <a:rPr lang="tr-TR" sz="1650">
                <a:latin typeface="Calibri" panose="020F0502020204030204" pitchFamily="34" charset="0"/>
                <a:cs typeface="Calibri" panose="020F0502020204030204" pitchFamily="34" charset="0"/>
              </a:rPr>
              <a:t>Hızlı ve etkili karar almaya yardımcı olur,</a:t>
            </a:r>
          </a:p>
          <a:p>
            <a:pPr marL="342900" indent="-342900" algn="just">
              <a:buFont typeface="Arial" panose="020B0604020202020204" pitchFamily="34" charset="0"/>
              <a:buChar char="•"/>
            </a:pPr>
            <a:r>
              <a:rPr lang="tr-TR" sz="1650">
                <a:latin typeface="Calibri" panose="020F0502020204030204" pitchFamily="34" charset="0"/>
                <a:cs typeface="Calibri" panose="020F0502020204030204" pitchFamily="34" charset="0"/>
              </a:rPr>
              <a:t>Zaman tasarrufu sağlar,</a:t>
            </a:r>
          </a:p>
          <a:p>
            <a:pPr marL="342900" indent="-342900" algn="just">
              <a:buFont typeface="Arial" panose="020B0604020202020204" pitchFamily="34" charset="0"/>
              <a:buChar char="•"/>
            </a:pPr>
            <a:r>
              <a:rPr lang="tr-TR" sz="1650">
                <a:latin typeface="Calibri" panose="020F0502020204030204" pitchFamily="34" charset="0"/>
                <a:cs typeface="Calibri" panose="020F0502020204030204" pitchFamily="34" charset="0"/>
              </a:rPr>
              <a:t>Kaynak israfını önler,</a:t>
            </a:r>
          </a:p>
          <a:p>
            <a:pPr marL="342900" indent="-342900" algn="just">
              <a:buFont typeface="Arial" panose="020B0604020202020204" pitchFamily="34" charset="0"/>
              <a:buChar char="•"/>
            </a:pPr>
            <a:r>
              <a:rPr lang="tr-TR" sz="1650">
                <a:latin typeface="Calibri" panose="020F0502020204030204" pitchFamily="34" charset="0"/>
                <a:cs typeface="Calibri" panose="020F0502020204030204" pitchFamily="34" charset="0"/>
              </a:rPr>
              <a:t>Risklerin makul seviyelerde tutulmasını sağlar,</a:t>
            </a:r>
          </a:p>
          <a:p>
            <a:pPr marL="342900" indent="-342900" algn="just">
              <a:buFont typeface="Arial" panose="020B0604020202020204" pitchFamily="34" charset="0"/>
              <a:buChar char="•"/>
            </a:pPr>
            <a:r>
              <a:rPr lang="tr-TR" sz="1650" b="1">
                <a:latin typeface="Calibri" panose="020F0502020204030204" pitchFamily="34" charset="0"/>
                <a:cs typeface="Calibri" panose="020F0502020204030204" pitchFamily="34" charset="0"/>
              </a:rPr>
              <a:t>İş sürekliliği </a:t>
            </a:r>
            <a:r>
              <a:rPr lang="tr-TR" sz="1650">
                <a:latin typeface="Calibri" panose="020F0502020204030204" pitchFamily="34" charset="0"/>
                <a:cs typeface="Calibri" panose="020F0502020204030204" pitchFamily="34" charset="0"/>
              </a:rPr>
              <a:t>sağlanır,</a:t>
            </a:r>
          </a:p>
          <a:p>
            <a:pPr marL="342900" indent="-342900" algn="just">
              <a:buFont typeface="Arial" panose="020B0604020202020204" pitchFamily="34" charset="0"/>
              <a:buChar char="•"/>
            </a:pPr>
            <a:r>
              <a:rPr lang="tr-TR" sz="1650">
                <a:latin typeface="Calibri" panose="020F0502020204030204" pitchFamily="34" charset="0"/>
                <a:cs typeface="Calibri" panose="020F0502020204030204" pitchFamily="34" charset="0"/>
              </a:rPr>
              <a:t>Hedefleri gerçekleştirme ihtimalini artırır,</a:t>
            </a:r>
          </a:p>
          <a:p>
            <a:pPr marL="342900" indent="-342900" algn="just">
              <a:buFont typeface="Arial" panose="020B0604020202020204" pitchFamily="34" charset="0"/>
              <a:buChar char="•"/>
            </a:pPr>
            <a:r>
              <a:rPr lang="tr-TR" sz="1650" b="1">
                <a:latin typeface="Calibri" panose="020F0502020204030204" pitchFamily="34" charset="0"/>
                <a:cs typeface="Calibri" panose="020F0502020204030204" pitchFamily="34" charset="0"/>
              </a:rPr>
              <a:t>Proaktif yönetimi </a:t>
            </a:r>
            <a:r>
              <a:rPr lang="tr-TR" sz="1650">
                <a:latin typeface="Calibri" panose="020F0502020204030204" pitchFamily="34" charset="0"/>
                <a:cs typeface="Calibri" panose="020F0502020204030204" pitchFamily="34" charset="0"/>
              </a:rPr>
              <a:t>teşvik eder,</a:t>
            </a:r>
          </a:p>
          <a:p>
            <a:pPr marL="342900" indent="-342900" algn="just">
              <a:buFont typeface="Arial" panose="020B0604020202020204" pitchFamily="34" charset="0"/>
              <a:buChar char="•"/>
            </a:pPr>
            <a:r>
              <a:rPr lang="tr-TR" sz="1650">
                <a:latin typeface="Calibri" panose="020F0502020204030204" pitchFamily="34" charset="0"/>
                <a:cs typeface="Calibri" panose="020F0502020204030204" pitchFamily="34" charset="0"/>
              </a:rPr>
              <a:t>Kuruluş genelinde riski belirleme ve ele alma </a:t>
            </a:r>
            <a:r>
              <a:rPr lang="tr-TR" sz="1650" b="1">
                <a:latin typeface="Calibri" panose="020F0502020204030204" pitchFamily="34" charset="0"/>
                <a:cs typeface="Calibri" panose="020F0502020204030204" pitchFamily="34" charset="0"/>
              </a:rPr>
              <a:t>ihtiyacının farkında olunması </a:t>
            </a:r>
            <a:r>
              <a:rPr lang="tr-TR" sz="1650">
                <a:latin typeface="Calibri" panose="020F0502020204030204" pitchFamily="34" charset="0"/>
                <a:cs typeface="Calibri" panose="020F0502020204030204" pitchFamily="34" charset="0"/>
              </a:rPr>
              <a:t>sağlar,</a:t>
            </a:r>
          </a:p>
          <a:p>
            <a:pPr marL="342900" indent="-342900" algn="just">
              <a:buFont typeface="Arial" panose="020B0604020202020204" pitchFamily="34" charset="0"/>
              <a:buChar char="•"/>
            </a:pPr>
            <a:r>
              <a:rPr lang="tr-TR" sz="1650" b="1">
                <a:latin typeface="Calibri" panose="020F0502020204030204" pitchFamily="34" charset="0"/>
                <a:cs typeface="Calibri" panose="020F0502020204030204" pitchFamily="34" charset="0"/>
              </a:rPr>
              <a:t>Fırsatlar ve tehditlerin </a:t>
            </a:r>
            <a:r>
              <a:rPr lang="tr-TR" sz="1650">
                <a:latin typeface="Calibri" panose="020F0502020204030204" pitchFamily="34" charset="0"/>
                <a:cs typeface="Calibri" panose="020F0502020204030204" pitchFamily="34" charset="0"/>
              </a:rPr>
              <a:t>analizini sağlar,</a:t>
            </a:r>
          </a:p>
          <a:p>
            <a:pPr marL="342900" indent="-342900" algn="just">
              <a:buFont typeface="Arial" panose="020B0604020202020204" pitchFamily="34" charset="0"/>
              <a:buChar char="•"/>
            </a:pPr>
            <a:r>
              <a:rPr lang="tr-TR" sz="1650">
                <a:latin typeface="Calibri" panose="020F0502020204030204" pitchFamily="34" charset="0"/>
                <a:cs typeface="Calibri" panose="020F0502020204030204" pitchFamily="34" charset="0"/>
              </a:rPr>
              <a:t>İlgili yasal ve mevzuat şartlarına ve uluslararası normlara uyum sağlamaya yardımcı olur,</a:t>
            </a:r>
          </a:p>
          <a:p>
            <a:pPr marL="342900" indent="-342900" algn="just">
              <a:buFont typeface="Arial" panose="020B0604020202020204" pitchFamily="34" charset="0"/>
              <a:buChar char="•"/>
            </a:pPr>
            <a:r>
              <a:rPr lang="tr-TR" sz="1650">
                <a:latin typeface="Calibri" panose="020F0502020204030204" pitchFamily="34" charset="0"/>
                <a:cs typeface="Calibri" panose="020F0502020204030204" pitchFamily="34" charset="0"/>
              </a:rPr>
              <a:t>Paydaş güvenini ve itimadını iyileştirmeye yardımcı olur,</a:t>
            </a:r>
          </a:p>
          <a:p>
            <a:pPr marL="342900" indent="-342900" algn="just">
              <a:buFont typeface="Arial" panose="020B0604020202020204" pitchFamily="34" charset="0"/>
              <a:buChar char="•"/>
            </a:pPr>
            <a:r>
              <a:rPr lang="tr-TR" sz="1650">
                <a:latin typeface="Calibri" panose="020F0502020204030204" pitchFamily="34" charset="0"/>
                <a:cs typeface="Calibri" panose="020F0502020204030204" pitchFamily="34" charset="0"/>
              </a:rPr>
              <a:t>Karar verme ve planlama için güvenilir bir temel oluşturur,</a:t>
            </a:r>
          </a:p>
          <a:p>
            <a:pPr marL="342900" indent="-342900" algn="just">
              <a:buFont typeface="Arial" panose="020B0604020202020204" pitchFamily="34" charset="0"/>
              <a:buChar char="•"/>
            </a:pPr>
            <a:r>
              <a:rPr lang="tr-TR" sz="1650">
                <a:latin typeface="Calibri" panose="020F0502020204030204" pitchFamily="34" charset="0"/>
                <a:cs typeface="Calibri" panose="020F0502020204030204" pitchFamily="34" charset="0"/>
              </a:rPr>
              <a:t>Riskin ele alınması için kaynakları etkin bir şekilde tahsis etme ve kullanma kolaylığı sağlar,</a:t>
            </a:r>
          </a:p>
          <a:p>
            <a:pPr marL="342900" indent="-342900" algn="just">
              <a:buFont typeface="Arial" panose="020B0604020202020204" pitchFamily="34" charset="0"/>
              <a:buChar char="•"/>
            </a:pPr>
            <a:r>
              <a:rPr lang="tr-TR" sz="1650">
                <a:latin typeface="Calibri" panose="020F0502020204030204" pitchFamily="34" charset="0"/>
                <a:cs typeface="Calibri" panose="020F0502020204030204" pitchFamily="34" charset="0"/>
              </a:rPr>
              <a:t>Operasyonel etkinliği sağlar ve verimliliği arttırır,</a:t>
            </a:r>
          </a:p>
          <a:p>
            <a:pPr marL="342900" indent="-342900" algn="just">
              <a:buFont typeface="Arial" panose="020B0604020202020204" pitchFamily="34" charset="0"/>
              <a:buChar char="•"/>
            </a:pPr>
            <a:r>
              <a:rPr lang="tr-TR" sz="1650">
                <a:latin typeface="Calibri" panose="020F0502020204030204" pitchFamily="34" charset="0"/>
                <a:cs typeface="Calibri" panose="020F0502020204030204" pitchFamily="34" charset="0"/>
              </a:rPr>
              <a:t>Kaybın önlenmesi ve vaka yönetimini iyileştirir.</a:t>
            </a:r>
            <a:endParaRPr lang="tr-TR" sz="1650" b="0" i="0">
              <a:effectLst/>
              <a:latin typeface="Calibri" panose="020F0502020204030204" pitchFamily="34" charset="0"/>
              <a:cs typeface="Calibri" panose="020F0502020204030204" pitchFamily="34" charset="0"/>
            </a:endParaRPr>
          </a:p>
        </p:txBody>
      </p:sp>
      <p:sp>
        <p:nvSpPr>
          <p:cNvPr id="7" name="Dikdörtgen 6">
            <a:extLst>
              <a:ext uri="{FF2B5EF4-FFF2-40B4-BE49-F238E27FC236}">
                <a16:creationId xmlns:a16="http://schemas.microsoft.com/office/drawing/2014/main" id="{BD358692-67E2-4B96-911D-BA778A2A38D3}"/>
              </a:ext>
            </a:extLst>
          </p:cNvPr>
          <p:cNvSpPr/>
          <p:nvPr/>
        </p:nvSpPr>
        <p:spPr>
          <a:xfrm>
            <a:off x="0" y="6625431"/>
            <a:ext cx="9144000" cy="261610"/>
          </a:xfrm>
          <a:prstGeom prst="rect">
            <a:avLst/>
          </a:prstGeom>
        </p:spPr>
        <p:txBody>
          <a:bodyPr wrap="square">
            <a:spAutoFit/>
          </a:bodyPr>
          <a:lstStyle/>
          <a:p>
            <a:pPr algn="ctr"/>
            <a:r>
              <a:rPr lang="tr-TR" sz="1100" b="1" i="1">
                <a:latin typeface="Calibri" panose="020F0502020204030204" pitchFamily="34" charset="0"/>
                <a:cs typeface="Calibri" panose="020F0502020204030204" pitchFamily="34" charset="0"/>
              </a:rPr>
              <a:t>https://www.tse.org.tr/IcerikDetay?ID=2041&amp;ParentID=1060</a:t>
            </a:r>
          </a:p>
        </p:txBody>
      </p:sp>
    </p:spTree>
    <p:extLst>
      <p:ext uri="{BB962C8B-B14F-4D97-AF65-F5344CB8AC3E}">
        <p14:creationId xmlns:p14="http://schemas.microsoft.com/office/powerpoint/2010/main" val="42374716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Risk Yönetim Sistemi\DRIDeckFinalMar3_files\drideckfinalmar3-23-638.jpg"/>
          <p:cNvPicPr>
            <a:picLocks noChangeAspect="1" noChangeArrowheads="1"/>
          </p:cNvPicPr>
          <p:nvPr/>
        </p:nvPicPr>
        <p:blipFill rotWithShape="1">
          <a:blip r:embed="rId2">
            <a:extLst>
              <a:ext uri="{28A0092B-C50C-407E-A947-70E740481C1C}">
                <a14:useLocalDpi xmlns:a14="http://schemas.microsoft.com/office/drawing/2010/main" val="0"/>
              </a:ext>
            </a:extLst>
          </a:blip>
          <a:srcRect t="13385"/>
          <a:stretch/>
        </p:blipFill>
        <p:spPr bwMode="auto">
          <a:xfrm>
            <a:off x="395536" y="1412776"/>
            <a:ext cx="8373489" cy="5445224"/>
          </a:xfrm>
          <a:prstGeom prst="rect">
            <a:avLst/>
          </a:prstGeom>
        </p:spPr>
        <p:style>
          <a:lnRef idx="2">
            <a:schemeClr val="dk1"/>
          </a:lnRef>
          <a:fillRef idx="1">
            <a:schemeClr val="lt1"/>
          </a:fillRef>
          <a:effectRef idx="0">
            <a:schemeClr val="dk1"/>
          </a:effectRef>
          <a:fontRef idx="minor">
            <a:schemeClr val="dk1"/>
          </a:fontRef>
        </p:style>
      </p:pic>
      <p:sp>
        <p:nvSpPr>
          <p:cNvPr id="5" name="Başlık 1"/>
          <p:cNvSpPr>
            <a:spLocks noGrp="1"/>
          </p:cNvSpPr>
          <p:nvPr>
            <p:ph type="title"/>
          </p:nvPr>
        </p:nvSpPr>
        <p:spPr>
          <a:xfrm>
            <a:off x="240632" y="662060"/>
            <a:ext cx="8646694" cy="685473"/>
          </a:xfrm>
        </p:spPr>
        <p:txBody>
          <a:bodyPr>
            <a:normAutofit/>
          </a:bodyPr>
          <a:lstStyle/>
          <a:p>
            <a:pPr algn="ctr"/>
            <a:r>
              <a:rPr lang="tr-TR" sz="3200" dirty="0">
                <a:solidFill>
                  <a:srgbClr val="C00000"/>
                </a:solidFill>
                <a:latin typeface="Calibri" panose="020F0502020204030204" pitchFamily="34" charset="0"/>
                <a:cs typeface="Calibri" panose="020F0502020204030204" pitchFamily="34" charset="0"/>
              </a:rPr>
              <a:t>ULUSLARARASI STANDARTLAR ve RİSK YÖNETİMİ</a:t>
            </a:r>
          </a:p>
        </p:txBody>
      </p:sp>
    </p:spTree>
    <p:extLst>
      <p:ext uri="{BB962C8B-B14F-4D97-AF65-F5344CB8AC3E}">
        <p14:creationId xmlns:p14="http://schemas.microsoft.com/office/powerpoint/2010/main" val="8726302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a:spLocks noGrp="1"/>
          </p:cNvSpPr>
          <p:nvPr>
            <p:ph type="title"/>
          </p:nvPr>
        </p:nvSpPr>
        <p:spPr>
          <a:xfrm>
            <a:off x="0" y="9506"/>
            <a:ext cx="9144000" cy="859784"/>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tr-TR" sz="3100" b="1" dirty="0">
                <a:solidFill>
                  <a:srgbClr val="C00000"/>
                </a:solidFill>
                <a:latin typeface="Calibri" panose="020F0502020204030204" pitchFamily="34" charset="0"/>
                <a:cs typeface="Calibri" panose="020F0502020204030204" pitchFamily="34" charset="0"/>
              </a:rPr>
              <a:t>ULUSLARARASI YÖNETİM STANDARTLARI</a:t>
            </a:r>
            <a:r>
              <a:rPr lang="tr-TR" sz="3600" dirty="0">
                <a:solidFill>
                  <a:srgbClr val="C00000"/>
                </a:solidFill>
                <a:latin typeface="Calibri" panose="020F0502020204030204" pitchFamily="34" charset="0"/>
                <a:cs typeface="Calibri" panose="020F0502020204030204" pitchFamily="34" charset="0"/>
              </a:rPr>
              <a:t/>
            </a:r>
            <a:br>
              <a:rPr lang="tr-TR" sz="3600" dirty="0">
                <a:solidFill>
                  <a:srgbClr val="C00000"/>
                </a:solidFill>
                <a:latin typeface="Calibri" panose="020F0502020204030204" pitchFamily="34" charset="0"/>
                <a:cs typeface="Calibri" panose="020F0502020204030204" pitchFamily="34" charset="0"/>
              </a:rPr>
            </a:br>
            <a:r>
              <a:rPr lang="tr-TR" sz="3600" dirty="0">
                <a:solidFill>
                  <a:srgbClr val="C00000"/>
                </a:solidFill>
                <a:latin typeface="Calibri" panose="020F0502020204030204" pitchFamily="34" charset="0"/>
                <a:cs typeface="Calibri" panose="020F0502020204030204" pitchFamily="34" charset="0"/>
              </a:rPr>
              <a:t>ISO 31000 RİSK YÖNETİMİ - </a:t>
            </a:r>
            <a:r>
              <a:rPr lang="tr-TR" sz="3100" dirty="0">
                <a:solidFill>
                  <a:srgbClr val="C00000"/>
                </a:solidFill>
                <a:latin typeface="Calibri" panose="020F0502020204030204" pitchFamily="34" charset="0"/>
                <a:cs typeface="Calibri" panose="020F0502020204030204" pitchFamily="34" charset="0"/>
              </a:rPr>
              <a:t>PRENSİPLER VE KILAVUZLAR</a:t>
            </a:r>
          </a:p>
        </p:txBody>
      </p:sp>
      <p:sp>
        <p:nvSpPr>
          <p:cNvPr id="4" name="İçerik Yer Tutucusu 3"/>
          <p:cNvSpPr>
            <a:spLocks noGrp="1"/>
          </p:cNvSpPr>
          <p:nvPr>
            <p:ph idx="1"/>
          </p:nvPr>
        </p:nvSpPr>
        <p:spPr>
          <a:xfrm>
            <a:off x="611562" y="6364016"/>
            <a:ext cx="7919410" cy="404664"/>
          </a:xfrm>
        </p:spPr>
        <p:txBody>
          <a:bodyPr>
            <a:normAutofit/>
          </a:bodyPr>
          <a:lstStyle/>
          <a:p>
            <a:pPr marL="0" indent="0" algn="ctr">
              <a:buNone/>
            </a:pPr>
            <a:r>
              <a:rPr lang="tr-TR" sz="2000" b="1" i="1" dirty="0">
                <a:solidFill>
                  <a:srgbClr val="C00000"/>
                </a:solidFill>
                <a:latin typeface="Calibri" panose="020F0502020204030204" pitchFamily="34" charset="0"/>
                <a:cs typeface="Calibri" panose="020F0502020204030204" pitchFamily="34" charset="0"/>
              </a:rPr>
              <a:t>Risk yönetim ilkeleri, çerçeve ve süreç arasındaki ilişkiler</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916944" y="-250012"/>
            <a:ext cx="5379184" cy="7848872"/>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7916350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a:spLocks noGrp="1"/>
          </p:cNvSpPr>
          <p:nvPr>
            <p:ph type="title"/>
          </p:nvPr>
        </p:nvSpPr>
        <p:spPr>
          <a:xfrm>
            <a:off x="0" y="0"/>
            <a:ext cx="9144000" cy="114300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tr-TR" sz="3100" b="1" dirty="0">
                <a:solidFill>
                  <a:srgbClr val="C00000"/>
                </a:solidFill>
                <a:latin typeface="Calibri" panose="020F0502020204030204" pitchFamily="34" charset="0"/>
              </a:rPr>
              <a:t>ULUSLARARASI YÖNETİM STANDARTLARI</a:t>
            </a:r>
            <a:r>
              <a:rPr lang="tr-TR" sz="3600" dirty="0">
                <a:solidFill>
                  <a:srgbClr val="C00000"/>
                </a:solidFill>
                <a:latin typeface="Calibri" panose="020F0502020204030204" pitchFamily="34" charset="0"/>
              </a:rPr>
              <a:t/>
            </a:r>
            <a:br>
              <a:rPr lang="tr-TR" sz="3600" dirty="0">
                <a:solidFill>
                  <a:srgbClr val="C00000"/>
                </a:solidFill>
                <a:latin typeface="Calibri" panose="020F0502020204030204" pitchFamily="34" charset="0"/>
              </a:rPr>
            </a:br>
            <a:r>
              <a:rPr lang="tr-TR" sz="3600" dirty="0">
                <a:solidFill>
                  <a:srgbClr val="C00000"/>
                </a:solidFill>
                <a:latin typeface="Calibri" panose="020F0502020204030204" pitchFamily="34" charset="0"/>
              </a:rPr>
              <a:t>ISO 31000 RİSK YÖNETİMİ - </a:t>
            </a:r>
            <a:r>
              <a:rPr lang="tr-TR" sz="3100" dirty="0">
                <a:solidFill>
                  <a:srgbClr val="C00000"/>
                </a:solidFill>
                <a:latin typeface="Calibri" panose="020F0502020204030204" pitchFamily="34" charset="0"/>
              </a:rPr>
              <a:t>PRENSİPLER VE KILAVUZLAR</a:t>
            </a:r>
          </a:p>
        </p:txBody>
      </p:sp>
      <p:sp>
        <p:nvSpPr>
          <p:cNvPr id="4" name="İçerik Yer Tutucusu 3"/>
          <p:cNvSpPr>
            <a:spLocks noGrp="1"/>
          </p:cNvSpPr>
          <p:nvPr>
            <p:ph idx="1"/>
          </p:nvPr>
        </p:nvSpPr>
        <p:spPr>
          <a:xfrm>
            <a:off x="611560" y="6497540"/>
            <a:ext cx="8229600" cy="304312"/>
          </a:xfrm>
        </p:spPr>
        <p:txBody>
          <a:bodyPr>
            <a:normAutofit/>
          </a:bodyPr>
          <a:lstStyle/>
          <a:p>
            <a:pPr marL="0" indent="0" algn="ctr">
              <a:buNone/>
            </a:pPr>
            <a:r>
              <a:rPr lang="tr-TR" sz="1600" b="1" i="1" dirty="0">
                <a:solidFill>
                  <a:srgbClr val="C00000"/>
                </a:solidFill>
              </a:rPr>
              <a:t>Risk yönetim çerçevesi</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766" y="1216878"/>
            <a:ext cx="8062450" cy="5241071"/>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8233728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a:spLocks noGrp="1"/>
          </p:cNvSpPr>
          <p:nvPr>
            <p:ph type="title"/>
          </p:nvPr>
        </p:nvSpPr>
        <p:spPr>
          <a:xfrm>
            <a:off x="0" y="0"/>
            <a:ext cx="9144000" cy="114300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tr-TR" sz="3100" b="1" dirty="0">
                <a:solidFill>
                  <a:srgbClr val="C00000"/>
                </a:solidFill>
                <a:latin typeface="Calibri" panose="020F0502020204030204" pitchFamily="34" charset="0"/>
              </a:rPr>
              <a:t>ULUSLARARASI YÖNETİM STANDARTLARI</a:t>
            </a:r>
            <a:r>
              <a:rPr lang="tr-TR" sz="3600" dirty="0">
                <a:solidFill>
                  <a:srgbClr val="C00000"/>
                </a:solidFill>
                <a:latin typeface="Calibri" panose="020F0502020204030204" pitchFamily="34" charset="0"/>
              </a:rPr>
              <a:t/>
            </a:r>
            <a:br>
              <a:rPr lang="tr-TR" sz="3600" dirty="0">
                <a:solidFill>
                  <a:srgbClr val="C00000"/>
                </a:solidFill>
                <a:latin typeface="Calibri" panose="020F0502020204030204" pitchFamily="34" charset="0"/>
              </a:rPr>
            </a:br>
            <a:r>
              <a:rPr lang="tr-TR" sz="3600" dirty="0">
                <a:solidFill>
                  <a:srgbClr val="C00000"/>
                </a:solidFill>
                <a:latin typeface="Calibri" panose="020F0502020204030204" pitchFamily="34" charset="0"/>
              </a:rPr>
              <a:t>ISO 31000 RİSK YÖNETİMİ - </a:t>
            </a:r>
            <a:r>
              <a:rPr lang="tr-TR" sz="3100" dirty="0">
                <a:solidFill>
                  <a:srgbClr val="C00000"/>
                </a:solidFill>
                <a:latin typeface="Calibri" panose="020F0502020204030204" pitchFamily="34" charset="0"/>
              </a:rPr>
              <a:t>PRENSİPLER VE KILAVUZLAR</a:t>
            </a:r>
          </a:p>
        </p:txBody>
      </p:sp>
      <p:sp>
        <p:nvSpPr>
          <p:cNvPr id="4" name="İçerik Yer Tutucusu 3"/>
          <p:cNvSpPr>
            <a:spLocks noGrp="1"/>
          </p:cNvSpPr>
          <p:nvPr>
            <p:ph idx="1"/>
          </p:nvPr>
        </p:nvSpPr>
        <p:spPr>
          <a:xfrm>
            <a:off x="611560" y="6611063"/>
            <a:ext cx="8229600" cy="344905"/>
          </a:xfrm>
        </p:spPr>
        <p:txBody>
          <a:bodyPr>
            <a:normAutofit/>
          </a:bodyPr>
          <a:lstStyle/>
          <a:p>
            <a:pPr marL="0" indent="0" algn="ctr">
              <a:buNone/>
            </a:pPr>
            <a:r>
              <a:rPr lang="tr-TR" b="1" i="1" dirty="0">
                <a:solidFill>
                  <a:srgbClr val="C00000"/>
                </a:solidFill>
              </a:rPr>
              <a:t>Risk yönetim süreci</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167" y="1167423"/>
            <a:ext cx="7143490" cy="5448759"/>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0216307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81593" y="1717030"/>
            <a:ext cx="8869902" cy="1174287"/>
          </a:xfrm>
        </p:spPr>
        <p:txBody>
          <a:bodyPr>
            <a:noAutofit/>
          </a:bodyPr>
          <a:lstStyle/>
          <a:p>
            <a:pPr algn="ctr"/>
            <a:r>
              <a:rPr lang="tr-TR" sz="6600" b="1" dirty="0">
                <a:solidFill>
                  <a:srgbClr val="C00000"/>
                </a:solidFill>
                <a:latin typeface="Calibri" panose="020F0502020204030204" pitchFamily="34" charset="0"/>
                <a:cs typeface="Calibri" panose="020F0502020204030204" pitchFamily="34" charset="0"/>
              </a:rPr>
              <a:t>STRATEJİK YÖNETİM </a:t>
            </a:r>
            <a:br>
              <a:rPr lang="tr-TR" sz="6600" b="1" dirty="0">
                <a:solidFill>
                  <a:srgbClr val="C00000"/>
                </a:solidFill>
                <a:latin typeface="Calibri" panose="020F0502020204030204" pitchFamily="34" charset="0"/>
                <a:cs typeface="Calibri" panose="020F0502020204030204" pitchFamily="34" charset="0"/>
              </a:rPr>
            </a:br>
            <a:r>
              <a:rPr lang="tr-TR" sz="3600" b="1" dirty="0">
                <a:solidFill>
                  <a:srgbClr val="C00000"/>
                </a:solidFill>
                <a:latin typeface="Calibri" panose="020F0502020204030204" pitchFamily="34" charset="0"/>
                <a:cs typeface="Calibri" panose="020F0502020204030204" pitchFamily="34" charset="0"/>
              </a:rPr>
              <a:t>(KAVRAMLARI ve TARİHÇESİ)</a:t>
            </a:r>
          </a:p>
        </p:txBody>
      </p:sp>
      <p:sp>
        <p:nvSpPr>
          <p:cNvPr id="5" name="7 Metin kutusu"/>
          <p:cNvSpPr txBox="1"/>
          <p:nvPr/>
        </p:nvSpPr>
        <p:spPr>
          <a:xfrm>
            <a:off x="268167" y="3382224"/>
            <a:ext cx="8683328" cy="2232514"/>
          </a:xfrm>
          <a:prstGeom prst="rect">
            <a:avLst/>
          </a:prstGeom>
          <a:noFill/>
        </p:spPr>
        <p:txBody>
          <a:bodyPr wrap="square" rtlCol="0">
            <a:no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ctr">
              <a:lnSpc>
                <a:spcPct val="150000"/>
              </a:lnSpc>
              <a:buFont typeface="Wingdings" panose="05000000000000000000" pitchFamily="2" charset="2"/>
              <a:buChar char="§"/>
            </a:pPr>
            <a:r>
              <a:rPr lang="tr-TR" sz="2400" b="1" dirty="0">
                <a:solidFill>
                  <a:srgbClr val="C00000"/>
                </a:solidFill>
                <a:latin typeface="Calibri" panose="020F0502020204030204" pitchFamily="34" charset="0"/>
                <a:cs typeface="Calibri" panose="020F0502020204030204" pitchFamily="34" charset="0"/>
              </a:rPr>
              <a:t>STRATEJİ</a:t>
            </a:r>
          </a:p>
          <a:p>
            <a:pPr marL="285750" indent="-285750" algn="ctr">
              <a:lnSpc>
                <a:spcPct val="150000"/>
              </a:lnSpc>
              <a:buFont typeface="Wingdings" panose="05000000000000000000" pitchFamily="2" charset="2"/>
              <a:buChar char="§"/>
            </a:pPr>
            <a:r>
              <a:rPr lang="tr-TR" sz="2400" b="1" dirty="0">
                <a:solidFill>
                  <a:srgbClr val="C00000"/>
                </a:solidFill>
                <a:latin typeface="Calibri" panose="020F0502020204030204" pitchFamily="34" charset="0"/>
                <a:cs typeface="Calibri" panose="020F0502020204030204" pitchFamily="34" charset="0"/>
              </a:rPr>
              <a:t>STRATEJİK YÖNETİM ve TARİHÇESİ</a:t>
            </a:r>
          </a:p>
          <a:p>
            <a:pPr marL="285750" indent="-285750" algn="ctr">
              <a:lnSpc>
                <a:spcPct val="150000"/>
              </a:lnSpc>
              <a:buFont typeface="Wingdings" panose="05000000000000000000" pitchFamily="2" charset="2"/>
              <a:buChar char="§"/>
            </a:pPr>
            <a:r>
              <a:rPr lang="tr-TR" sz="2400" b="1" dirty="0">
                <a:solidFill>
                  <a:srgbClr val="C00000"/>
                </a:solidFill>
                <a:latin typeface="Calibri" panose="020F0502020204030204" pitchFamily="34" charset="0"/>
                <a:cs typeface="Calibri" panose="020F0502020204030204" pitchFamily="34" charset="0"/>
              </a:rPr>
              <a:t>STRATEJİK YÖNETİM</a:t>
            </a:r>
          </a:p>
          <a:p>
            <a:pPr marL="285750" indent="-285750" algn="ctr">
              <a:lnSpc>
                <a:spcPct val="150000"/>
              </a:lnSpc>
              <a:buFont typeface="Wingdings" panose="05000000000000000000" pitchFamily="2" charset="2"/>
              <a:buChar char="§"/>
            </a:pPr>
            <a:r>
              <a:rPr lang="tr-TR" sz="2400" b="1" dirty="0">
                <a:solidFill>
                  <a:srgbClr val="C00000"/>
                </a:solidFill>
                <a:latin typeface="Calibri" panose="020F0502020204030204" pitchFamily="34" charset="0"/>
                <a:cs typeface="Calibri" panose="020F0502020204030204" pitchFamily="34" charset="0"/>
              </a:rPr>
              <a:t>KAVRAMLAR ve TANIMLAR</a:t>
            </a:r>
          </a:p>
        </p:txBody>
      </p:sp>
    </p:spTree>
    <p:extLst>
      <p:ext uri="{BB962C8B-B14F-4D97-AF65-F5344CB8AC3E}">
        <p14:creationId xmlns:p14="http://schemas.microsoft.com/office/powerpoint/2010/main" val="16183112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7"/>
          <p:cNvSpPr>
            <a:spLocks noChangeArrowheads="1"/>
          </p:cNvSpPr>
          <p:nvPr/>
        </p:nvSpPr>
        <p:spPr bwMode="auto">
          <a:xfrm>
            <a:off x="0" y="54037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spcBef>
                <a:spcPct val="0"/>
              </a:spcBef>
            </a:pPr>
            <a:r>
              <a:rPr lang="tr-TR" altLang="tr-TR" sz="3200" b="1" i="0" dirty="0">
                <a:solidFill>
                  <a:srgbClr val="C00000"/>
                </a:solidFill>
                <a:latin typeface="Calibri" panose="020F0502020204030204" pitchFamily="34" charset="0"/>
                <a:cs typeface="Calibri" panose="020F0502020204030204" pitchFamily="34" charset="0"/>
              </a:rPr>
              <a:t>STRATEJİK PLANLAMA</a:t>
            </a:r>
          </a:p>
        </p:txBody>
      </p:sp>
      <p:sp>
        <p:nvSpPr>
          <p:cNvPr id="4" name="Dikdörtgen 3">
            <a:extLst>
              <a:ext uri="{FF2B5EF4-FFF2-40B4-BE49-F238E27FC236}">
                <a16:creationId xmlns:a16="http://schemas.microsoft.com/office/drawing/2014/main" id="{6863086E-2F85-4097-B63A-37297BA51F1E}"/>
              </a:ext>
            </a:extLst>
          </p:cNvPr>
          <p:cNvSpPr/>
          <p:nvPr/>
        </p:nvSpPr>
        <p:spPr>
          <a:xfrm>
            <a:off x="850232" y="1328188"/>
            <a:ext cx="7539789" cy="417588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lnSpc>
                <a:spcPct val="107000"/>
              </a:lnSpc>
              <a:spcAft>
                <a:spcPts val="0"/>
              </a:spcAft>
            </a:pPr>
            <a:r>
              <a:rPr lang="tr-TR" sz="2400" b="1" dirty="0" smtClean="0">
                <a:latin typeface="Calibri" panose="020F0502020204030204" pitchFamily="34" charset="0"/>
                <a:ea typeface="Calibri" panose="020F0502020204030204" pitchFamily="34" charset="0"/>
                <a:cs typeface="Times New Roman" panose="02020603050405020304" pitchFamily="18" charset="0"/>
              </a:rPr>
              <a:t>STRATEJİ, </a:t>
            </a:r>
            <a:r>
              <a:rPr lang="tr-TR" sz="2400" b="1" dirty="0">
                <a:latin typeface="Calibri" panose="020F0502020204030204" pitchFamily="34" charset="0"/>
                <a:ea typeface="Calibri" panose="020F0502020204030204" pitchFamily="34" charset="0"/>
                <a:cs typeface="Times New Roman" panose="02020603050405020304" pitchFamily="18" charset="0"/>
              </a:rPr>
              <a:t>yönetimin önceden belirlenen </a:t>
            </a:r>
            <a:r>
              <a:rPr lang="tr-TR" sz="2400" b="1" i="1" dirty="0">
                <a:solidFill>
                  <a:srgbClr val="C00000"/>
                </a:solidFill>
                <a:latin typeface="Calibri" panose="020F0502020204030204" pitchFamily="34" charset="0"/>
                <a:ea typeface="Calibri" panose="020F0502020204030204" pitchFamily="34" charset="0"/>
                <a:cs typeface="Times New Roman" panose="02020603050405020304" pitchFamily="18" charset="0"/>
              </a:rPr>
              <a:t>misyon, amaç ve hedeflere </a:t>
            </a:r>
            <a:r>
              <a:rPr lang="tr-TR" sz="2400" b="1" dirty="0" smtClean="0">
                <a:latin typeface="Calibri" panose="020F0502020204030204" pitchFamily="34" charset="0"/>
                <a:ea typeface="Calibri" panose="020F0502020204030204" pitchFamily="34" charset="0"/>
                <a:cs typeface="Times New Roman" panose="02020603050405020304" pitchFamily="18" charset="0"/>
              </a:rPr>
              <a:t>NASIL ulaşılacağının </a:t>
            </a:r>
            <a:r>
              <a:rPr lang="tr-TR" sz="2400" b="1" dirty="0">
                <a:latin typeface="Calibri" panose="020F0502020204030204" pitchFamily="34" charset="0"/>
                <a:ea typeface="Calibri" panose="020F0502020204030204" pitchFamily="34" charset="0"/>
                <a:cs typeface="Times New Roman" panose="02020603050405020304" pitchFamily="18" charset="0"/>
              </a:rPr>
              <a:t>planlanmasıdır.</a:t>
            </a:r>
          </a:p>
          <a:p>
            <a:pPr>
              <a:lnSpc>
                <a:spcPct val="107000"/>
              </a:lnSpc>
              <a:spcAft>
                <a:spcPts val="0"/>
              </a:spcAft>
            </a:pPr>
            <a:r>
              <a:rPr lang="tr-TR" sz="20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tr-TR"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STRATEJİK PLANLAMA:</a:t>
            </a:r>
          </a:p>
          <a:p>
            <a:pPr>
              <a:lnSpc>
                <a:spcPct val="107000"/>
              </a:lnSpc>
              <a:spcAft>
                <a:spcPts val="0"/>
              </a:spcAft>
            </a:pPr>
            <a:r>
              <a:rPr lang="tr-TR" sz="2000" dirty="0">
                <a:latin typeface="Calibri" panose="020F0502020204030204" pitchFamily="34" charset="0"/>
                <a:ea typeface="Calibri" panose="020F0502020204030204" pitchFamily="34" charset="0"/>
                <a:cs typeface="Times New Roman" panose="02020603050405020304" pitchFamily="18" charset="0"/>
              </a:rPr>
              <a:t>Kurumun;</a:t>
            </a:r>
          </a:p>
          <a:p>
            <a:pPr marL="342900" lvl="0" indent="-342900">
              <a:lnSpc>
                <a:spcPct val="107000"/>
              </a:lnSpc>
              <a:spcAft>
                <a:spcPts val="0"/>
              </a:spcAft>
              <a:buFont typeface="Symbol" panose="05050102010706020507" pitchFamily="18" charset="2"/>
              <a:buChar char=""/>
            </a:pPr>
            <a:r>
              <a:rPr lang="tr-TR" sz="2000" i="1" dirty="0">
                <a:latin typeface="Calibri" panose="020F0502020204030204" pitchFamily="34" charset="0"/>
                <a:ea typeface="Calibri" panose="020F0502020204030204" pitchFamily="34" charset="0"/>
                <a:cs typeface="Times New Roman" panose="02020603050405020304" pitchFamily="18" charset="0"/>
              </a:rPr>
              <a:t>Orta ve Uzun Vadeli Amaçları, </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tr-TR" sz="2000" i="1" dirty="0">
                <a:latin typeface="Calibri" panose="020F0502020204030204" pitchFamily="34" charset="0"/>
                <a:ea typeface="Calibri" panose="020F0502020204030204" pitchFamily="34" charset="0"/>
                <a:cs typeface="Times New Roman" panose="02020603050405020304" pitchFamily="18" charset="0"/>
              </a:rPr>
              <a:t>Temel İlke ve Politikaları, </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tr-TR" sz="2000" i="1" dirty="0">
                <a:latin typeface="Calibri" panose="020F0502020204030204" pitchFamily="34" charset="0"/>
                <a:ea typeface="Calibri" panose="020F0502020204030204" pitchFamily="34" charset="0"/>
                <a:cs typeface="Times New Roman" panose="02020603050405020304" pitchFamily="18" charset="0"/>
              </a:rPr>
              <a:t>Hedef ve Öncelikleri, </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tr-TR" sz="2000" i="1" dirty="0">
                <a:latin typeface="Calibri" panose="020F0502020204030204" pitchFamily="34" charset="0"/>
                <a:ea typeface="Calibri" panose="020F0502020204030204" pitchFamily="34" charset="0"/>
                <a:cs typeface="Times New Roman" panose="02020603050405020304" pitchFamily="18" charset="0"/>
              </a:rPr>
              <a:t>Performans Ölçütleri ile; </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2000" dirty="0">
                <a:latin typeface="Calibri" panose="020F0502020204030204" pitchFamily="34" charset="0"/>
                <a:ea typeface="Calibri" panose="020F0502020204030204" pitchFamily="34" charset="0"/>
                <a:cs typeface="Times New Roman" panose="02020603050405020304" pitchFamily="18" charset="0"/>
              </a:rPr>
              <a:t>bunlara ulaşmak için izlenecek</a:t>
            </a:r>
          </a:p>
          <a:p>
            <a:pPr marL="342900" lvl="0" indent="-342900">
              <a:lnSpc>
                <a:spcPct val="107000"/>
              </a:lnSpc>
              <a:spcAft>
                <a:spcPts val="0"/>
              </a:spcAft>
              <a:buFont typeface="Symbol" panose="05050102010706020507" pitchFamily="18" charset="2"/>
              <a:buChar char=""/>
            </a:pPr>
            <a:r>
              <a:rPr lang="tr-TR" sz="2000" i="1" dirty="0">
                <a:latin typeface="Calibri" panose="020F0502020204030204" pitchFamily="34" charset="0"/>
                <a:ea typeface="Calibri" panose="020F0502020204030204" pitchFamily="34" charset="0"/>
                <a:cs typeface="Times New Roman" panose="02020603050405020304" pitchFamily="18" charset="0"/>
              </a:rPr>
              <a:t>Yöntemler, </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tr-TR" sz="2000" i="1" dirty="0">
                <a:latin typeface="Calibri" panose="020F0502020204030204" pitchFamily="34" charset="0"/>
                <a:ea typeface="Calibri" panose="020F0502020204030204" pitchFamily="34" charset="0"/>
                <a:cs typeface="Times New Roman" panose="02020603050405020304" pitchFamily="18" charset="0"/>
              </a:rPr>
              <a:t>Kaynak dağılımını içeren plandır.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Çift Köşeli Ayraç 4"/>
          <p:cNvSpPr/>
          <p:nvPr/>
        </p:nvSpPr>
        <p:spPr>
          <a:xfrm>
            <a:off x="4728754" y="2534194"/>
            <a:ext cx="3661268" cy="2969881"/>
          </a:xfrm>
          <a:prstGeom prst="bracketPair">
            <a:avLst/>
          </a:prstGeom>
          <a:solidFill>
            <a:schemeClr val="tx2">
              <a:lumMod val="20000"/>
              <a:lumOff val="80000"/>
            </a:schemeClr>
          </a:solidFill>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just">
              <a:defRPr/>
            </a:pPr>
            <a:r>
              <a:rPr lang="tr-TR" sz="2000" b="1" i="1" dirty="0" smtClean="0">
                <a:solidFill>
                  <a:srgbClr val="C00000"/>
                </a:solidFill>
                <a:latin typeface="Calibri" panose="020F0502020204030204" pitchFamily="34" charset="0"/>
                <a:cs typeface="Calibri" panose="020F0502020204030204" pitchFamily="34" charset="0"/>
              </a:rPr>
              <a:t>Strateji: </a:t>
            </a:r>
            <a:r>
              <a:rPr lang="tr-TR" i="1" dirty="0" smtClean="0">
                <a:latin typeface="Calibri" panose="020F0502020204030204" pitchFamily="34" charset="0"/>
                <a:cs typeface="Calibri" panose="020F0502020204030204" pitchFamily="34" charset="0"/>
              </a:rPr>
              <a:t>i</a:t>
            </a:r>
            <a:r>
              <a:rPr lang="tr-TR" i="1" dirty="0">
                <a:latin typeface="Calibri" panose="020F0502020204030204" pitchFamily="34" charset="0"/>
                <a:cs typeface="Calibri" panose="020F0502020204030204" pitchFamily="34" charset="0"/>
              </a:rPr>
              <a:t>. </a:t>
            </a:r>
            <a:r>
              <a:rPr lang="tr-TR" dirty="0">
                <a:latin typeface="Calibri" panose="020F0502020204030204" pitchFamily="34" charset="0"/>
                <a:cs typeface="Calibri" panose="020F0502020204030204" pitchFamily="34" charset="0"/>
              </a:rPr>
              <a:t>(Fr. </a:t>
            </a:r>
            <a:r>
              <a:rPr lang="tr-TR" b="1" i="1" dirty="0" err="1">
                <a:latin typeface="Calibri" panose="020F0502020204030204" pitchFamily="34" charset="0"/>
                <a:cs typeface="Calibri" panose="020F0502020204030204" pitchFamily="34" charset="0"/>
              </a:rPr>
              <a:t>stratégie</a:t>
            </a:r>
            <a:r>
              <a:rPr lang="tr-TR" i="1" dirty="0">
                <a:latin typeface="Calibri" panose="020F0502020204030204" pitchFamily="34" charset="0"/>
                <a:cs typeface="Calibri" panose="020F0502020204030204" pitchFamily="34" charset="0"/>
              </a:rPr>
              <a:t> </a:t>
            </a:r>
            <a:r>
              <a:rPr lang="tr-TR" dirty="0">
                <a:latin typeface="Calibri" panose="020F0502020204030204" pitchFamily="34" charset="0"/>
                <a:cs typeface="Calibri" panose="020F0502020204030204" pitchFamily="34" charset="0"/>
              </a:rPr>
              <a:t>&lt; Yun.)</a:t>
            </a:r>
            <a:br>
              <a:rPr lang="tr-TR" dirty="0">
                <a:latin typeface="Calibri" panose="020F0502020204030204" pitchFamily="34" charset="0"/>
                <a:cs typeface="Calibri" panose="020F0502020204030204" pitchFamily="34" charset="0"/>
              </a:rPr>
            </a:br>
            <a:r>
              <a:rPr lang="tr-TR" b="1" dirty="0">
                <a:latin typeface="Calibri" panose="020F0502020204030204" pitchFamily="34" charset="0"/>
                <a:cs typeface="Calibri" panose="020F0502020204030204" pitchFamily="34" charset="0"/>
              </a:rPr>
              <a:t>1. </a:t>
            </a:r>
            <a:r>
              <a:rPr lang="tr-TR" dirty="0">
                <a:latin typeface="Calibri" panose="020F0502020204030204" pitchFamily="34" charset="0"/>
                <a:cs typeface="Calibri" panose="020F0502020204030204" pitchFamily="34" charset="0"/>
              </a:rPr>
              <a:t>Bir hedefe ulaşmak için önceden yapılan plan ve buna uygun hareket, tutulan yol</a:t>
            </a:r>
            <a:r>
              <a:rPr lang="tr-TR" dirty="0" smtClean="0">
                <a:latin typeface="Calibri" panose="020F0502020204030204" pitchFamily="34" charset="0"/>
                <a:cs typeface="Calibri" panose="020F0502020204030204" pitchFamily="34" charset="0"/>
              </a:rPr>
              <a:t>.</a:t>
            </a:r>
          </a:p>
          <a:p>
            <a:pPr algn="just">
              <a:defRPr/>
            </a:pPr>
            <a:r>
              <a:rPr lang="tr-TR" b="1" dirty="0" smtClean="0">
                <a:latin typeface="Calibri" panose="020F0502020204030204" pitchFamily="34" charset="0"/>
                <a:cs typeface="Calibri" panose="020F0502020204030204" pitchFamily="34" charset="0"/>
              </a:rPr>
              <a:t>2</a:t>
            </a:r>
            <a:r>
              <a:rPr lang="tr-TR" b="1" dirty="0">
                <a:latin typeface="Calibri" panose="020F0502020204030204" pitchFamily="34" charset="0"/>
                <a:cs typeface="Calibri" panose="020F0502020204030204" pitchFamily="34" charset="0"/>
              </a:rPr>
              <a:t>. </a:t>
            </a:r>
            <a:r>
              <a:rPr lang="tr-TR" dirty="0">
                <a:latin typeface="Calibri" panose="020F0502020204030204" pitchFamily="34" charset="0"/>
                <a:cs typeface="Calibri" panose="020F0502020204030204" pitchFamily="34" charset="0"/>
              </a:rPr>
              <a:t>Orduların devlet ve millet için </a:t>
            </a:r>
            <a:r>
              <a:rPr lang="tr-TR" dirty="0" err="1">
                <a:latin typeface="Calibri" panose="020F0502020204030204" pitchFamily="34" charset="0"/>
                <a:cs typeface="Calibri" panose="020F0502020204030204" pitchFamily="34" charset="0"/>
              </a:rPr>
              <a:t>siyâsî</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iktisâdî</a:t>
            </a:r>
            <a:r>
              <a:rPr lang="tr-TR" dirty="0">
                <a:latin typeface="Calibri" panose="020F0502020204030204" pitchFamily="34" charset="0"/>
                <a:cs typeface="Calibri" panose="020F0502020204030204" pitchFamily="34" charset="0"/>
              </a:rPr>
              <a:t> ve </a:t>
            </a:r>
            <a:r>
              <a:rPr lang="tr-TR" dirty="0" err="1">
                <a:latin typeface="Calibri" panose="020F0502020204030204" pitchFamily="34" charset="0"/>
                <a:cs typeface="Calibri" panose="020F0502020204030204" pitchFamily="34" charset="0"/>
              </a:rPr>
              <a:t>mânevî</a:t>
            </a:r>
            <a:r>
              <a:rPr lang="tr-TR" dirty="0">
                <a:latin typeface="Calibri" panose="020F0502020204030204" pitchFamily="34" charset="0"/>
                <a:cs typeface="Calibri" panose="020F0502020204030204" pitchFamily="34" charset="0"/>
              </a:rPr>
              <a:t> bakımdan en uygun sonucu verecek şekilde barışta ve savaşta sevk ve </a:t>
            </a:r>
            <a:r>
              <a:rPr lang="tr-TR" dirty="0" err="1">
                <a:latin typeface="Calibri" panose="020F0502020204030204" pitchFamily="34" charset="0"/>
                <a:cs typeface="Calibri" panose="020F0502020204030204" pitchFamily="34" charset="0"/>
              </a:rPr>
              <a:t>idâre</a:t>
            </a:r>
            <a:r>
              <a:rPr lang="tr-TR" dirty="0">
                <a:latin typeface="Calibri" panose="020F0502020204030204" pitchFamily="34" charset="0"/>
                <a:cs typeface="Calibri" panose="020F0502020204030204" pitchFamily="34" charset="0"/>
              </a:rPr>
              <a:t> edilmesi ilmi ve sanatı, </a:t>
            </a:r>
            <a:r>
              <a:rPr lang="tr-TR" dirty="0" err="1">
                <a:latin typeface="Calibri" panose="020F0502020204030204" pitchFamily="34" charset="0"/>
                <a:cs typeface="Calibri" panose="020F0502020204030204" pitchFamily="34" charset="0"/>
              </a:rPr>
              <a:t>sevkülceyş</a:t>
            </a:r>
            <a:r>
              <a:rPr lang="tr-TR" dirty="0">
                <a:latin typeface="Calibri" panose="020F0502020204030204" pitchFamily="34" charset="0"/>
                <a:cs typeface="Calibri" panose="020F0502020204030204" pitchFamily="34" charset="0"/>
              </a:rPr>
              <a:t>.</a:t>
            </a:r>
          </a:p>
          <a:p>
            <a:pPr algn="ctr">
              <a:defRPr/>
            </a:pPr>
            <a:r>
              <a:rPr lang="tr-TR" sz="1200" b="1" i="1" u="sng" dirty="0">
                <a:latin typeface="Calibri" panose="020F0502020204030204" pitchFamily="34" charset="0"/>
                <a:cs typeface="Calibri" panose="020F0502020204030204" pitchFamily="34" charset="0"/>
              </a:rPr>
              <a:t>https://lugatim.com/s/strateji</a:t>
            </a:r>
          </a:p>
        </p:txBody>
      </p:sp>
    </p:spTree>
    <p:extLst>
      <p:ext uri="{BB962C8B-B14F-4D97-AF65-F5344CB8AC3E}">
        <p14:creationId xmlns:p14="http://schemas.microsoft.com/office/powerpoint/2010/main" val="13067807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nvPr>
        </p:nvGraphicFramePr>
        <p:xfrm>
          <a:off x="924285" y="1589997"/>
          <a:ext cx="7080726" cy="4888264"/>
        </p:xfrm>
        <a:graphic>
          <a:graphicData uri="http://schemas.openxmlformats.org/drawingml/2006/table">
            <a:tbl>
              <a:tblPr firstRow="1" lastRow="1" lastCol="1" bandRow="1" bandCol="1">
                <a:tableStyleId>{C083E6E3-FA7D-4D7B-A595-EF9225AFEA82}</a:tableStyleId>
              </a:tblPr>
              <a:tblGrid>
                <a:gridCol w="903923">
                  <a:extLst>
                    <a:ext uri="{9D8B030D-6E8A-4147-A177-3AD203B41FA5}">
                      <a16:colId xmlns:a16="http://schemas.microsoft.com/office/drawing/2014/main" val="20000"/>
                    </a:ext>
                  </a:extLst>
                </a:gridCol>
                <a:gridCol w="6176803">
                  <a:extLst>
                    <a:ext uri="{9D8B030D-6E8A-4147-A177-3AD203B41FA5}">
                      <a16:colId xmlns:a16="http://schemas.microsoft.com/office/drawing/2014/main" val="20001"/>
                    </a:ext>
                  </a:extLst>
                </a:gridCol>
              </a:tblGrid>
              <a:tr h="562896">
                <a:tc>
                  <a:txBody>
                    <a:bodyPr/>
                    <a:lstStyle/>
                    <a:p>
                      <a:endParaRPr lang="tr-TR" sz="1800" b="1" i="1"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800" b="1" i="1" dirty="0"/>
                        <a:t>Bilimsel</a:t>
                      </a:r>
                      <a:r>
                        <a:rPr lang="tr-TR" sz="1800" b="1" i="1" baseline="0" dirty="0"/>
                        <a:t> Olmayan Yönetim Dönemi</a:t>
                      </a:r>
                      <a:endParaRPr lang="tr-TR" sz="1800" b="1" i="1"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0671">
                <a:tc>
                  <a:txBody>
                    <a:bodyPr/>
                    <a:lstStyle/>
                    <a:p>
                      <a:r>
                        <a:rPr lang="tr-TR" sz="1800" b="1" i="1" dirty="0"/>
                        <a:t>1880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800" b="1" i="1" dirty="0"/>
                        <a:t>Bilimsel Yönetim Döneminin Başlangıcı</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40671">
                <a:tc>
                  <a:txBody>
                    <a:bodyPr/>
                    <a:lstStyle/>
                    <a:p>
                      <a:r>
                        <a:rPr lang="tr-TR" sz="1800" b="1" i="1" dirty="0"/>
                        <a:t>1950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800" b="1" i="1" dirty="0"/>
                        <a:t>Planlama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0671">
                <a:tc>
                  <a:txBody>
                    <a:bodyPr/>
                    <a:lstStyle/>
                    <a:p>
                      <a:r>
                        <a:rPr lang="tr-TR" sz="1800" b="1" i="1" dirty="0"/>
                        <a:t>1960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800" b="1" i="1" dirty="0"/>
                        <a:t>Uzun Vadeli Planlama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40671">
                <a:tc>
                  <a:txBody>
                    <a:bodyPr/>
                    <a:lstStyle/>
                    <a:p>
                      <a:r>
                        <a:rPr lang="tr-TR" sz="1800" b="1" i="1" dirty="0"/>
                        <a:t>1965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800" b="1" i="1" dirty="0"/>
                        <a:t>Toplu Planlama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40671">
                <a:tc>
                  <a:txBody>
                    <a:bodyPr/>
                    <a:lstStyle/>
                    <a:p>
                      <a:r>
                        <a:rPr lang="tr-TR" sz="1800" b="1" i="1" dirty="0"/>
                        <a:t>1970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800" b="1" i="1" dirty="0"/>
                        <a:t>Stratejik Planlama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40671">
                <a:tc>
                  <a:txBody>
                    <a:bodyPr/>
                    <a:lstStyle/>
                    <a:p>
                      <a:r>
                        <a:rPr lang="tr-TR" sz="1800" b="1" i="1" dirty="0"/>
                        <a:t>1980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800" b="1" i="1" dirty="0"/>
                        <a:t>Stratejik Yönetim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40671">
                <a:tc>
                  <a:txBody>
                    <a:bodyPr/>
                    <a:lstStyle/>
                    <a:p>
                      <a:r>
                        <a:rPr lang="tr-TR" sz="1800" b="1" i="1" dirty="0"/>
                        <a:t>1985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800" b="1" i="1" dirty="0"/>
                        <a:t>Stratejik Senaryolar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40671">
                <a:tc>
                  <a:txBody>
                    <a:bodyPr/>
                    <a:lstStyle/>
                    <a:p>
                      <a:r>
                        <a:rPr lang="tr-TR" sz="1800" b="1" i="1" dirty="0"/>
                        <a:t>1990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tr-TR" sz="1800" b="1" i="1" dirty="0"/>
                        <a:t>Stratejik Görüş</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bl>
          </a:graphicData>
        </a:graphic>
      </p:graphicFrame>
      <p:sp>
        <p:nvSpPr>
          <p:cNvPr id="9" name="10 Başlık"/>
          <p:cNvSpPr>
            <a:spLocks noGrp="1"/>
          </p:cNvSpPr>
          <p:nvPr>
            <p:ph type="title"/>
          </p:nvPr>
        </p:nvSpPr>
        <p:spPr>
          <a:xfrm>
            <a:off x="924285" y="430910"/>
            <a:ext cx="7080726" cy="803244"/>
          </a:xfrm>
        </p:spPr>
        <p:txBody>
          <a:bodyPr>
            <a:noAutofit/>
          </a:bodyPr>
          <a:lstStyle/>
          <a:p>
            <a:pPr algn="ctr"/>
            <a:r>
              <a:rPr lang="tr-TR" sz="2800" b="1" dirty="0">
                <a:solidFill>
                  <a:srgbClr val="C00000"/>
                </a:solidFill>
                <a:latin typeface="Calibri" panose="020F0502020204030204" pitchFamily="34" charset="0"/>
                <a:cs typeface="Calibri" panose="020F0502020204030204" pitchFamily="34" charset="0"/>
              </a:rPr>
              <a:t>STRATEJİ YÖNETİM</a:t>
            </a:r>
            <a:br>
              <a:rPr lang="tr-TR" sz="2800" b="1" dirty="0">
                <a:solidFill>
                  <a:srgbClr val="C00000"/>
                </a:solidFill>
                <a:latin typeface="Calibri" panose="020F0502020204030204" pitchFamily="34" charset="0"/>
                <a:cs typeface="Calibri" panose="020F0502020204030204" pitchFamily="34" charset="0"/>
              </a:rPr>
            </a:br>
            <a:r>
              <a:rPr lang="tr-TR" sz="2800" b="1" dirty="0">
                <a:solidFill>
                  <a:srgbClr val="C00000"/>
                </a:solidFill>
                <a:latin typeface="Calibri" panose="020F0502020204030204" pitchFamily="34" charset="0"/>
                <a:cs typeface="Calibri" panose="020F0502020204030204" pitchFamily="34" charset="0"/>
              </a:rPr>
              <a:t>Dünyada Stratejik Yönetimin Kronolojisi</a:t>
            </a:r>
          </a:p>
        </p:txBody>
      </p:sp>
    </p:spTree>
    <p:extLst>
      <p:ext uri="{BB962C8B-B14F-4D97-AF65-F5344CB8AC3E}">
        <p14:creationId xmlns:p14="http://schemas.microsoft.com/office/powerpoint/2010/main" val="24151974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3426"/>
            <a:ext cx="8229600" cy="1143000"/>
          </a:xfrm>
        </p:spPr>
        <p:txBody>
          <a:bodyPr>
            <a:normAutofit/>
          </a:bodyPr>
          <a:lstStyle/>
          <a:p>
            <a:pPr algn="ctr"/>
            <a:r>
              <a:rPr lang="tr-TR" sz="4000" b="1" dirty="0">
                <a:solidFill>
                  <a:srgbClr val="C00000"/>
                </a:solidFill>
                <a:latin typeface="Calibri" panose="020F0502020204030204" pitchFamily="34" charset="0"/>
                <a:cs typeface="Calibri" panose="020F0502020204030204" pitchFamily="34" charset="0"/>
              </a:rPr>
              <a:t>STRATEJİK YÖNETİM</a:t>
            </a:r>
            <a:r>
              <a:rPr lang="tr-TR" dirty="0">
                <a:solidFill>
                  <a:srgbClr val="C00000"/>
                </a:solidFill>
                <a:latin typeface="Calibri" panose="020F0502020204030204" pitchFamily="34" charset="0"/>
                <a:cs typeface="Calibri" panose="020F0502020204030204" pitchFamily="34" charset="0"/>
              </a:rPr>
              <a:t/>
            </a:r>
            <a:br>
              <a:rPr lang="tr-TR" dirty="0">
                <a:solidFill>
                  <a:srgbClr val="C00000"/>
                </a:solidFill>
                <a:latin typeface="Calibri" panose="020F0502020204030204" pitchFamily="34" charset="0"/>
                <a:cs typeface="Calibri" panose="020F0502020204030204" pitchFamily="34" charset="0"/>
              </a:rPr>
            </a:br>
            <a:r>
              <a:rPr lang="tr-TR" dirty="0">
                <a:solidFill>
                  <a:srgbClr val="C00000"/>
                </a:solidFill>
                <a:latin typeface="Calibri" panose="020F0502020204030204" pitchFamily="34" charset="0"/>
                <a:cs typeface="Calibri" panose="020F0502020204030204" pitchFamily="34" charset="0"/>
              </a:rPr>
              <a:t>Stratejik Yönetim Modeli</a:t>
            </a:r>
          </a:p>
        </p:txBody>
      </p:sp>
      <p:sp>
        <p:nvSpPr>
          <p:cNvPr id="4" name="16 Metin kutusu"/>
          <p:cNvSpPr txBox="1"/>
          <p:nvPr/>
        </p:nvSpPr>
        <p:spPr>
          <a:xfrm>
            <a:off x="2491821" y="2060847"/>
            <a:ext cx="3567668" cy="384002"/>
          </a:xfrm>
          <a:prstGeom prst="rect">
            <a:avLst/>
          </a:prstGeom>
          <a:noFill/>
        </p:spPr>
        <p:txBody>
          <a:bodyPr wrap="square" rtlCol="0">
            <a:spAutoFit/>
          </a:bodyPr>
          <a:lstStyle/>
          <a:p>
            <a:pPr algn="ctr"/>
            <a:r>
              <a:rPr lang="tr-TR" b="1" dirty="0">
                <a:latin typeface="Calibri" panose="020F0502020204030204" pitchFamily="34" charset="0"/>
                <a:cs typeface="Calibri" panose="020F0502020204030204" pitchFamily="34" charset="0"/>
              </a:rPr>
              <a:t>İLKELER / DEĞERLER</a:t>
            </a:r>
          </a:p>
        </p:txBody>
      </p:sp>
      <p:grpSp>
        <p:nvGrpSpPr>
          <p:cNvPr id="5" name="36 Grup"/>
          <p:cNvGrpSpPr/>
          <p:nvPr/>
        </p:nvGrpSpPr>
        <p:grpSpPr>
          <a:xfrm>
            <a:off x="179512" y="2467440"/>
            <a:ext cx="8784976" cy="3644595"/>
            <a:chOff x="71406" y="1759676"/>
            <a:chExt cx="9001188" cy="2721478"/>
          </a:xfrm>
        </p:grpSpPr>
        <p:sp>
          <p:nvSpPr>
            <p:cNvPr id="6" name="2 Oval"/>
            <p:cNvSpPr/>
            <p:nvPr/>
          </p:nvSpPr>
          <p:spPr>
            <a:xfrm>
              <a:off x="71406" y="1785926"/>
              <a:ext cx="1071570" cy="2357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chemeClr val="bg1"/>
                </a:solidFill>
                <a:latin typeface="Calibri" panose="020F0502020204030204" pitchFamily="34" charset="0"/>
                <a:cs typeface="Calibri" panose="020F0502020204030204" pitchFamily="34" charset="0"/>
              </a:endParaRPr>
            </a:p>
          </p:txBody>
        </p:sp>
        <p:sp>
          <p:nvSpPr>
            <p:cNvPr id="7" name="3 Oval"/>
            <p:cNvSpPr/>
            <p:nvPr/>
          </p:nvSpPr>
          <p:spPr>
            <a:xfrm>
              <a:off x="8001024" y="1785926"/>
              <a:ext cx="1071570" cy="2357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Calibri" panose="020F0502020204030204" pitchFamily="34" charset="0"/>
                <a:cs typeface="Calibri" panose="020F0502020204030204" pitchFamily="34" charset="0"/>
              </a:endParaRPr>
            </a:p>
          </p:txBody>
        </p:sp>
        <p:cxnSp>
          <p:nvCxnSpPr>
            <p:cNvPr id="8" name="7 Düz Bağlayıcı"/>
            <p:cNvCxnSpPr>
              <a:stCxn id="6" idx="0"/>
              <a:endCxn id="7" idx="0"/>
            </p:cNvCxnSpPr>
            <p:nvPr/>
          </p:nvCxnSpPr>
          <p:spPr>
            <a:xfrm rot="5400000" flipH="1" flipV="1">
              <a:off x="4572000" y="-2178883"/>
              <a:ext cx="1588" cy="7929618"/>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9" name="9 Düz Bağlayıcı"/>
            <p:cNvCxnSpPr>
              <a:stCxn id="6" idx="4"/>
              <a:endCxn id="7" idx="4"/>
            </p:cNvCxnSpPr>
            <p:nvPr/>
          </p:nvCxnSpPr>
          <p:spPr>
            <a:xfrm rot="16200000" flipH="1">
              <a:off x="4572000" y="178571"/>
              <a:ext cx="1588" cy="7929618"/>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11 Düz Bağlayıcı"/>
            <p:cNvCxnSpPr>
              <a:stCxn id="6" idx="7"/>
              <a:endCxn id="7" idx="1"/>
            </p:cNvCxnSpPr>
            <p:nvPr/>
          </p:nvCxnSpPr>
          <p:spPr>
            <a:xfrm rot="5400000" flipH="1" flipV="1">
              <a:off x="4572000" y="-1454785"/>
              <a:ext cx="1588" cy="71719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3 Düz Bağlayıcı"/>
            <p:cNvCxnSpPr>
              <a:stCxn id="6" idx="5"/>
              <a:endCxn id="7" idx="3"/>
            </p:cNvCxnSpPr>
            <p:nvPr/>
          </p:nvCxnSpPr>
          <p:spPr>
            <a:xfrm rot="16200000" flipH="1">
              <a:off x="4572000" y="212187"/>
              <a:ext cx="1588" cy="7171904"/>
            </a:xfrm>
            <a:prstGeom prst="line">
              <a:avLst/>
            </a:prstGeom>
          </p:spPr>
          <p:style>
            <a:lnRef idx="1">
              <a:schemeClr val="accent1"/>
            </a:lnRef>
            <a:fillRef idx="0">
              <a:schemeClr val="accent1"/>
            </a:fillRef>
            <a:effectRef idx="0">
              <a:schemeClr val="accent1"/>
            </a:effectRef>
            <a:fontRef idx="minor">
              <a:schemeClr val="tx1"/>
            </a:fontRef>
          </p:style>
        </p:cxnSp>
        <p:sp>
          <p:nvSpPr>
            <p:cNvPr id="12" name="14 Metin kutusu"/>
            <p:cNvSpPr txBox="1"/>
            <p:nvPr/>
          </p:nvSpPr>
          <p:spPr>
            <a:xfrm rot="16200000">
              <a:off x="17113" y="2668285"/>
              <a:ext cx="1285884" cy="378422"/>
            </a:xfrm>
            <a:prstGeom prst="rect">
              <a:avLst/>
            </a:prstGeom>
            <a:noFill/>
          </p:spPr>
          <p:txBody>
            <a:bodyPr wrap="square" rtlCol="0">
              <a:spAutoFit/>
            </a:bodyPr>
            <a:lstStyle/>
            <a:p>
              <a:r>
                <a:rPr lang="tr-TR" b="1" dirty="0">
                  <a:solidFill>
                    <a:schemeClr val="bg1"/>
                  </a:solidFill>
                  <a:latin typeface="Calibri" panose="020F0502020204030204" pitchFamily="34" charset="0"/>
                  <a:cs typeface="Calibri" panose="020F0502020204030204" pitchFamily="34" charset="0"/>
                </a:rPr>
                <a:t>MİSYON</a:t>
              </a:r>
            </a:p>
          </p:txBody>
        </p:sp>
        <p:sp>
          <p:nvSpPr>
            <p:cNvPr id="13" name="15 Metin kutusu"/>
            <p:cNvSpPr txBox="1"/>
            <p:nvPr/>
          </p:nvSpPr>
          <p:spPr>
            <a:xfrm rot="5400000">
              <a:off x="8055448" y="2828174"/>
              <a:ext cx="1034158" cy="378422"/>
            </a:xfrm>
            <a:prstGeom prst="rect">
              <a:avLst/>
            </a:prstGeom>
            <a:noFill/>
          </p:spPr>
          <p:txBody>
            <a:bodyPr wrap="square" rtlCol="0">
              <a:spAutoFit/>
            </a:bodyPr>
            <a:lstStyle/>
            <a:p>
              <a:r>
                <a:rPr lang="tr-TR" b="1" dirty="0">
                  <a:solidFill>
                    <a:schemeClr val="bg1"/>
                  </a:solidFill>
                  <a:latin typeface="Calibri" panose="020F0502020204030204" pitchFamily="34" charset="0"/>
                  <a:cs typeface="Calibri" panose="020F0502020204030204" pitchFamily="34" charset="0"/>
                </a:rPr>
                <a:t>VİZYON</a:t>
              </a:r>
            </a:p>
          </p:txBody>
        </p:sp>
        <p:sp>
          <p:nvSpPr>
            <p:cNvPr id="14" name="17 Metin kutusu"/>
            <p:cNvSpPr txBox="1"/>
            <p:nvPr/>
          </p:nvSpPr>
          <p:spPr>
            <a:xfrm>
              <a:off x="2851419" y="4205368"/>
              <a:ext cx="3071834" cy="275786"/>
            </a:xfrm>
            <a:prstGeom prst="rect">
              <a:avLst/>
            </a:prstGeom>
            <a:noFill/>
          </p:spPr>
          <p:txBody>
            <a:bodyPr wrap="square" rtlCol="0">
              <a:spAutoFit/>
            </a:bodyPr>
            <a:lstStyle/>
            <a:p>
              <a:pPr algn="ctr"/>
              <a:r>
                <a:rPr lang="tr-TR" b="1" dirty="0">
                  <a:latin typeface="Calibri" panose="020F0502020204030204" pitchFamily="34" charset="0"/>
                  <a:cs typeface="Calibri" panose="020F0502020204030204" pitchFamily="34" charset="0"/>
                </a:rPr>
                <a:t>İLKELER / DEĞERLER</a:t>
              </a:r>
            </a:p>
          </p:txBody>
        </p:sp>
        <p:sp>
          <p:nvSpPr>
            <p:cNvPr id="15" name="18 Metin kutusu"/>
            <p:cNvSpPr txBox="1"/>
            <p:nvPr/>
          </p:nvSpPr>
          <p:spPr>
            <a:xfrm>
              <a:off x="4958174" y="2827868"/>
              <a:ext cx="1428760" cy="482626"/>
            </a:xfrm>
            <a:prstGeom prst="rect">
              <a:avLst/>
            </a:prstGeom>
            <a:noFill/>
          </p:spPr>
          <p:txBody>
            <a:bodyPr wrap="square" rtlCol="0">
              <a:spAutoFit/>
            </a:bodyPr>
            <a:lstStyle/>
            <a:p>
              <a:r>
                <a:rPr lang="tr-TR" dirty="0">
                  <a:latin typeface="Calibri" panose="020F0502020204030204" pitchFamily="34" charset="0"/>
                  <a:cs typeface="Calibri" panose="020F0502020204030204" pitchFamily="34" charset="0"/>
                </a:rPr>
                <a:t>Stratejik</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Amaç</a:t>
              </a:r>
            </a:p>
          </p:txBody>
        </p:sp>
        <p:cxnSp>
          <p:nvCxnSpPr>
            <p:cNvPr id="16" name="20 Düz Bağlayıcı"/>
            <p:cNvCxnSpPr/>
            <p:nvPr/>
          </p:nvCxnSpPr>
          <p:spPr>
            <a:xfrm rot="5400000">
              <a:off x="3599925" y="2812654"/>
              <a:ext cx="1071570" cy="500067"/>
            </a:xfrm>
            <a:prstGeom prst="line">
              <a:avLst/>
            </a:prstGeom>
          </p:spPr>
          <p:style>
            <a:lnRef idx="1">
              <a:schemeClr val="accent1"/>
            </a:lnRef>
            <a:fillRef idx="0">
              <a:schemeClr val="accent1"/>
            </a:fillRef>
            <a:effectRef idx="0">
              <a:schemeClr val="accent1"/>
            </a:effectRef>
            <a:fontRef idx="minor">
              <a:schemeClr val="tx1"/>
            </a:fontRef>
          </p:style>
        </p:cxnSp>
        <p:sp>
          <p:nvSpPr>
            <p:cNvPr id="17" name="21 Metin kutusu"/>
            <p:cNvSpPr txBox="1"/>
            <p:nvPr/>
          </p:nvSpPr>
          <p:spPr>
            <a:xfrm>
              <a:off x="1821637" y="2550868"/>
              <a:ext cx="2357453" cy="896305"/>
            </a:xfrm>
            <a:prstGeom prst="rect">
              <a:avLst/>
            </a:prstGeom>
            <a:noFill/>
          </p:spPr>
          <p:txBody>
            <a:bodyPr wrap="square" rtlCol="0">
              <a:spAutoFit/>
            </a:bodyPr>
            <a:lstStyle/>
            <a:p>
              <a:r>
                <a:rPr lang="tr-TR" dirty="0">
                  <a:latin typeface="Calibri" panose="020F0502020204030204" pitchFamily="34" charset="0"/>
                  <a:cs typeface="Calibri" panose="020F0502020204030204" pitchFamily="34" charset="0"/>
                </a:rPr>
                <a:t>Hedefler           Programlar</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Planlar</a:t>
              </a:r>
            </a:p>
            <a:p>
              <a:r>
                <a:rPr lang="tr-TR" dirty="0">
                  <a:latin typeface="Calibri" panose="020F0502020204030204" pitchFamily="34" charset="0"/>
                  <a:cs typeface="Calibri" panose="020F0502020204030204" pitchFamily="34" charset="0"/>
                </a:rPr>
                <a:t>Taktikler</a:t>
              </a:r>
            </a:p>
          </p:txBody>
        </p:sp>
        <p:sp>
          <p:nvSpPr>
            <p:cNvPr id="18" name="23 Sağ Ok"/>
            <p:cNvSpPr/>
            <p:nvPr/>
          </p:nvSpPr>
          <p:spPr>
            <a:xfrm>
              <a:off x="1285852" y="2357430"/>
              <a:ext cx="71438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Calibri" panose="020F0502020204030204" pitchFamily="34" charset="0"/>
                <a:cs typeface="Calibri" panose="020F0502020204030204" pitchFamily="34" charset="0"/>
              </a:endParaRPr>
            </a:p>
          </p:txBody>
        </p:sp>
        <p:sp>
          <p:nvSpPr>
            <p:cNvPr id="19" name="24 Sağ Ok"/>
            <p:cNvSpPr/>
            <p:nvPr/>
          </p:nvSpPr>
          <p:spPr>
            <a:xfrm>
              <a:off x="2285984" y="2357430"/>
              <a:ext cx="71438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Calibri" panose="020F0502020204030204" pitchFamily="34" charset="0"/>
                <a:cs typeface="Calibri" panose="020F0502020204030204" pitchFamily="34" charset="0"/>
              </a:endParaRPr>
            </a:p>
          </p:txBody>
        </p:sp>
        <p:sp>
          <p:nvSpPr>
            <p:cNvPr id="20" name="25 Sağ Ok"/>
            <p:cNvSpPr/>
            <p:nvPr/>
          </p:nvSpPr>
          <p:spPr>
            <a:xfrm>
              <a:off x="3286116" y="2357430"/>
              <a:ext cx="71438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Calibri" panose="020F0502020204030204" pitchFamily="34" charset="0"/>
                <a:cs typeface="Calibri" panose="020F0502020204030204" pitchFamily="34" charset="0"/>
              </a:endParaRPr>
            </a:p>
          </p:txBody>
        </p:sp>
        <p:sp>
          <p:nvSpPr>
            <p:cNvPr id="21" name="26 Sağ Ok"/>
            <p:cNvSpPr/>
            <p:nvPr/>
          </p:nvSpPr>
          <p:spPr>
            <a:xfrm>
              <a:off x="4214810" y="2357430"/>
              <a:ext cx="71438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Calibri" panose="020F0502020204030204" pitchFamily="34" charset="0"/>
                <a:cs typeface="Calibri" panose="020F0502020204030204" pitchFamily="34" charset="0"/>
              </a:endParaRPr>
            </a:p>
          </p:txBody>
        </p:sp>
        <p:sp>
          <p:nvSpPr>
            <p:cNvPr id="22" name="27 Sağ Ok"/>
            <p:cNvSpPr/>
            <p:nvPr/>
          </p:nvSpPr>
          <p:spPr>
            <a:xfrm>
              <a:off x="5143504" y="2357430"/>
              <a:ext cx="71438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Calibri" panose="020F0502020204030204" pitchFamily="34" charset="0"/>
                <a:cs typeface="Calibri" panose="020F0502020204030204" pitchFamily="34" charset="0"/>
              </a:endParaRPr>
            </a:p>
          </p:txBody>
        </p:sp>
        <p:sp>
          <p:nvSpPr>
            <p:cNvPr id="23" name="28 Sağ Ok"/>
            <p:cNvSpPr/>
            <p:nvPr/>
          </p:nvSpPr>
          <p:spPr>
            <a:xfrm>
              <a:off x="6215074" y="2357430"/>
              <a:ext cx="71438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Calibri" panose="020F0502020204030204" pitchFamily="34" charset="0"/>
                <a:cs typeface="Calibri" panose="020F0502020204030204" pitchFamily="34" charset="0"/>
              </a:endParaRPr>
            </a:p>
          </p:txBody>
        </p:sp>
        <p:sp>
          <p:nvSpPr>
            <p:cNvPr id="24" name="29 Sağ Ok"/>
            <p:cNvSpPr/>
            <p:nvPr/>
          </p:nvSpPr>
          <p:spPr>
            <a:xfrm>
              <a:off x="7215206" y="2357430"/>
              <a:ext cx="71438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Calibri" panose="020F0502020204030204" pitchFamily="34" charset="0"/>
                <a:cs typeface="Calibri" panose="020F0502020204030204" pitchFamily="34" charset="0"/>
              </a:endParaRPr>
            </a:p>
          </p:txBody>
        </p:sp>
        <p:sp>
          <p:nvSpPr>
            <p:cNvPr id="25" name="30 Metin kutusu"/>
            <p:cNvSpPr txBox="1"/>
            <p:nvPr/>
          </p:nvSpPr>
          <p:spPr>
            <a:xfrm>
              <a:off x="3357553" y="1759676"/>
              <a:ext cx="2143141" cy="275786"/>
            </a:xfrm>
            <a:prstGeom prst="rect">
              <a:avLst/>
            </a:prstGeom>
            <a:noFill/>
          </p:spPr>
          <p:txBody>
            <a:bodyPr wrap="square" rtlCol="0">
              <a:spAutoFit/>
            </a:bodyPr>
            <a:lstStyle/>
            <a:p>
              <a:pPr algn="ctr"/>
              <a:r>
                <a:rPr lang="tr-TR" b="1" dirty="0">
                  <a:latin typeface="Calibri" panose="020F0502020204030204" pitchFamily="34" charset="0"/>
                  <a:cs typeface="Calibri" panose="020F0502020204030204" pitchFamily="34" charset="0"/>
                </a:rPr>
                <a:t>POLİTİKALAR</a:t>
              </a:r>
            </a:p>
          </p:txBody>
        </p:sp>
        <p:sp>
          <p:nvSpPr>
            <p:cNvPr id="26" name="31 Metin kutusu"/>
            <p:cNvSpPr txBox="1"/>
            <p:nvPr/>
          </p:nvSpPr>
          <p:spPr>
            <a:xfrm>
              <a:off x="3357553" y="3786190"/>
              <a:ext cx="2143141" cy="275786"/>
            </a:xfrm>
            <a:prstGeom prst="rect">
              <a:avLst/>
            </a:prstGeom>
            <a:noFill/>
          </p:spPr>
          <p:txBody>
            <a:bodyPr wrap="square" rtlCol="0">
              <a:spAutoFit/>
            </a:bodyPr>
            <a:lstStyle/>
            <a:p>
              <a:pPr algn="ctr"/>
              <a:r>
                <a:rPr lang="tr-TR" b="1" dirty="0">
                  <a:latin typeface="Calibri" panose="020F0502020204030204" pitchFamily="34" charset="0"/>
                  <a:cs typeface="Calibri" panose="020F0502020204030204" pitchFamily="34" charset="0"/>
                </a:rPr>
                <a:t>POLİTİKALAR</a:t>
              </a:r>
            </a:p>
          </p:txBody>
        </p:sp>
      </p:grpSp>
    </p:spTree>
    <p:extLst>
      <p:ext uri="{BB962C8B-B14F-4D97-AF65-F5344CB8AC3E}">
        <p14:creationId xmlns:p14="http://schemas.microsoft.com/office/powerpoint/2010/main" val="18545607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6 Metin kutusu"/>
          <p:cNvSpPr txBox="1"/>
          <p:nvPr/>
        </p:nvSpPr>
        <p:spPr>
          <a:xfrm>
            <a:off x="3643694" y="2573982"/>
            <a:ext cx="3003679" cy="400110"/>
          </a:xfrm>
          <a:prstGeom prst="rect">
            <a:avLst/>
          </a:prstGeom>
          <a:noFill/>
        </p:spPr>
        <p:txBody>
          <a:bodyPr wrap="square" rtlCol="0">
            <a:spAutoFit/>
          </a:bodyPr>
          <a:lstStyle/>
          <a:p>
            <a:r>
              <a:rPr lang="tr-TR" sz="2000" b="1" dirty="0">
                <a:latin typeface="Calibri" panose="020F0502020204030204" pitchFamily="34" charset="0"/>
                <a:cs typeface="Calibri" panose="020F0502020204030204" pitchFamily="34" charset="0"/>
              </a:rPr>
              <a:t>İLKELER / DEĞERLER</a:t>
            </a:r>
          </a:p>
        </p:txBody>
      </p:sp>
      <p:grpSp>
        <p:nvGrpSpPr>
          <p:cNvPr id="5" name="36 Grup"/>
          <p:cNvGrpSpPr/>
          <p:nvPr/>
        </p:nvGrpSpPr>
        <p:grpSpPr>
          <a:xfrm>
            <a:off x="848855" y="2888941"/>
            <a:ext cx="7396216" cy="2796616"/>
            <a:chOff x="71406" y="1785132"/>
            <a:chExt cx="9001188" cy="2821165"/>
          </a:xfrm>
        </p:grpSpPr>
        <p:sp>
          <p:nvSpPr>
            <p:cNvPr id="6" name="2 Oval"/>
            <p:cNvSpPr/>
            <p:nvPr/>
          </p:nvSpPr>
          <p:spPr>
            <a:xfrm>
              <a:off x="71406" y="1785926"/>
              <a:ext cx="1071570" cy="2357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dirty="0">
                <a:latin typeface="Calibri" panose="020F0502020204030204" pitchFamily="34" charset="0"/>
                <a:cs typeface="Calibri" panose="020F0502020204030204" pitchFamily="34" charset="0"/>
              </a:endParaRPr>
            </a:p>
          </p:txBody>
        </p:sp>
        <p:sp>
          <p:nvSpPr>
            <p:cNvPr id="7" name="3 Oval"/>
            <p:cNvSpPr/>
            <p:nvPr/>
          </p:nvSpPr>
          <p:spPr>
            <a:xfrm>
              <a:off x="8001024" y="1785926"/>
              <a:ext cx="1071570" cy="2357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dirty="0">
                <a:latin typeface="Calibri" panose="020F0502020204030204" pitchFamily="34" charset="0"/>
                <a:cs typeface="Calibri" panose="020F0502020204030204" pitchFamily="34" charset="0"/>
              </a:endParaRPr>
            </a:p>
          </p:txBody>
        </p:sp>
        <p:cxnSp>
          <p:nvCxnSpPr>
            <p:cNvPr id="8" name="7 Düz Bağlayıcı"/>
            <p:cNvCxnSpPr>
              <a:stCxn id="6" idx="0"/>
              <a:endCxn id="7" idx="0"/>
            </p:cNvCxnSpPr>
            <p:nvPr/>
          </p:nvCxnSpPr>
          <p:spPr>
            <a:xfrm rot="5400000" flipH="1" flipV="1">
              <a:off x="4572000" y="-2178883"/>
              <a:ext cx="1588" cy="7929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9 Düz Bağlayıcı"/>
            <p:cNvCxnSpPr>
              <a:stCxn id="6" idx="4"/>
              <a:endCxn id="7" idx="4"/>
            </p:cNvCxnSpPr>
            <p:nvPr/>
          </p:nvCxnSpPr>
          <p:spPr>
            <a:xfrm rot="16200000" flipH="1">
              <a:off x="4572000" y="178571"/>
              <a:ext cx="1588" cy="79296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11 Düz Bağlayıcı"/>
            <p:cNvCxnSpPr>
              <a:stCxn id="6" idx="7"/>
              <a:endCxn id="7" idx="1"/>
            </p:cNvCxnSpPr>
            <p:nvPr/>
          </p:nvCxnSpPr>
          <p:spPr>
            <a:xfrm rot="5400000" flipH="1" flipV="1">
              <a:off x="4572000" y="-1454785"/>
              <a:ext cx="1588" cy="71719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3 Düz Bağlayıcı"/>
            <p:cNvCxnSpPr>
              <a:stCxn id="6" idx="5"/>
              <a:endCxn id="7" idx="3"/>
            </p:cNvCxnSpPr>
            <p:nvPr/>
          </p:nvCxnSpPr>
          <p:spPr>
            <a:xfrm rot="16200000" flipH="1">
              <a:off x="4572000" y="212187"/>
              <a:ext cx="1588" cy="7171904"/>
            </a:xfrm>
            <a:prstGeom prst="line">
              <a:avLst/>
            </a:prstGeom>
          </p:spPr>
          <p:style>
            <a:lnRef idx="1">
              <a:schemeClr val="accent1"/>
            </a:lnRef>
            <a:fillRef idx="0">
              <a:schemeClr val="accent1"/>
            </a:fillRef>
            <a:effectRef idx="0">
              <a:schemeClr val="accent1"/>
            </a:effectRef>
            <a:fontRef idx="minor">
              <a:schemeClr val="tx1"/>
            </a:fontRef>
          </p:style>
        </p:cxnSp>
        <p:sp>
          <p:nvSpPr>
            <p:cNvPr id="12" name="14 Metin kutusu"/>
            <p:cNvSpPr txBox="1"/>
            <p:nvPr/>
          </p:nvSpPr>
          <p:spPr>
            <a:xfrm rot="16200000">
              <a:off x="17113" y="2614029"/>
              <a:ext cx="1285884" cy="486933"/>
            </a:xfrm>
            <a:prstGeom prst="rect">
              <a:avLst/>
            </a:prstGeom>
            <a:noFill/>
          </p:spPr>
          <p:txBody>
            <a:bodyPr wrap="square" rtlCol="0">
              <a:spAutoFit/>
            </a:bodyPr>
            <a:lstStyle/>
            <a:p>
              <a:r>
                <a:rPr lang="tr-TR" sz="2000" dirty="0">
                  <a:latin typeface="Calibri" panose="020F0502020204030204" pitchFamily="34" charset="0"/>
                  <a:cs typeface="Calibri" panose="020F0502020204030204" pitchFamily="34" charset="0"/>
                </a:rPr>
                <a:t>MİSYON</a:t>
              </a:r>
            </a:p>
          </p:txBody>
        </p:sp>
        <p:sp>
          <p:nvSpPr>
            <p:cNvPr id="13" name="15 Metin kutusu"/>
            <p:cNvSpPr txBox="1"/>
            <p:nvPr/>
          </p:nvSpPr>
          <p:spPr>
            <a:xfrm rot="5400000">
              <a:off x="8055449" y="2773918"/>
              <a:ext cx="1034158" cy="486934"/>
            </a:xfrm>
            <a:prstGeom prst="rect">
              <a:avLst/>
            </a:prstGeom>
            <a:noFill/>
          </p:spPr>
          <p:txBody>
            <a:bodyPr wrap="square" rtlCol="0">
              <a:spAutoFit/>
            </a:bodyPr>
            <a:lstStyle/>
            <a:p>
              <a:r>
                <a:rPr lang="tr-TR" sz="2000" dirty="0">
                  <a:latin typeface="Calibri" panose="020F0502020204030204" pitchFamily="34" charset="0"/>
                  <a:cs typeface="Calibri" panose="020F0502020204030204" pitchFamily="34" charset="0"/>
                </a:rPr>
                <a:t>VİZYON</a:t>
              </a:r>
            </a:p>
          </p:txBody>
        </p:sp>
        <p:sp>
          <p:nvSpPr>
            <p:cNvPr id="14" name="17 Metin kutusu"/>
            <p:cNvSpPr txBox="1"/>
            <p:nvPr/>
          </p:nvSpPr>
          <p:spPr>
            <a:xfrm>
              <a:off x="3143238" y="4202675"/>
              <a:ext cx="3424939" cy="403622"/>
            </a:xfrm>
            <a:prstGeom prst="rect">
              <a:avLst/>
            </a:prstGeom>
            <a:noFill/>
          </p:spPr>
          <p:txBody>
            <a:bodyPr wrap="square" rtlCol="0">
              <a:spAutoFit/>
            </a:bodyPr>
            <a:lstStyle/>
            <a:p>
              <a:r>
                <a:rPr lang="tr-TR" sz="2000" b="1" dirty="0">
                  <a:latin typeface="Calibri" panose="020F0502020204030204" pitchFamily="34" charset="0"/>
                  <a:cs typeface="Calibri" panose="020F0502020204030204" pitchFamily="34" charset="0"/>
                </a:rPr>
                <a:t>İLKELER / DEĞERLER</a:t>
              </a:r>
            </a:p>
          </p:txBody>
        </p:sp>
        <p:sp>
          <p:nvSpPr>
            <p:cNvPr id="15" name="18 Metin kutusu"/>
            <p:cNvSpPr txBox="1"/>
            <p:nvPr/>
          </p:nvSpPr>
          <p:spPr>
            <a:xfrm>
              <a:off x="1285851" y="2857496"/>
              <a:ext cx="1428761" cy="714100"/>
            </a:xfrm>
            <a:prstGeom prst="rect">
              <a:avLst/>
            </a:prstGeom>
            <a:noFill/>
          </p:spPr>
          <p:txBody>
            <a:bodyPr wrap="square" rtlCol="0">
              <a:spAutoFit/>
            </a:bodyPr>
            <a:lstStyle/>
            <a:p>
              <a:r>
                <a:rPr lang="tr-TR" sz="2000" dirty="0">
                  <a:latin typeface="Calibri" panose="020F0502020204030204" pitchFamily="34" charset="0"/>
                  <a:cs typeface="Calibri" panose="020F0502020204030204" pitchFamily="34" charset="0"/>
                </a:rPr>
                <a:t>Stratejik</a:t>
              </a:r>
              <a:br>
                <a:rPr lang="tr-TR" sz="2000" dirty="0">
                  <a:latin typeface="Calibri" panose="020F0502020204030204" pitchFamily="34" charset="0"/>
                  <a:cs typeface="Calibri" panose="020F0502020204030204" pitchFamily="34" charset="0"/>
                </a:rPr>
              </a:br>
              <a:r>
                <a:rPr lang="tr-TR" sz="2000" dirty="0">
                  <a:latin typeface="Calibri" panose="020F0502020204030204" pitchFamily="34" charset="0"/>
                  <a:cs typeface="Calibri" panose="020F0502020204030204" pitchFamily="34" charset="0"/>
                </a:rPr>
                <a:t>Amaç</a:t>
              </a:r>
            </a:p>
          </p:txBody>
        </p:sp>
        <p:cxnSp>
          <p:nvCxnSpPr>
            <p:cNvPr id="16" name="20 Düz Bağlayıcı"/>
            <p:cNvCxnSpPr/>
            <p:nvPr/>
          </p:nvCxnSpPr>
          <p:spPr>
            <a:xfrm rot="5400000">
              <a:off x="1857356" y="2928934"/>
              <a:ext cx="1071570" cy="500066"/>
            </a:xfrm>
            <a:prstGeom prst="line">
              <a:avLst/>
            </a:prstGeom>
          </p:spPr>
          <p:style>
            <a:lnRef idx="1">
              <a:schemeClr val="accent1"/>
            </a:lnRef>
            <a:fillRef idx="0">
              <a:schemeClr val="accent1"/>
            </a:fillRef>
            <a:effectRef idx="0">
              <a:schemeClr val="accent1"/>
            </a:effectRef>
            <a:fontRef idx="minor">
              <a:schemeClr val="tx1"/>
            </a:fontRef>
          </p:style>
        </p:cxnSp>
        <p:sp>
          <p:nvSpPr>
            <p:cNvPr id="17" name="21 Metin kutusu"/>
            <p:cNvSpPr txBox="1"/>
            <p:nvPr/>
          </p:nvSpPr>
          <p:spPr>
            <a:xfrm>
              <a:off x="3143240" y="2571744"/>
              <a:ext cx="2357454" cy="1645535"/>
            </a:xfrm>
            <a:prstGeom prst="rect">
              <a:avLst/>
            </a:prstGeom>
            <a:noFill/>
          </p:spPr>
          <p:txBody>
            <a:bodyPr wrap="square" rtlCol="0">
              <a:spAutoFit/>
            </a:bodyPr>
            <a:lstStyle/>
            <a:p>
              <a:r>
                <a:rPr lang="tr-TR" sz="2000" dirty="0">
                  <a:latin typeface="Calibri" panose="020F0502020204030204" pitchFamily="34" charset="0"/>
                  <a:cs typeface="Calibri" panose="020F0502020204030204" pitchFamily="34" charset="0"/>
                </a:rPr>
                <a:t>Hedefler           Programlar</a:t>
              </a:r>
              <a:br>
                <a:rPr lang="tr-TR" sz="2000" dirty="0">
                  <a:latin typeface="Calibri" panose="020F0502020204030204" pitchFamily="34" charset="0"/>
                  <a:cs typeface="Calibri" panose="020F0502020204030204" pitchFamily="34" charset="0"/>
                </a:rPr>
              </a:br>
              <a:r>
                <a:rPr lang="tr-TR" sz="2000" dirty="0">
                  <a:latin typeface="Calibri" panose="020F0502020204030204" pitchFamily="34" charset="0"/>
                  <a:cs typeface="Calibri" panose="020F0502020204030204" pitchFamily="34" charset="0"/>
                </a:rPr>
                <a:t>Planlar</a:t>
              </a:r>
            </a:p>
            <a:p>
              <a:r>
                <a:rPr lang="tr-TR" sz="2000" dirty="0">
                  <a:latin typeface="Calibri" panose="020F0502020204030204" pitchFamily="34" charset="0"/>
                  <a:cs typeface="Calibri" panose="020F0502020204030204" pitchFamily="34" charset="0"/>
                </a:rPr>
                <a:t>Taktikler</a:t>
              </a:r>
              <a:br>
                <a:rPr lang="tr-TR" sz="2000" dirty="0">
                  <a:latin typeface="Calibri" panose="020F0502020204030204" pitchFamily="34" charset="0"/>
                  <a:cs typeface="Calibri" panose="020F0502020204030204" pitchFamily="34" charset="0"/>
                </a:rPr>
              </a:br>
              <a:endParaRPr lang="tr-TR" sz="2000" dirty="0">
                <a:latin typeface="Calibri" panose="020F0502020204030204" pitchFamily="34" charset="0"/>
                <a:cs typeface="Calibri" panose="020F0502020204030204" pitchFamily="34" charset="0"/>
              </a:endParaRPr>
            </a:p>
          </p:txBody>
        </p:sp>
        <p:sp>
          <p:nvSpPr>
            <p:cNvPr id="18" name="23 Sağ Ok"/>
            <p:cNvSpPr/>
            <p:nvPr/>
          </p:nvSpPr>
          <p:spPr>
            <a:xfrm>
              <a:off x="1285852" y="2357430"/>
              <a:ext cx="71438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dirty="0">
                <a:latin typeface="Calibri" panose="020F0502020204030204" pitchFamily="34" charset="0"/>
                <a:cs typeface="Calibri" panose="020F0502020204030204" pitchFamily="34" charset="0"/>
              </a:endParaRPr>
            </a:p>
          </p:txBody>
        </p:sp>
        <p:sp>
          <p:nvSpPr>
            <p:cNvPr id="19" name="24 Sağ Ok"/>
            <p:cNvSpPr/>
            <p:nvPr/>
          </p:nvSpPr>
          <p:spPr>
            <a:xfrm>
              <a:off x="2285984" y="2357430"/>
              <a:ext cx="71438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dirty="0">
                <a:latin typeface="Calibri" panose="020F0502020204030204" pitchFamily="34" charset="0"/>
                <a:cs typeface="Calibri" panose="020F0502020204030204" pitchFamily="34" charset="0"/>
              </a:endParaRPr>
            </a:p>
          </p:txBody>
        </p:sp>
        <p:sp>
          <p:nvSpPr>
            <p:cNvPr id="20" name="25 Sağ Ok"/>
            <p:cNvSpPr/>
            <p:nvPr/>
          </p:nvSpPr>
          <p:spPr>
            <a:xfrm>
              <a:off x="3286116" y="2357430"/>
              <a:ext cx="71438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dirty="0">
                <a:latin typeface="Calibri" panose="020F0502020204030204" pitchFamily="34" charset="0"/>
                <a:cs typeface="Calibri" panose="020F0502020204030204" pitchFamily="34" charset="0"/>
              </a:endParaRPr>
            </a:p>
          </p:txBody>
        </p:sp>
        <p:sp>
          <p:nvSpPr>
            <p:cNvPr id="21" name="26 Sağ Ok"/>
            <p:cNvSpPr/>
            <p:nvPr/>
          </p:nvSpPr>
          <p:spPr>
            <a:xfrm>
              <a:off x="4214810" y="2357430"/>
              <a:ext cx="71438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dirty="0">
                <a:latin typeface="Calibri" panose="020F0502020204030204" pitchFamily="34" charset="0"/>
                <a:cs typeface="Calibri" panose="020F0502020204030204" pitchFamily="34" charset="0"/>
              </a:endParaRPr>
            </a:p>
          </p:txBody>
        </p:sp>
        <p:sp>
          <p:nvSpPr>
            <p:cNvPr id="22" name="27 Sağ Ok"/>
            <p:cNvSpPr/>
            <p:nvPr/>
          </p:nvSpPr>
          <p:spPr>
            <a:xfrm>
              <a:off x="5143504" y="2357430"/>
              <a:ext cx="71438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dirty="0">
                <a:latin typeface="Calibri" panose="020F0502020204030204" pitchFamily="34" charset="0"/>
                <a:cs typeface="Calibri" panose="020F0502020204030204" pitchFamily="34" charset="0"/>
              </a:endParaRPr>
            </a:p>
          </p:txBody>
        </p:sp>
        <p:sp>
          <p:nvSpPr>
            <p:cNvPr id="23" name="28 Sağ Ok"/>
            <p:cNvSpPr/>
            <p:nvPr/>
          </p:nvSpPr>
          <p:spPr>
            <a:xfrm>
              <a:off x="6215074" y="2357430"/>
              <a:ext cx="71438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dirty="0">
                <a:latin typeface="Calibri" panose="020F0502020204030204" pitchFamily="34" charset="0"/>
                <a:cs typeface="Calibri" panose="020F0502020204030204" pitchFamily="34" charset="0"/>
              </a:endParaRPr>
            </a:p>
          </p:txBody>
        </p:sp>
        <p:sp>
          <p:nvSpPr>
            <p:cNvPr id="24" name="29 Sağ Ok"/>
            <p:cNvSpPr/>
            <p:nvPr/>
          </p:nvSpPr>
          <p:spPr>
            <a:xfrm>
              <a:off x="7215206" y="2357430"/>
              <a:ext cx="71438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dirty="0">
                <a:latin typeface="Calibri" panose="020F0502020204030204" pitchFamily="34" charset="0"/>
                <a:cs typeface="Calibri" panose="020F0502020204030204" pitchFamily="34" charset="0"/>
              </a:endParaRPr>
            </a:p>
          </p:txBody>
        </p:sp>
        <p:sp>
          <p:nvSpPr>
            <p:cNvPr id="25" name="30 Metin kutusu"/>
            <p:cNvSpPr txBox="1"/>
            <p:nvPr/>
          </p:nvSpPr>
          <p:spPr>
            <a:xfrm>
              <a:off x="3823822" y="1821378"/>
              <a:ext cx="2143140" cy="403622"/>
            </a:xfrm>
            <a:prstGeom prst="rect">
              <a:avLst/>
            </a:prstGeom>
            <a:noFill/>
          </p:spPr>
          <p:txBody>
            <a:bodyPr wrap="square" rtlCol="0">
              <a:spAutoFit/>
            </a:bodyPr>
            <a:lstStyle/>
            <a:p>
              <a:r>
                <a:rPr lang="tr-TR" sz="2000" b="1" dirty="0">
                  <a:latin typeface="Calibri" panose="020F0502020204030204" pitchFamily="34" charset="0"/>
                  <a:cs typeface="Calibri" panose="020F0502020204030204" pitchFamily="34" charset="0"/>
                </a:rPr>
                <a:t>POLİTİKALAR</a:t>
              </a:r>
            </a:p>
          </p:txBody>
        </p:sp>
        <p:sp>
          <p:nvSpPr>
            <p:cNvPr id="26" name="31 Metin kutusu"/>
            <p:cNvSpPr txBox="1"/>
            <p:nvPr/>
          </p:nvSpPr>
          <p:spPr>
            <a:xfrm>
              <a:off x="3746732" y="3814252"/>
              <a:ext cx="2143140" cy="403622"/>
            </a:xfrm>
            <a:prstGeom prst="rect">
              <a:avLst/>
            </a:prstGeom>
            <a:noFill/>
          </p:spPr>
          <p:txBody>
            <a:bodyPr wrap="square" rtlCol="0">
              <a:spAutoFit/>
            </a:bodyPr>
            <a:lstStyle/>
            <a:p>
              <a:r>
                <a:rPr lang="tr-TR" sz="2000" b="1" dirty="0">
                  <a:latin typeface="Calibri" panose="020F0502020204030204" pitchFamily="34" charset="0"/>
                  <a:cs typeface="Calibri" panose="020F0502020204030204" pitchFamily="34" charset="0"/>
                </a:rPr>
                <a:t>POLİTİKALAR</a:t>
              </a:r>
            </a:p>
          </p:txBody>
        </p:sp>
      </p:grpSp>
      <p:sp>
        <p:nvSpPr>
          <p:cNvPr id="27" name="37 Başlık"/>
          <p:cNvSpPr>
            <a:spLocks noGrp="1"/>
          </p:cNvSpPr>
          <p:nvPr>
            <p:ph type="title"/>
          </p:nvPr>
        </p:nvSpPr>
        <p:spPr>
          <a:xfrm>
            <a:off x="35573" y="950404"/>
            <a:ext cx="9108427" cy="747517"/>
          </a:xfrm>
        </p:spPr>
        <p:txBody>
          <a:bodyPr/>
          <a:lstStyle/>
          <a:p>
            <a:pPr algn="ctr"/>
            <a:r>
              <a:rPr lang="tr-TR" sz="4000" b="1" dirty="0">
                <a:solidFill>
                  <a:srgbClr val="C00000"/>
                </a:solidFill>
                <a:effectLst/>
                <a:latin typeface="Calibri" panose="020F0502020204030204" pitchFamily="34" charset="0"/>
                <a:cs typeface="Calibri" panose="020F0502020204030204" pitchFamily="34" charset="0"/>
              </a:rPr>
              <a:t>STRATEJİK YÖNETİM MODELİ</a:t>
            </a:r>
          </a:p>
        </p:txBody>
      </p:sp>
    </p:spTree>
    <p:extLst>
      <p:ext uri="{BB962C8B-B14F-4D97-AF65-F5344CB8AC3E}">
        <p14:creationId xmlns:p14="http://schemas.microsoft.com/office/powerpoint/2010/main" val="1575488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0038" y="515665"/>
            <a:ext cx="8520112" cy="647700"/>
          </a:xfrm>
        </p:spPr>
        <p:txBody>
          <a:bodyPr/>
          <a:lstStyle/>
          <a:p>
            <a:pPr marL="0" indent="0" algn="ctr">
              <a:buNone/>
            </a:pPr>
            <a:r>
              <a:rPr lang="tr-TR" sz="3200" dirty="0" smtClean="0">
                <a:solidFill>
                  <a:srgbClr val="C00000"/>
                </a:solidFill>
                <a:latin typeface="Calibri" panose="020F0502020204030204" pitchFamily="34" charset="0"/>
                <a:cs typeface="Calibri" panose="020F0502020204030204" pitchFamily="34" charset="0"/>
              </a:rPr>
              <a:t>YÖNETİMİN 5 TEMEL ÖĞESİ</a:t>
            </a:r>
            <a:endParaRPr lang="tr-TR" sz="3200" dirty="0">
              <a:solidFill>
                <a:srgbClr val="C00000"/>
              </a:solidFill>
              <a:latin typeface="Calibri" panose="020F0502020204030204" pitchFamily="34" charset="0"/>
              <a:cs typeface="Calibri" panose="020F0502020204030204" pitchFamily="34" charset="0"/>
            </a:endParaRPr>
          </a:p>
        </p:txBody>
      </p:sp>
      <p:sp>
        <p:nvSpPr>
          <p:cNvPr id="4" name="Dikdörtgen 3"/>
          <p:cNvSpPr/>
          <p:nvPr/>
        </p:nvSpPr>
        <p:spPr>
          <a:xfrm>
            <a:off x="300038" y="1731745"/>
            <a:ext cx="3906202" cy="45243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lvl="0" indent="0" algn="just">
              <a:buNone/>
            </a:pPr>
            <a:r>
              <a:rPr lang="tr-TR" sz="2400" b="1" dirty="0" smtClean="0">
                <a:latin typeface="Calibri" panose="020F0502020204030204" pitchFamily="34" charset="0"/>
                <a:cs typeface="Calibri" panose="020F0502020204030204" pitchFamily="34" charset="0"/>
              </a:rPr>
              <a:t>Planlama</a:t>
            </a:r>
            <a:r>
              <a:rPr lang="tr-TR" sz="2400" b="1" dirty="0">
                <a:latin typeface="Calibri" panose="020F0502020204030204" pitchFamily="34" charset="0"/>
                <a:cs typeface="Calibri" panose="020F0502020204030204" pitchFamily="34" charset="0"/>
              </a:rPr>
              <a:t>:</a:t>
            </a:r>
            <a:r>
              <a:rPr lang="tr-TR" sz="2400" dirty="0">
                <a:latin typeface="Calibri" panose="020F0502020204030204" pitchFamily="34" charset="0"/>
                <a:cs typeface="Calibri" panose="020F0502020204030204" pitchFamily="34" charset="0"/>
              </a:rPr>
              <a:t> Nereye gitmek istiyoruz? </a:t>
            </a:r>
            <a:endParaRPr lang="tr-TR" sz="2400" dirty="0" smtClean="0">
              <a:latin typeface="Calibri" panose="020F0502020204030204" pitchFamily="34" charset="0"/>
              <a:cs typeface="Calibri" panose="020F0502020204030204" pitchFamily="34" charset="0"/>
            </a:endParaRPr>
          </a:p>
          <a:p>
            <a:pPr marL="0" lvl="0" indent="0" algn="just">
              <a:buNone/>
            </a:pPr>
            <a:r>
              <a:rPr lang="tr-TR" sz="2400" dirty="0" smtClean="0">
                <a:latin typeface="Calibri" panose="020F0502020204030204" pitchFamily="34" charset="0"/>
                <a:cs typeface="Calibri" panose="020F0502020204030204" pitchFamily="34" charset="0"/>
              </a:rPr>
              <a:t>(</a:t>
            </a:r>
            <a:r>
              <a:rPr lang="tr-TR" sz="2400" dirty="0">
                <a:latin typeface="Calibri" panose="020F0502020204030204" pitchFamily="34" charset="0"/>
                <a:cs typeface="Calibri" panose="020F0502020204030204" pitchFamily="34" charset="0"/>
              </a:rPr>
              <a:t>Hedef belirleme)</a:t>
            </a:r>
          </a:p>
          <a:p>
            <a:pPr marL="0" lvl="0" indent="0" algn="just">
              <a:buNone/>
            </a:pPr>
            <a:r>
              <a:rPr lang="tr-TR" sz="2400" b="1" dirty="0">
                <a:latin typeface="Calibri" panose="020F0502020204030204" pitchFamily="34" charset="0"/>
                <a:cs typeface="Calibri" panose="020F0502020204030204" pitchFamily="34" charset="0"/>
              </a:rPr>
              <a:t>Organizasyon:</a:t>
            </a:r>
            <a:r>
              <a:rPr lang="tr-TR" sz="2400" dirty="0">
                <a:latin typeface="Calibri" panose="020F0502020204030204" pitchFamily="34" charset="0"/>
                <a:cs typeface="Calibri" panose="020F0502020204030204" pitchFamily="34" charset="0"/>
              </a:rPr>
              <a:t> Kim, neyi, nasıl yapacak? </a:t>
            </a:r>
            <a:endParaRPr lang="tr-TR" sz="2400" dirty="0" smtClean="0">
              <a:latin typeface="Calibri" panose="020F0502020204030204" pitchFamily="34" charset="0"/>
              <a:cs typeface="Calibri" panose="020F0502020204030204" pitchFamily="34" charset="0"/>
            </a:endParaRPr>
          </a:p>
          <a:p>
            <a:pPr marL="0" lvl="0" indent="0" algn="just">
              <a:buNone/>
            </a:pPr>
            <a:r>
              <a:rPr lang="tr-TR" sz="2400" dirty="0" smtClean="0">
                <a:latin typeface="Calibri" panose="020F0502020204030204" pitchFamily="34" charset="0"/>
                <a:cs typeface="Calibri" panose="020F0502020204030204" pitchFamily="34" charset="0"/>
              </a:rPr>
              <a:t>(</a:t>
            </a:r>
            <a:r>
              <a:rPr lang="tr-TR" sz="2400" dirty="0">
                <a:latin typeface="Calibri" panose="020F0502020204030204" pitchFamily="34" charset="0"/>
                <a:cs typeface="Calibri" panose="020F0502020204030204" pitchFamily="34" charset="0"/>
              </a:rPr>
              <a:t>Görev dağılımı)</a:t>
            </a:r>
          </a:p>
          <a:p>
            <a:pPr marL="0" lvl="0" indent="0" algn="just">
              <a:buNone/>
            </a:pPr>
            <a:r>
              <a:rPr lang="tr-TR" sz="2400" b="1" dirty="0">
                <a:latin typeface="Calibri" panose="020F0502020204030204" pitchFamily="34" charset="0"/>
                <a:cs typeface="Calibri" panose="020F0502020204030204" pitchFamily="34" charset="0"/>
              </a:rPr>
              <a:t>Yürütme (Yöneltme</a:t>
            </a:r>
            <a:r>
              <a:rPr lang="tr-TR" sz="2400" b="1" dirty="0" smtClean="0">
                <a:latin typeface="Calibri" panose="020F0502020204030204" pitchFamily="34" charset="0"/>
                <a:cs typeface="Calibri" panose="020F0502020204030204" pitchFamily="34" charset="0"/>
              </a:rPr>
              <a:t>):</a:t>
            </a:r>
          </a:p>
          <a:p>
            <a:pPr marL="0" lvl="0" indent="0" algn="just">
              <a:buNone/>
            </a:pPr>
            <a:r>
              <a:rPr lang="tr-TR" sz="2400" dirty="0" smtClean="0">
                <a:latin typeface="Calibri" panose="020F0502020204030204" pitchFamily="34" charset="0"/>
                <a:cs typeface="Calibri" panose="020F0502020204030204" pitchFamily="34" charset="0"/>
              </a:rPr>
              <a:t>Harekete </a:t>
            </a:r>
            <a:r>
              <a:rPr lang="tr-TR" sz="2400" dirty="0">
                <a:latin typeface="Calibri" panose="020F0502020204030204" pitchFamily="34" charset="0"/>
                <a:cs typeface="Calibri" panose="020F0502020204030204" pitchFamily="34" charset="0"/>
              </a:rPr>
              <a:t>geçirme (Liderlik)</a:t>
            </a:r>
          </a:p>
          <a:p>
            <a:pPr marL="0" lvl="0" indent="0" algn="just">
              <a:buNone/>
            </a:pPr>
            <a:r>
              <a:rPr lang="tr-TR" sz="2400" b="1" dirty="0">
                <a:latin typeface="Calibri" panose="020F0502020204030204" pitchFamily="34" charset="0"/>
                <a:cs typeface="Calibri" panose="020F0502020204030204" pitchFamily="34" charset="0"/>
              </a:rPr>
              <a:t>Koordinasyon:</a:t>
            </a:r>
            <a:r>
              <a:rPr lang="tr-TR" sz="2400" dirty="0">
                <a:latin typeface="Calibri" panose="020F0502020204030204" pitchFamily="34" charset="0"/>
                <a:cs typeface="Calibri" panose="020F0502020204030204" pitchFamily="34" charset="0"/>
              </a:rPr>
              <a:t> Uyum içinde çalışma.</a:t>
            </a:r>
          </a:p>
          <a:p>
            <a:pPr marL="0" lvl="0" indent="0" algn="just">
              <a:buNone/>
            </a:pPr>
            <a:r>
              <a:rPr lang="tr-TR" sz="2400" b="1" dirty="0">
                <a:latin typeface="Calibri" panose="020F0502020204030204" pitchFamily="34" charset="0"/>
                <a:cs typeface="Calibri" panose="020F0502020204030204" pitchFamily="34" charset="0"/>
              </a:rPr>
              <a:t>Denetim:</a:t>
            </a:r>
            <a:r>
              <a:rPr lang="tr-TR" sz="2400" dirty="0">
                <a:latin typeface="Calibri" panose="020F0502020204030204" pitchFamily="34" charset="0"/>
                <a:cs typeface="Calibri" panose="020F0502020204030204" pitchFamily="34" charset="0"/>
              </a:rPr>
              <a:t> Hedefe ulaştık mı? (Kontrol)</a:t>
            </a:r>
          </a:p>
        </p:txBody>
      </p:sp>
      <p:pic>
        <p:nvPicPr>
          <p:cNvPr id="5" name="Picture 2" descr="What is Management? Describe the Essential Functions of Mana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6616" y="2155370"/>
            <a:ext cx="4423534" cy="367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89701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extLst>
              <p:ext uri="{D42A27DB-BD31-4B8C-83A1-F6EECF244321}">
                <p14:modId xmlns:p14="http://schemas.microsoft.com/office/powerpoint/2010/main" val="2532369328"/>
              </p:ext>
            </p:extLst>
          </p:nvPr>
        </p:nvGraphicFramePr>
        <p:xfrm>
          <a:off x="142844" y="71414"/>
          <a:ext cx="8929716" cy="6902938"/>
        </p:xfrm>
        <a:graphic>
          <a:graphicData uri="http://schemas.openxmlformats.org/drawingml/2006/table">
            <a:tbl>
              <a:tblPr firstRow="1" bandRow="1">
                <a:tableStyleId>{5C22544A-7EE6-4342-B048-85BDC9FD1C3A}</a:tableStyleId>
              </a:tblPr>
              <a:tblGrid>
                <a:gridCol w="3853092">
                  <a:extLst>
                    <a:ext uri="{9D8B030D-6E8A-4147-A177-3AD203B41FA5}">
                      <a16:colId xmlns:a16="http://schemas.microsoft.com/office/drawing/2014/main" val="20000"/>
                    </a:ext>
                  </a:extLst>
                </a:gridCol>
                <a:gridCol w="2656655">
                  <a:extLst>
                    <a:ext uri="{9D8B030D-6E8A-4147-A177-3AD203B41FA5}">
                      <a16:colId xmlns:a16="http://schemas.microsoft.com/office/drawing/2014/main" val="20001"/>
                    </a:ext>
                  </a:extLst>
                </a:gridCol>
                <a:gridCol w="2419969">
                  <a:extLst>
                    <a:ext uri="{9D8B030D-6E8A-4147-A177-3AD203B41FA5}">
                      <a16:colId xmlns:a16="http://schemas.microsoft.com/office/drawing/2014/main" val="20002"/>
                    </a:ext>
                  </a:extLst>
                </a:gridCol>
              </a:tblGrid>
              <a:tr h="469096">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800" b="1" dirty="0">
                          <a:solidFill>
                            <a:srgbClr val="C00000"/>
                          </a:solidFill>
                          <a:latin typeface="Calibri" panose="020F0502020204030204" pitchFamily="34" charset="0"/>
                          <a:cs typeface="Calibri" panose="020F0502020204030204" pitchFamily="34" charset="0"/>
                        </a:rPr>
                        <a:t>Stratejik Yönetim Süreci</a:t>
                      </a:r>
                    </a:p>
                  </a:txBody>
                  <a:tcPr anchor="ctr">
                    <a:solidFill>
                      <a:schemeClr val="tx2">
                        <a:lumMod val="20000"/>
                        <a:lumOff val="80000"/>
                      </a:schemeClr>
                    </a:solidFill>
                  </a:tcPr>
                </a:tc>
                <a:tc hMerge="1">
                  <a:txBody>
                    <a:bodyPr/>
                    <a:lstStyle/>
                    <a:p>
                      <a:endParaRPr lang="tr-TR"/>
                    </a:p>
                  </a:txBody>
                  <a:tcPr/>
                </a:tc>
                <a:tc hMerge="1">
                  <a:txBody>
                    <a:bodyPr/>
                    <a:lstStyle/>
                    <a:p>
                      <a:endParaRPr lang="tr-TR" dirty="0"/>
                    </a:p>
                  </a:txBody>
                  <a:tcPr/>
                </a:tc>
                <a:extLst>
                  <a:ext uri="{0D108BD9-81ED-4DB2-BD59-A6C34878D82A}">
                    <a16:rowId xmlns:a16="http://schemas.microsoft.com/office/drawing/2014/main" val="10000"/>
                  </a:ext>
                </a:extLst>
              </a:tr>
              <a:tr h="809673">
                <a:tc>
                  <a:txBody>
                    <a:bodyPr/>
                    <a:lstStyle/>
                    <a:p>
                      <a:r>
                        <a:rPr lang="tr-TR" sz="1600" dirty="0">
                          <a:latin typeface="Calibri" panose="020F0502020204030204" pitchFamily="34" charset="0"/>
                          <a:cs typeface="Calibri" panose="020F0502020204030204" pitchFamily="34" charset="0"/>
                        </a:rPr>
                        <a:t>Plan ve Programlar</a:t>
                      </a:r>
                    </a:p>
                    <a:p>
                      <a:r>
                        <a:rPr lang="tr-TR" sz="1600" dirty="0">
                          <a:latin typeface="Calibri" panose="020F0502020204030204" pitchFamily="34" charset="0"/>
                          <a:cs typeface="Calibri" panose="020F0502020204030204" pitchFamily="34" charset="0"/>
                        </a:rPr>
                        <a:t>Paydaş Analizi</a:t>
                      </a:r>
                    </a:p>
                    <a:p>
                      <a:r>
                        <a:rPr lang="tr-TR" sz="1600" dirty="0">
                          <a:latin typeface="Calibri" panose="020F0502020204030204" pitchFamily="34" charset="0"/>
                          <a:cs typeface="Calibri" panose="020F0502020204030204" pitchFamily="34" charset="0"/>
                        </a:rPr>
                        <a:t> GZFT Analizi</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b="1" dirty="0">
                          <a:latin typeface="Calibri" panose="020F0502020204030204" pitchFamily="34" charset="0"/>
                          <a:cs typeface="Calibri" panose="020F0502020204030204" pitchFamily="34" charset="0"/>
                        </a:rPr>
                        <a:t>DURUM ANALİZİ</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700" b="1" dirty="0" smtClean="0">
                          <a:solidFill>
                            <a:srgbClr val="C00000"/>
                          </a:solidFill>
                          <a:latin typeface="Calibri" panose="020F0502020204030204" pitchFamily="34" charset="0"/>
                          <a:cs typeface="Calibri" panose="020F0502020204030204" pitchFamily="34" charset="0"/>
                        </a:rPr>
                        <a:t>NEREDEYİZ?</a:t>
                      </a:r>
                      <a:endParaRPr lang="tr-TR" sz="1700" b="1" dirty="0">
                        <a:solidFill>
                          <a:srgbClr val="C00000"/>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1"/>
                  </a:ext>
                </a:extLst>
              </a:tr>
              <a:tr h="578338">
                <a:tc>
                  <a:txBody>
                    <a:bodyPr/>
                    <a:lstStyle/>
                    <a:p>
                      <a:r>
                        <a:rPr lang="tr-TR" sz="1600" dirty="0">
                          <a:latin typeface="Calibri" panose="020F0502020204030204" pitchFamily="34" charset="0"/>
                          <a:cs typeface="Calibri" panose="020F0502020204030204" pitchFamily="34" charset="0"/>
                        </a:rPr>
                        <a:t>Kuruluşun varoluş gerekçesi</a:t>
                      </a:r>
                    </a:p>
                    <a:p>
                      <a:r>
                        <a:rPr lang="tr-TR" sz="1600" dirty="0">
                          <a:latin typeface="Calibri" panose="020F0502020204030204" pitchFamily="34" charset="0"/>
                          <a:cs typeface="Calibri" panose="020F0502020204030204" pitchFamily="34" charset="0"/>
                        </a:rPr>
                        <a:t>Temel İlkeler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b="1" dirty="0">
                          <a:latin typeface="Calibri" panose="020F0502020204030204" pitchFamily="34" charset="0"/>
                          <a:cs typeface="Calibri" panose="020F0502020204030204" pitchFamily="34" charset="0"/>
                        </a:rPr>
                        <a:t>MİSYON VE İLKELER</a:t>
                      </a:r>
                    </a:p>
                  </a:txBody>
                  <a:tcPr anchor="ctr"/>
                </a:tc>
                <a:tc>
                  <a:txBody>
                    <a:bodyPr/>
                    <a:lstStyle/>
                    <a:p>
                      <a:endParaRPr lang="tr-TR" sz="1700" b="1" dirty="0">
                        <a:solidFill>
                          <a:srgbClr val="C00000"/>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2"/>
                  </a:ext>
                </a:extLst>
              </a:tr>
              <a:tr h="5783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a:latin typeface="Calibri" panose="020F0502020204030204" pitchFamily="34" charset="0"/>
                          <a:cs typeface="Calibri" panose="020F0502020204030204" pitchFamily="34" charset="0"/>
                        </a:rPr>
                        <a:t>Arzu edilen gelecek</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b="1" dirty="0">
                          <a:latin typeface="Calibri" panose="020F0502020204030204" pitchFamily="34" charset="0"/>
                          <a:cs typeface="Calibri" panose="020F0502020204030204" pitchFamily="34" charset="0"/>
                        </a:rPr>
                        <a:t>VİZYON</a:t>
                      </a:r>
                    </a:p>
                  </a:txBody>
                  <a:tcPr anchor="ctr"/>
                </a:tc>
                <a:tc>
                  <a:txBody>
                    <a:bodyPr/>
                    <a:lstStyle/>
                    <a:p>
                      <a:endParaRPr lang="tr-TR" sz="1700" b="1" dirty="0">
                        <a:solidFill>
                          <a:srgbClr val="C00000"/>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3"/>
                  </a:ext>
                </a:extLst>
              </a:tr>
              <a:tr h="809673">
                <a:tc>
                  <a:txBody>
                    <a:bodyPr/>
                    <a:lstStyle/>
                    <a:p>
                      <a:r>
                        <a:rPr lang="tr-TR" sz="1600" dirty="0">
                          <a:latin typeface="Calibri" panose="020F0502020204030204" pitchFamily="34" charset="0"/>
                          <a:cs typeface="Calibri" panose="020F0502020204030204" pitchFamily="34" charset="0"/>
                        </a:rPr>
                        <a:t>Orta vadede ulaşılacak amaçlar</a:t>
                      </a:r>
                    </a:p>
                    <a:p>
                      <a:r>
                        <a:rPr lang="tr-TR" sz="1600" dirty="0">
                          <a:latin typeface="Calibri" panose="020F0502020204030204" pitchFamily="34" charset="0"/>
                          <a:cs typeface="Calibri" panose="020F0502020204030204" pitchFamily="34" charset="0"/>
                        </a:rPr>
                        <a:t>Spesifik, somut ve ölçülebilir</a:t>
                      </a:r>
                      <a:r>
                        <a:rPr lang="tr-TR" sz="1600" baseline="0" dirty="0">
                          <a:latin typeface="Calibri" panose="020F0502020204030204" pitchFamily="34" charset="0"/>
                          <a:cs typeface="Calibri" panose="020F0502020204030204" pitchFamily="34" charset="0"/>
                        </a:rPr>
                        <a:t> </a:t>
                      </a:r>
                      <a:r>
                        <a:rPr lang="tr-TR" sz="1600" dirty="0">
                          <a:latin typeface="Calibri" panose="020F0502020204030204" pitchFamily="34" charset="0"/>
                          <a:cs typeface="Calibri" panose="020F0502020204030204" pitchFamily="34" charset="0"/>
                        </a:rPr>
                        <a:t>hedefler</a:t>
                      </a:r>
                    </a:p>
                  </a:txBody>
                  <a:tcPr anchor="ctr"/>
                </a:tc>
                <a:tc>
                  <a:txBody>
                    <a:bodyPr/>
                    <a:lstStyle/>
                    <a:p>
                      <a:pPr algn="ctr"/>
                      <a:r>
                        <a:rPr lang="tr-TR" sz="2000" b="1" dirty="0">
                          <a:latin typeface="Calibri" panose="020F0502020204030204" pitchFamily="34" charset="0"/>
                          <a:cs typeface="Calibri" panose="020F0502020204030204" pitchFamily="34" charset="0"/>
                        </a:rPr>
                        <a:t>AMAÇLAR VE</a:t>
                      </a:r>
                    </a:p>
                    <a:p>
                      <a:pPr algn="ctr"/>
                      <a:r>
                        <a:rPr lang="tr-TR" sz="2000" b="1" dirty="0">
                          <a:latin typeface="Calibri" panose="020F0502020204030204" pitchFamily="34" charset="0"/>
                          <a:cs typeface="Calibri" panose="020F0502020204030204" pitchFamily="34" charset="0"/>
                        </a:rPr>
                        <a:t>HEDEFLER</a:t>
                      </a:r>
                    </a:p>
                  </a:txBody>
                  <a:tcPr anchor="ctr"/>
                </a:tc>
                <a:tc>
                  <a:txBody>
                    <a:bodyPr/>
                    <a:lstStyle/>
                    <a:p>
                      <a:r>
                        <a:rPr lang="tr-TR" sz="1700" b="1" dirty="0" smtClean="0">
                          <a:solidFill>
                            <a:srgbClr val="C00000"/>
                          </a:solidFill>
                          <a:latin typeface="Calibri" panose="020F0502020204030204" pitchFamily="34" charset="0"/>
                          <a:cs typeface="Calibri" panose="020F0502020204030204" pitchFamily="34" charset="0"/>
                        </a:rPr>
                        <a:t>NEREYE ULAŞMAK</a:t>
                      </a:r>
                    </a:p>
                    <a:p>
                      <a:r>
                        <a:rPr lang="tr-TR" sz="1700" b="1" dirty="0" smtClean="0">
                          <a:solidFill>
                            <a:srgbClr val="C00000"/>
                          </a:solidFill>
                          <a:latin typeface="Calibri" panose="020F0502020204030204" pitchFamily="34" charset="0"/>
                          <a:cs typeface="Calibri" panose="020F0502020204030204" pitchFamily="34" charset="0"/>
                        </a:rPr>
                        <a:t>İSTİYORUZ?</a:t>
                      </a:r>
                    </a:p>
                    <a:p>
                      <a:endParaRPr lang="tr-TR" sz="1700" b="1" dirty="0">
                        <a:solidFill>
                          <a:srgbClr val="C00000"/>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4"/>
                  </a:ext>
                </a:extLst>
              </a:tr>
              <a:tr h="578338">
                <a:tc>
                  <a:txBody>
                    <a:bodyPr/>
                    <a:lstStyle/>
                    <a:p>
                      <a:r>
                        <a:rPr lang="tr-TR" sz="1600" dirty="0">
                          <a:latin typeface="Calibri" panose="020F0502020204030204" pitchFamily="34" charset="0"/>
                          <a:cs typeface="Calibri" panose="020F0502020204030204" pitchFamily="34" charset="0"/>
                        </a:rPr>
                        <a:t>Amaç ve hedeflere ulaşma</a:t>
                      </a:r>
                    </a:p>
                    <a:p>
                      <a:r>
                        <a:rPr lang="tr-TR" sz="1600" dirty="0">
                          <a:latin typeface="Calibri" panose="020F0502020204030204" pitchFamily="34" charset="0"/>
                          <a:cs typeface="Calibri" panose="020F0502020204030204" pitchFamily="34" charset="0"/>
                        </a:rPr>
                        <a:t>yöntemleri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b="1" dirty="0">
                          <a:latin typeface="Calibri" panose="020F0502020204030204" pitchFamily="34" charset="0"/>
                          <a:cs typeface="Calibri" panose="020F0502020204030204" pitchFamily="34" charset="0"/>
                        </a:rPr>
                        <a:t>STRATEJİLER</a:t>
                      </a:r>
                    </a:p>
                  </a:txBody>
                  <a:tcPr anchor="ctr"/>
                </a:tc>
                <a:tc>
                  <a:txBody>
                    <a:bodyPr/>
                    <a:lstStyle/>
                    <a:p>
                      <a:endParaRPr lang="tr-TR" sz="1700" b="1" dirty="0">
                        <a:solidFill>
                          <a:srgbClr val="C00000"/>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5"/>
                  </a:ext>
                </a:extLst>
              </a:tr>
              <a:tr h="1041009">
                <a:tc>
                  <a:txBody>
                    <a:bodyPr/>
                    <a:lstStyle/>
                    <a:p>
                      <a:r>
                        <a:rPr lang="tr-TR" sz="1600" dirty="0">
                          <a:latin typeface="Calibri" panose="020F0502020204030204" pitchFamily="34" charset="0"/>
                          <a:cs typeface="Calibri" panose="020F0502020204030204" pitchFamily="34" charset="0"/>
                        </a:rPr>
                        <a:t>Detaylı iş planları</a:t>
                      </a:r>
                    </a:p>
                    <a:p>
                      <a:r>
                        <a:rPr lang="tr-TR" sz="1600" dirty="0" err="1">
                          <a:latin typeface="Calibri" panose="020F0502020204030204" pitchFamily="34" charset="0"/>
                          <a:cs typeface="Calibri" panose="020F0502020204030204" pitchFamily="34" charset="0"/>
                        </a:rPr>
                        <a:t>Maliyetlendirme</a:t>
                      </a:r>
                      <a:endParaRPr lang="tr-TR" sz="1600" dirty="0">
                        <a:latin typeface="Calibri" panose="020F0502020204030204" pitchFamily="34" charset="0"/>
                        <a:cs typeface="Calibri" panose="020F0502020204030204" pitchFamily="34" charset="0"/>
                      </a:endParaRPr>
                    </a:p>
                    <a:p>
                      <a:r>
                        <a:rPr lang="tr-TR" sz="1600" dirty="0">
                          <a:latin typeface="Calibri" panose="020F0502020204030204" pitchFamily="34" charset="0"/>
                          <a:cs typeface="Calibri" panose="020F0502020204030204" pitchFamily="34" charset="0"/>
                        </a:rPr>
                        <a:t>Performans programı</a:t>
                      </a:r>
                    </a:p>
                    <a:p>
                      <a:r>
                        <a:rPr lang="tr-TR" sz="1600" dirty="0">
                          <a:latin typeface="Calibri" panose="020F0502020204030204" pitchFamily="34" charset="0"/>
                          <a:cs typeface="Calibri" panose="020F0502020204030204" pitchFamily="34" charset="0"/>
                        </a:rPr>
                        <a:t>Bütçeleme</a:t>
                      </a:r>
                    </a:p>
                  </a:txBody>
                  <a:tcPr anchor="ctr"/>
                </a:tc>
                <a:tc>
                  <a:txBody>
                    <a:bodyPr/>
                    <a:lstStyle/>
                    <a:p>
                      <a:pPr algn="ctr"/>
                      <a:r>
                        <a:rPr lang="tr-TR" sz="2000" b="1" dirty="0">
                          <a:latin typeface="Calibri" panose="020F0502020204030204" pitchFamily="34" charset="0"/>
                          <a:cs typeface="Calibri" panose="020F0502020204030204" pitchFamily="34" charset="0"/>
                        </a:rPr>
                        <a:t>FAALİYETLER</a:t>
                      </a:r>
                    </a:p>
                    <a:p>
                      <a:pPr algn="ctr"/>
                      <a:r>
                        <a:rPr lang="tr-TR" sz="2000" b="1" dirty="0">
                          <a:latin typeface="Calibri" panose="020F0502020204030204" pitchFamily="34" charset="0"/>
                          <a:cs typeface="Calibri" panose="020F0502020204030204" pitchFamily="34" charset="0"/>
                        </a:rPr>
                        <a:t>VE</a:t>
                      </a:r>
                    </a:p>
                    <a:p>
                      <a:pPr algn="ctr"/>
                      <a:r>
                        <a:rPr lang="tr-TR" sz="2000" b="1" dirty="0">
                          <a:latin typeface="Calibri" panose="020F0502020204030204" pitchFamily="34" charset="0"/>
                          <a:cs typeface="Calibri" panose="020F0502020204030204" pitchFamily="34" charset="0"/>
                        </a:rPr>
                        <a:t>PROJELER</a:t>
                      </a:r>
                    </a:p>
                  </a:txBody>
                  <a:tcPr anchor="ctr"/>
                </a:tc>
                <a:tc>
                  <a:txBody>
                    <a:bodyPr/>
                    <a:lstStyle/>
                    <a:p>
                      <a:r>
                        <a:rPr lang="tr-TR" sz="1700" b="1" dirty="0" smtClean="0">
                          <a:solidFill>
                            <a:srgbClr val="C00000"/>
                          </a:solidFill>
                          <a:latin typeface="Calibri" panose="020F0502020204030204" pitchFamily="34" charset="0"/>
                          <a:cs typeface="Calibri" panose="020F0502020204030204" pitchFamily="34" charset="0"/>
                        </a:rPr>
                        <a:t>GİTMEK İSTEDİĞİMİZ YERE NASIL ULAŞABİLİRİZ?</a:t>
                      </a:r>
                      <a:endParaRPr lang="tr-TR" sz="1700" b="1" dirty="0">
                        <a:solidFill>
                          <a:srgbClr val="C00000"/>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6"/>
                  </a:ext>
                </a:extLst>
              </a:tr>
              <a:tr h="578338">
                <a:tc>
                  <a:txBody>
                    <a:bodyPr/>
                    <a:lstStyle/>
                    <a:p>
                      <a:r>
                        <a:rPr lang="tr-TR" sz="1600" dirty="0">
                          <a:latin typeface="Calibri" panose="020F0502020204030204" pitchFamily="34" charset="0"/>
                          <a:cs typeface="Calibri" panose="020F0502020204030204" pitchFamily="34" charset="0"/>
                        </a:rPr>
                        <a:t>Raporlama</a:t>
                      </a:r>
                    </a:p>
                    <a:p>
                      <a:r>
                        <a:rPr lang="tr-TR" sz="1600" dirty="0">
                          <a:latin typeface="Calibri" panose="020F0502020204030204" pitchFamily="34" charset="0"/>
                          <a:cs typeface="Calibri" panose="020F0502020204030204" pitchFamily="34" charset="0"/>
                        </a:rPr>
                        <a:t>Karşılaştırma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b="1" dirty="0">
                          <a:latin typeface="Calibri" panose="020F0502020204030204" pitchFamily="34" charset="0"/>
                          <a:cs typeface="Calibri" panose="020F0502020204030204" pitchFamily="34" charset="0"/>
                        </a:rPr>
                        <a:t>İZLEME</a:t>
                      </a:r>
                    </a:p>
                  </a:txBody>
                  <a:tcPr anchor="ctr"/>
                </a:tc>
                <a:tc>
                  <a:txBody>
                    <a:bodyPr/>
                    <a:lstStyle/>
                    <a:p>
                      <a:endParaRPr lang="tr-TR" sz="1700" b="1" dirty="0">
                        <a:solidFill>
                          <a:srgbClr val="C00000"/>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7"/>
                  </a:ext>
                </a:extLst>
              </a:tr>
              <a:tr h="1272344">
                <a:tc>
                  <a:txBody>
                    <a:bodyPr/>
                    <a:lstStyle/>
                    <a:p>
                      <a:r>
                        <a:rPr lang="tr-TR" sz="1600" dirty="0">
                          <a:latin typeface="Calibri" panose="020F0502020204030204" pitchFamily="34" charset="0"/>
                          <a:cs typeface="Calibri" panose="020F0502020204030204" pitchFamily="34" charset="0"/>
                        </a:rPr>
                        <a:t>Geri besleme</a:t>
                      </a:r>
                    </a:p>
                    <a:p>
                      <a:r>
                        <a:rPr lang="tr-TR" sz="1600" dirty="0">
                          <a:latin typeface="Calibri" panose="020F0502020204030204" pitchFamily="34" charset="0"/>
                          <a:cs typeface="Calibri" panose="020F0502020204030204" pitchFamily="34" charset="0"/>
                        </a:rPr>
                        <a:t>Ölçme yöntemlerinin belirlenmesi</a:t>
                      </a:r>
                    </a:p>
                    <a:p>
                      <a:r>
                        <a:rPr lang="tr-TR" sz="1600" dirty="0">
                          <a:latin typeface="Calibri" panose="020F0502020204030204" pitchFamily="34" charset="0"/>
                          <a:cs typeface="Calibri" panose="020F0502020204030204" pitchFamily="34" charset="0"/>
                        </a:rPr>
                        <a:t>Performans göstergeleri</a:t>
                      </a:r>
                    </a:p>
                    <a:p>
                      <a:r>
                        <a:rPr lang="tr-TR" sz="1600" dirty="0">
                          <a:latin typeface="Calibri" panose="020F0502020204030204" pitchFamily="34" charset="0"/>
                          <a:cs typeface="Calibri" panose="020F0502020204030204" pitchFamily="34" charset="0"/>
                        </a:rPr>
                        <a:t>Uygulamaya yönelik ilerleme ve</a:t>
                      </a:r>
                    </a:p>
                    <a:p>
                      <a:r>
                        <a:rPr lang="tr-TR" sz="1600" dirty="0">
                          <a:latin typeface="Calibri" panose="020F0502020204030204" pitchFamily="34" charset="0"/>
                          <a:cs typeface="Calibri" panose="020F0502020204030204" pitchFamily="34" charset="0"/>
                        </a:rPr>
                        <a:t>sonuçların değerlendirilmesi</a:t>
                      </a:r>
                    </a:p>
                  </a:txBody>
                  <a:tcPr anchor="ctr"/>
                </a:tc>
                <a:tc>
                  <a:txBody>
                    <a:bodyPr/>
                    <a:lstStyle/>
                    <a:p>
                      <a:pPr algn="ctr"/>
                      <a:r>
                        <a:rPr lang="tr-TR" sz="2000" b="1" dirty="0">
                          <a:latin typeface="Calibri" panose="020F0502020204030204" pitchFamily="34" charset="0"/>
                          <a:cs typeface="Calibri" panose="020F0502020204030204" pitchFamily="34" charset="0"/>
                        </a:rPr>
                        <a:t>PERFORMANS  ÖLÇME </a:t>
                      </a:r>
                    </a:p>
                    <a:p>
                      <a:pPr algn="ctr"/>
                      <a:r>
                        <a:rPr lang="tr-TR" sz="2000" b="1" dirty="0">
                          <a:latin typeface="Calibri" panose="020F0502020204030204" pitchFamily="34" charset="0"/>
                          <a:cs typeface="Calibri" panose="020F0502020204030204" pitchFamily="34" charset="0"/>
                        </a:rPr>
                        <a:t>VE</a:t>
                      </a:r>
                    </a:p>
                    <a:p>
                      <a:pPr algn="ctr"/>
                      <a:r>
                        <a:rPr lang="tr-TR" sz="2000" b="1" dirty="0">
                          <a:latin typeface="Calibri" panose="020F0502020204030204" pitchFamily="34" charset="0"/>
                          <a:cs typeface="Calibri" panose="020F0502020204030204" pitchFamily="34" charset="0"/>
                        </a:rPr>
                        <a:t>DEĞERLENDİRME</a:t>
                      </a:r>
                    </a:p>
                  </a:txBody>
                  <a:tcPr anchor="ctr"/>
                </a:tc>
                <a:tc>
                  <a:txBody>
                    <a:bodyPr/>
                    <a:lstStyle/>
                    <a:p>
                      <a:r>
                        <a:rPr lang="tr-TR" sz="1700" b="1" dirty="0" smtClean="0">
                          <a:solidFill>
                            <a:srgbClr val="C00000"/>
                          </a:solidFill>
                          <a:latin typeface="Calibri" panose="020F0502020204030204" pitchFamily="34" charset="0"/>
                          <a:cs typeface="Calibri" panose="020F0502020204030204" pitchFamily="34" charset="0"/>
                        </a:rPr>
                        <a:t>BAŞARIMIZI NASIL TAKİP</a:t>
                      </a:r>
                    </a:p>
                    <a:p>
                      <a:r>
                        <a:rPr lang="tr-TR" sz="1700" b="1" dirty="0" smtClean="0">
                          <a:solidFill>
                            <a:srgbClr val="C00000"/>
                          </a:solidFill>
                          <a:latin typeface="Calibri" panose="020F0502020204030204" pitchFamily="34" charset="0"/>
                          <a:cs typeface="Calibri" panose="020F0502020204030204" pitchFamily="34" charset="0"/>
                        </a:rPr>
                        <a:t>EDER VE DEĞERLENDİRİRİZ?</a:t>
                      </a:r>
                      <a:endParaRPr lang="tr-TR" sz="1700" b="1" dirty="0">
                        <a:solidFill>
                          <a:srgbClr val="C00000"/>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126401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93204" y="832410"/>
            <a:ext cx="8229600" cy="521865"/>
          </a:xfrm>
        </p:spPr>
        <p:txBody>
          <a:bodyPr>
            <a:noAutofit/>
          </a:bodyPr>
          <a:lstStyle/>
          <a:p>
            <a:pPr algn="ctr"/>
            <a:r>
              <a:rPr lang="tr-TR" sz="3600" b="1" dirty="0">
                <a:solidFill>
                  <a:srgbClr val="C00000"/>
                </a:solidFill>
                <a:latin typeface="Calibri" panose="020F0502020204030204" pitchFamily="34" charset="0"/>
                <a:cs typeface="Calibri" panose="020F0502020204030204" pitchFamily="34" charset="0"/>
              </a:rPr>
              <a:t>STRATEJİK YÖNETİM VE RİSK YÖNETİMİ</a:t>
            </a:r>
          </a:p>
        </p:txBody>
      </p:sp>
      <p:pic>
        <p:nvPicPr>
          <p:cNvPr id="3074" name="Picture 2" descr="I:\Risk Yönetim Sistemi\STRATEJİK RİSK YÖNETİMİ\iso90012015 stratejiamached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3239"/>
            <a:ext cx="8568952" cy="519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9538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ikdörtgen 26"/>
          <p:cNvSpPr/>
          <p:nvPr/>
        </p:nvSpPr>
        <p:spPr>
          <a:xfrm>
            <a:off x="506186" y="793507"/>
            <a:ext cx="8131628" cy="180972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fontAlgn="auto">
              <a:spcBef>
                <a:spcPct val="20000"/>
              </a:spcBef>
              <a:spcAft>
                <a:spcPts val="0"/>
              </a:spcAft>
              <a:buFont typeface="Wingdings" pitchFamily="2" charset="2"/>
              <a:buNone/>
              <a:defRPr/>
            </a:pPr>
            <a:r>
              <a:rPr lang="en-AU" b="1" dirty="0" err="1">
                <a:latin typeface="Calibri" panose="020F0502020204030204" pitchFamily="34" charset="0"/>
              </a:rPr>
              <a:t>Kaliteyi</a:t>
            </a:r>
            <a:r>
              <a:rPr lang="en-AU" dirty="0">
                <a:latin typeface="Calibri" panose="020F0502020204030204" pitchFamily="34" charset="0"/>
              </a:rPr>
              <a:t> </a:t>
            </a:r>
            <a:r>
              <a:rPr lang="en-AU" dirty="0" err="1">
                <a:latin typeface="Calibri" panose="020F0502020204030204" pitchFamily="34" charset="0"/>
              </a:rPr>
              <a:t>güvence</a:t>
            </a:r>
            <a:r>
              <a:rPr lang="en-AU" dirty="0">
                <a:latin typeface="Calibri" panose="020F0502020204030204" pitchFamily="34" charset="0"/>
              </a:rPr>
              <a:t> </a:t>
            </a:r>
            <a:r>
              <a:rPr lang="en-AU" dirty="0" err="1">
                <a:latin typeface="Calibri" panose="020F0502020204030204" pitchFamily="34" charset="0"/>
              </a:rPr>
              <a:t>altına</a:t>
            </a:r>
            <a:r>
              <a:rPr lang="en-AU" dirty="0">
                <a:latin typeface="Calibri" panose="020F0502020204030204" pitchFamily="34" charset="0"/>
              </a:rPr>
              <a:t> </a:t>
            </a:r>
            <a:r>
              <a:rPr lang="en-AU" dirty="0" err="1">
                <a:latin typeface="Calibri" panose="020F0502020204030204" pitchFamily="34" charset="0"/>
              </a:rPr>
              <a:t>almak</a:t>
            </a:r>
            <a:r>
              <a:rPr lang="en-AU" dirty="0">
                <a:latin typeface="Calibri" panose="020F0502020204030204" pitchFamily="34" charset="0"/>
              </a:rPr>
              <a:t> </a:t>
            </a:r>
            <a:r>
              <a:rPr lang="en-AU" dirty="0" err="1">
                <a:latin typeface="Calibri" panose="020F0502020204030204" pitchFamily="34" charset="0"/>
              </a:rPr>
              <a:t>bir</a:t>
            </a:r>
            <a:r>
              <a:rPr lang="en-AU" dirty="0">
                <a:latin typeface="Calibri" panose="020F0502020204030204" pitchFamily="34" charset="0"/>
              </a:rPr>
              <a:t> </a:t>
            </a:r>
            <a:r>
              <a:rPr lang="en-AU" b="1" dirty="0" err="1">
                <a:latin typeface="Calibri" panose="020F0502020204030204" pitchFamily="34" charset="0"/>
                <a:cs typeface="Traditional Arabic" pitchFamily="18" charset="-78"/>
              </a:rPr>
              <a:t>sistem</a:t>
            </a:r>
            <a:r>
              <a:rPr lang="en-AU" dirty="0">
                <a:latin typeface="Calibri" panose="020F0502020204030204" pitchFamily="34" charset="0"/>
              </a:rPr>
              <a:t> </a:t>
            </a:r>
            <a:r>
              <a:rPr lang="en-AU" dirty="0" err="1">
                <a:latin typeface="Calibri" panose="020F0502020204030204" pitchFamily="34" charset="0"/>
              </a:rPr>
              <a:t>meselesidir</a:t>
            </a:r>
            <a:r>
              <a:rPr lang="en-AU" dirty="0">
                <a:latin typeface="Calibri" panose="020F0502020204030204" pitchFamily="34" charset="0"/>
              </a:rPr>
              <a:t>. </a:t>
            </a:r>
            <a:r>
              <a:rPr lang="en-AU" dirty="0" err="1">
                <a:latin typeface="Calibri" panose="020F0502020204030204" pitchFamily="34" charset="0"/>
              </a:rPr>
              <a:t>Kalite</a:t>
            </a:r>
            <a:r>
              <a:rPr lang="en-AU" dirty="0">
                <a:latin typeface="Calibri" panose="020F0502020204030204" pitchFamily="34" charset="0"/>
              </a:rPr>
              <a:t> </a:t>
            </a:r>
            <a:r>
              <a:rPr lang="en-AU" dirty="0" err="1">
                <a:latin typeface="Calibri" panose="020F0502020204030204" pitchFamily="34" charset="0"/>
              </a:rPr>
              <a:t>yönetimini</a:t>
            </a:r>
            <a:r>
              <a:rPr lang="en-AU" dirty="0">
                <a:latin typeface="Calibri" panose="020F0502020204030204" pitchFamily="34" charset="0"/>
              </a:rPr>
              <a:t> </a:t>
            </a:r>
            <a:r>
              <a:rPr lang="en-AU" dirty="0" err="1">
                <a:latin typeface="Calibri" panose="020F0502020204030204" pitchFamily="34" charset="0"/>
              </a:rPr>
              <a:t>esas</a:t>
            </a:r>
            <a:r>
              <a:rPr lang="en-AU" dirty="0">
                <a:latin typeface="Calibri" panose="020F0502020204030204" pitchFamily="34" charset="0"/>
              </a:rPr>
              <a:t> </a:t>
            </a:r>
            <a:r>
              <a:rPr lang="en-AU" dirty="0" err="1">
                <a:latin typeface="Calibri" panose="020F0502020204030204" pitchFamily="34" charset="0"/>
              </a:rPr>
              <a:t>alan</a:t>
            </a:r>
            <a:r>
              <a:rPr lang="en-AU" dirty="0">
                <a:latin typeface="Calibri" panose="020F0502020204030204" pitchFamily="34" charset="0"/>
              </a:rPr>
              <a:t> </a:t>
            </a:r>
            <a:r>
              <a:rPr lang="en-AU" dirty="0" err="1">
                <a:latin typeface="Calibri" panose="020F0502020204030204" pitchFamily="34" charset="0"/>
              </a:rPr>
              <a:t>bir</a:t>
            </a:r>
            <a:r>
              <a:rPr lang="en-AU" dirty="0">
                <a:latin typeface="Calibri" panose="020F0502020204030204" pitchFamily="34" charset="0"/>
              </a:rPr>
              <a:t> </a:t>
            </a:r>
            <a:r>
              <a:rPr lang="en-AU" dirty="0" err="1">
                <a:latin typeface="Calibri" panose="020F0502020204030204" pitchFamily="34" charset="0"/>
              </a:rPr>
              <a:t>sistem</a:t>
            </a:r>
            <a:r>
              <a:rPr lang="en-AU" dirty="0">
                <a:latin typeface="Calibri" panose="020F0502020204030204" pitchFamily="34" charset="0"/>
              </a:rPr>
              <a:t> </a:t>
            </a:r>
            <a:r>
              <a:rPr lang="en-AU" dirty="0" err="1">
                <a:latin typeface="Calibri" panose="020F0502020204030204" pitchFamily="34" charset="0"/>
              </a:rPr>
              <a:t>kurulmalıdır</a:t>
            </a:r>
            <a:r>
              <a:rPr lang="en-AU" dirty="0">
                <a:latin typeface="Calibri" panose="020F0502020204030204" pitchFamily="34" charset="0"/>
              </a:rPr>
              <a:t>.</a:t>
            </a:r>
            <a:r>
              <a:rPr lang="tr-TR" dirty="0">
                <a:latin typeface="Calibri" panose="020F0502020204030204" pitchFamily="34" charset="0"/>
              </a:rPr>
              <a:t>                 </a:t>
            </a:r>
          </a:p>
          <a:p>
            <a:pPr fontAlgn="auto">
              <a:spcBef>
                <a:spcPct val="20000"/>
              </a:spcBef>
              <a:spcAft>
                <a:spcPts val="0"/>
              </a:spcAft>
              <a:buFont typeface="Wingdings" pitchFamily="2" charset="2"/>
              <a:buNone/>
              <a:defRPr/>
            </a:pPr>
            <a:r>
              <a:rPr lang="tr-TR" dirty="0">
                <a:latin typeface="Calibri" panose="020F0502020204030204" pitchFamily="34" charset="0"/>
              </a:rPr>
              <a:t>Faaliyetler, </a:t>
            </a:r>
            <a:r>
              <a:rPr lang="tr-TR" b="1" i="1" u="sng" dirty="0">
                <a:solidFill>
                  <a:srgbClr val="C00000"/>
                </a:solidFill>
                <a:latin typeface="Calibri" panose="020F0502020204030204" pitchFamily="34" charset="0"/>
              </a:rPr>
              <a:t>vizyon, misyon</a:t>
            </a:r>
            <a:r>
              <a:rPr lang="tr-TR" b="1" i="1" dirty="0">
                <a:solidFill>
                  <a:srgbClr val="C00000"/>
                </a:solidFill>
                <a:latin typeface="Calibri" panose="020F0502020204030204" pitchFamily="34" charset="0"/>
              </a:rPr>
              <a:t> ve </a:t>
            </a:r>
            <a:r>
              <a:rPr lang="tr-TR" b="1" i="1" u="sng" dirty="0">
                <a:solidFill>
                  <a:srgbClr val="C00000"/>
                </a:solidFill>
                <a:latin typeface="Calibri" panose="020F0502020204030204" pitchFamily="34" charset="0"/>
              </a:rPr>
              <a:t>hedeflere</a:t>
            </a:r>
            <a:r>
              <a:rPr lang="tr-TR" b="1" i="1" dirty="0">
                <a:solidFill>
                  <a:srgbClr val="C00000"/>
                </a:solidFill>
                <a:latin typeface="Calibri" panose="020F0502020204030204" pitchFamily="34" charset="0"/>
              </a:rPr>
              <a:t> </a:t>
            </a:r>
            <a:r>
              <a:rPr lang="tr-TR" dirty="0">
                <a:latin typeface="Calibri" panose="020F0502020204030204" pitchFamily="34" charset="0"/>
              </a:rPr>
              <a:t>göre tasarlanmalı ve yerine getirilmelidir.</a:t>
            </a:r>
          </a:p>
          <a:p>
            <a:pPr marL="176213" indent="-176213" algn="ctr" eaLnBrk="1" fontAlgn="auto" hangingPunct="1">
              <a:spcAft>
                <a:spcPts val="0"/>
              </a:spcAft>
              <a:buFont typeface="Wingdings" pitchFamily="2" charset="2"/>
              <a:buNone/>
              <a:defRPr/>
            </a:pPr>
            <a:endParaRPr lang="tr-TR" dirty="0">
              <a:effectLst>
                <a:outerShdw blurRad="38100" dist="38100" dir="2700000" algn="tl">
                  <a:srgbClr val="C0C0C0"/>
                </a:outerShdw>
              </a:effectLst>
              <a:latin typeface="Calibri" panose="020F0502020204030204" pitchFamily="34" charset="0"/>
            </a:endParaRPr>
          </a:p>
          <a:p>
            <a:pPr marL="176213" indent="-176213" algn="ctr" eaLnBrk="1" fontAlgn="auto" hangingPunct="1">
              <a:spcAft>
                <a:spcPts val="0"/>
              </a:spcAft>
              <a:buFont typeface="Wingdings" pitchFamily="2" charset="2"/>
              <a:buNone/>
              <a:defRPr/>
            </a:pPr>
            <a:r>
              <a:rPr lang="tr-TR" b="1" i="1" dirty="0">
                <a:effectLst>
                  <a:outerShdw blurRad="38100" dist="38100" dir="2700000" algn="tl">
                    <a:srgbClr val="C0C0C0"/>
                  </a:outerShdw>
                </a:effectLst>
                <a:latin typeface="Calibri" panose="020F0502020204030204" pitchFamily="34" charset="0"/>
              </a:rPr>
              <a:t>“Yönetici, sistemin ne olduğunu bilmeli ve çalışanlarına öğretmelidir.”</a:t>
            </a:r>
          </a:p>
          <a:p>
            <a:pPr marL="176213" indent="-176213" algn="ctr" eaLnBrk="1" fontAlgn="auto" hangingPunct="1">
              <a:spcAft>
                <a:spcPts val="0"/>
              </a:spcAft>
              <a:buFont typeface="Wingdings" pitchFamily="2" charset="2"/>
              <a:buNone/>
              <a:defRPr/>
            </a:pPr>
            <a:r>
              <a:rPr lang="tr-TR" dirty="0">
                <a:latin typeface="Calibri" panose="020F0502020204030204" pitchFamily="34" charset="0"/>
              </a:rPr>
              <a:t>W. </a:t>
            </a:r>
            <a:r>
              <a:rPr lang="tr-TR" dirty="0" err="1">
                <a:latin typeface="Calibri" panose="020F0502020204030204" pitchFamily="34" charset="0"/>
              </a:rPr>
              <a:t>Edwards</a:t>
            </a:r>
            <a:r>
              <a:rPr lang="tr-TR" dirty="0">
                <a:latin typeface="Calibri" panose="020F0502020204030204" pitchFamily="34" charset="0"/>
              </a:rPr>
              <a:t> DEMING</a:t>
            </a:r>
            <a:endParaRPr lang="en-AU" dirty="0">
              <a:latin typeface="Calibri" panose="020F0502020204030204" pitchFamily="34" charset="0"/>
            </a:endParaRPr>
          </a:p>
        </p:txBody>
      </p:sp>
      <p:sp>
        <p:nvSpPr>
          <p:cNvPr id="28" name="6 Dikdörtgen"/>
          <p:cNvSpPr>
            <a:spLocks noChangeArrowheads="1"/>
          </p:cNvSpPr>
          <p:nvPr/>
        </p:nvSpPr>
        <p:spPr bwMode="auto">
          <a:xfrm>
            <a:off x="506186" y="2802811"/>
            <a:ext cx="8131628" cy="3770263"/>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r>
              <a:rPr lang="tr-TR" altLang="tr-TR" sz="1800" b="1" i="1" dirty="0">
                <a:solidFill>
                  <a:srgbClr val="000066"/>
                </a:solidFill>
                <a:latin typeface="Calibri" panose="020F0502020204030204" pitchFamily="34" charset="0"/>
                <a:cs typeface="Traditional Arabic" panose="02020603050405020304" pitchFamily="18" charset="-78"/>
              </a:rPr>
              <a:t>Okuma Parçası</a:t>
            </a:r>
          </a:p>
          <a:p>
            <a:pPr algn="just" eaLnBrk="1" hangingPunct="1">
              <a:defRPr/>
            </a:pPr>
            <a:r>
              <a:rPr lang="tr-TR" altLang="tr-TR" sz="1700" b="1" u="sng" dirty="0">
                <a:solidFill>
                  <a:srgbClr val="C00000"/>
                </a:solidFill>
                <a:latin typeface="Calibri" panose="020F0502020204030204" pitchFamily="34" charset="0"/>
                <a:cs typeface="Traditional Arabic" panose="02020603050405020304" pitchFamily="18" charset="-78"/>
              </a:rPr>
              <a:t>Misyon Kavramı</a:t>
            </a:r>
          </a:p>
          <a:p>
            <a:pPr algn="just" eaLnBrk="1" hangingPunct="1">
              <a:defRPr/>
            </a:pPr>
            <a:r>
              <a:rPr lang="tr-TR" altLang="tr-TR" sz="1700" b="1" dirty="0" err="1">
                <a:latin typeface="Calibri" panose="020F0502020204030204" pitchFamily="34" charset="0"/>
                <a:cs typeface="Traditional Arabic" panose="02020603050405020304" pitchFamily="18" charset="-78"/>
              </a:rPr>
              <a:t>Fr</a:t>
            </a:r>
            <a:r>
              <a:rPr lang="tr-TR" altLang="tr-TR" sz="1700" b="1" dirty="0">
                <a:latin typeface="Calibri" panose="020F0502020204030204" pitchFamily="34" charset="0"/>
                <a:cs typeface="Traditional Arabic" panose="02020603050405020304" pitchFamily="18" charset="-78"/>
              </a:rPr>
              <a:t>: </a:t>
            </a:r>
            <a:r>
              <a:rPr lang="tr-TR" altLang="tr-TR" sz="1700" b="1" dirty="0" err="1">
                <a:latin typeface="Calibri" panose="020F0502020204030204" pitchFamily="34" charset="0"/>
                <a:cs typeface="Traditional Arabic" panose="02020603050405020304" pitchFamily="18" charset="-78"/>
              </a:rPr>
              <a:t>mission</a:t>
            </a:r>
            <a:r>
              <a:rPr lang="tr-TR" altLang="tr-TR" sz="1700" b="1" dirty="0">
                <a:latin typeface="Calibri" panose="020F0502020204030204" pitchFamily="34" charset="0"/>
                <a:cs typeface="Traditional Arabic" panose="02020603050405020304" pitchFamily="18" charset="-78"/>
              </a:rPr>
              <a:t> </a:t>
            </a:r>
          </a:p>
          <a:p>
            <a:pPr algn="just" eaLnBrk="1" hangingPunct="1">
              <a:defRPr/>
            </a:pPr>
            <a:r>
              <a:rPr lang="tr-TR" altLang="tr-TR" sz="1700" dirty="0">
                <a:latin typeface="Calibri" panose="020F0502020204030204" pitchFamily="34" charset="0"/>
                <a:cs typeface="Traditional Arabic" panose="02020603050405020304" pitchFamily="18" charset="-78"/>
              </a:rPr>
              <a:t>Tr: </a:t>
            </a:r>
            <a:r>
              <a:rPr lang="tr-TR" altLang="tr-TR" sz="1700" dirty="0" err="1">
                <a:latin typeface="Calibri" panose="020F0502020204030204" pitchFamily="34" charset="0"/>
                <a:cs typeface="Traditional Arabic" panose="02020603050405020304" pitchFamily="18" charset="-78"/>
              </a:rPr>
              <a:t>ulugörev</a:t>
            </a:r>
            <a:r>
              <a:rPr lang="tr-TR" altLang="tr-TR" sz="1700" dirty="0">
                <a:latin typeface="Calibri" panose="020F0502020204030204" pitchFamily="34" charset="0"/>
                <a:cs typeface="Traditional Arabic" panose="02020603050405020304" pitchFamily="18" charset="-78"/>
              </a:rPr>
              <a:t>, </a:t>
            </a:r>
            <a:r>
              <a:rPr lang="tr-TR" altLang="tr-TR" sz="1700" dirty="0" err="1">
                <a:latin typeface="Calibri" panose="020F0502020204030204" pitchFamily="34" charset="0"/>
                <a:cs typeface="Traditional Arabic" panose="02020603050405020304" pitchFamily="18" charset="-78"/>
              </a:rPr>
              <a:t>özgörev</a:t>
            </a:r>
            <a:r>
              <a:rPr lang="tr-TR" altLang="tr-TR" sz="1700" dirty="0">
                <a:latin typeface="Calibri" panose="020F0502020204030204" pitchFamily="34" charset="0"/>
                <a:cs typeface="Traditional Arabic" panose="02020603050405020304" pitchFamily="18" charset="-78"/>
              </a:rPr>
              <a:t>, </a:t>
            </a:r>
            <a:r>
              <a:rPr lang="tr-TR" altLang="tr-TR" sz="1700" b="1" dirty="0">
                <a:latin typeface="Calibri" panose="020F0502020204030204" pitchFamily="34" charset="0"/>
                <a:cs typeface="Traditional Arabic" panose="02020603050405020304" pitchFamily="18" charset="-78"/>
              </a:rPr>
              <a:t>amaç, görev</a:t>
            </a:r>
          </a:p>
          <a:p>
            <a:pPr algn="just" eaLnBrk="1" hangingPunct="1">
              <a:defRPr/>
            </a:pPr>
            <a:r>
              <a:rPr lang="tr-TR" altLang="tr-TR" sz="1700" b="1" i="1" u="sng" dirty="0">
                <a:latin typeface="Calibri" panose="020F0502020204030204" pitchFamily="34" charset="0"/>
                <a:cs typeface="Traditional Arabic" panose="02020603050405020304" pitchFamily="18" charset="-78"/>
              </a:rPr>
              <a:t>Kısaca, KURUMUN VARLIK NEDENİDİR.</a:t>
            </a:r>
          </a:p>
          <a:p>
            <a:pPr algn="just" eaLnBrk="1" hangingPunct="1">
              <a:defRPr/>
            </a:pPr>
            <a:r>
              <a:rPr lang="tr-TR" altLang="tr-TR" sz="1700" dirty="0">
                <a:latin typeface="Calibri" panose="020F0502020204030204" pitchFamily="34" charset="0"/>
                <a:cs typeface="Traditional Arabic" panose="02020603050405020304" pitchFamily="18" charset="-78"/>
              </a:rPr>
              <a:t>Bir kimse kurum veya kuruluşun var oluş nedeni. Bir kimsenin, kurumun veya kuruluşun yapması beklenen görevidir (TDK  Sözlüğü).</a:t>
            </a:r>
          </a:p>
          <a:p>
            <a:pPr algn="just" eaLnBrk="1" hangingPunct="1">
              <a:defRPr/>
            </a:pPr>
            <a:r>
              <a:rPr lang="tr-TR" altLang="tr-TR" sz="1700" dirty="0">
                <a:latin typeface="Calibri" panose="020F0502020204030204" pitchFamily="34" charset="0"/>
                <a:cs typeface="Traditional Arabic" panose="02020603050405020304" pitchFamily="18" charset="-78"/>
              </a:rPr>
              <a:t>Misyon üstlenmek, özel bir görevi üstüne almak. / TDK</a:t>
            </a:r>
          </a:p>
          <a:p>
            <a:pPr algn="just" eaLnBrk="1" hangingPunct="1">
              <a:defRPr/>
            </a:pPr>
            <a:r>
              <a:rPr lang="tr-TR" altLang="tr-TR" sz="1700" dirty="0">
                <a:latin typeface="Calibri" panose="020F0502020204030204" pitchFamily="34" charset="0"/>
                <a:cs typeface="Traditional Arabic" panose="02020603050405020304" pitchFamily="18" charset="-78"/>
              </a:rPr>
              <a:t> </a:t>
            </a:r>
          </a:p>
          <a:p>
            <a:pPr algn="just" eaLnBrk="1" hangingPunct="1">
              <a:defRPr/>
            </a:pPr>
            <a:r>
              <a:rPr lang="tr-TR" altLang="tr-TR" sz="1700" b="1" u="sng" dirty="0">
                <a:latin typeface="Calibri" panose="020F0502020204030204" pitchFamily="34" charset="0"/>
                <a:cs typeface="Traditional Arabic" panose="02020603050405020304" pitchFamily="18" charset="-78"/>
              </a:rPr>
              <a:t>Bu amaç için temel sorular:</a:t>
            </a:r>
            <a:endParaRPr lang="tr-TR" altLang="tr-TR" sz="1700" dirty="0">
              <a:latin typeface="Calibri" panose="020F0502020204030204" pitchFamily="34" charset="0"/>
              <a:cs typeface="Traditional Arabic" panose="02020603050405020304" pitchFamily="18" charset="-78"/>
            </a:endParaRPr>
          </a:p>
          <a:p>
            <a:pPr marL="285750" indent="-285750" algn="just" eaLnBrk="1" hangingPunct="1">
              <a:buFont typeface="Arial" panose="020B0604020202020204" pitchFamily="34" charset="0"/>
              <a:buChar char="•"/>
              <a:defRPr/>
            </a:pPr>
            <a:r>
              <a:rPr lang="tr-TR" altLang="tr-TR" sz="1700" b="1" i="1" dirty="0">
                <a:solidFill>
                  <a:srgbClr val="C00000"/>
                </a:solidFill>
                <a:latin typeface="Calibri" panose="020F0502020204030204" pitchFamily="34" charset="0"/>
                <a:cs typeface="Traditional Arabic" panose="02020603050405020304" pitchFamily="18" charset="-78"/>
              </a:rPr>
              <a:t>NE </a:t>
            </a:r>
            <a:r>
              <a:rPr lang="tr-TR" altLang="tr-TR" sz="1700" i="1" dirty="0">
                <a:latin typeface="Calibri" panose="020F0502020204030204" pitchFamily="34" charset="0"/>
                <a:cs typeface="Traditional Arabic" panose="02020603050405020304" pitchFamily="18" charset="-78"/>
              </a:rPr>
              <a:t>yapmamız gerekiyor/bekleniyor?</a:t>
            </a:r>
          </a:p>
          <a:p>
            <a:pPr marL="285750" indent="-285750" algn="just" eaLnBrk="1" hangingPunct="1">
              <a:buFont typeface="Arial" panose="020B0604020202020204" pitchFamily="34" charset="0"/>
              <a:buChar char="•"/>
              <a:defRPr/>
            </a:pPr>
            <a:r>
              <a:rPr lang="tr-TR" altLang="tr-TR" sz="1700" i="1" dirty="0">
                <a:latin typeface="Calibri" panose="020F0502020204030204" pitchFamily="34" charset="0"/>
                <a:cs typeface="Traditional Arabic" panose="02020603050405020304" pitchFamily="18" charset="-78"/>
              </a:rPr>
              <a:t>Bunları </a:t>
            </a:r>
            <a:r>
              <a:rPr lang="tr-TR" altLang="tr-TR" sz="1700" b="1" i="1" dirty="0">
                <a:solidFill>
                  <a:srgbClr val="C00000"/>
                </a:solidFill>
                <a:latin typeface="Calibri" panose="020F0502020204030204" pitchFamily="34" charset="0"/>
                <a:cs typeface="Traditional Arabic" panose="02020603050405020304" pitchFamily="18" charset="-78"/>
              </a:rPr>
              <a:t>KİM</a:t>
            </a:r>
            <a:r>
              <a:rPr lang="tr-TR" altLang="tr-TR" sz="1700" i="1" dirty="0">
                <a:latin typeface="Calibri" panose="020F0502020204030204" pitchFamily="34" charset="0"/>
                <a:cs typeface="Traditional Arabic" panose="02020603050405020304" pitchFamily="18" charset="-78"/>
              </a:rPr>
              <a:t> için yapıyoruz?</a:t>
            </a:r>
          </a:p>
          <a:p>
            <a:pPr marL="285750" indent="-285750" algn="just" eaLnBrk="1" hangingPunct="1">
              <a:buFont typeface="Arial" panose="020B0604020202020204" pitchFamily="34" charset="0"/>
              <a:buChar char="•"/>
              <a:defRPr/>
            </a:pPr>
            <a:r>
              <a:rPr lang="tr-TR" altLang="tr-TR" sz="1700" i="1" dirty="0">
                <a:latin typeface="Calibri" panose="020F0502020204030204" pitchFamily="34" charset="0"/>
                <a:cs typeface="Traditional Arabic" panose="02020603050405020304" pitchFamily="18" charset="-78"/>
              </a:rPr>
              <a:t>Hangi yöntem, yaklaşım ve değerler ile </a:t>
            </a:r>
            <a:r>
              <a:rPr lang="tr-TR" altLang="tr-TR" sz="1700" b="1" i="1" dirty="0">
                <a:solidFill>
                  <a:srgbClr val="C00000"/>
                </a:solidFill>
                <a:latin typeface="Calibri" panose="020F0502020204030204" pitchFamily="34" charset="0"/>
                <a:cs typeface="Traditional Arabic" panose="02020603050405020304" pitchFamily="18" charset="-78"/>
              </a:rPr>
              <a:t>NASIL</a:t>
            </a:r>
            <a:r>
              <a:rPr lang="tr-TR" altLang="tr-TR" sz="1700" i="1" dirty="0">
                <a:latin typeface="Calibri" panose="020F0502020204030204" pitchFamily="34" charset="0"/>
                <a:cs typeface="Traditional Arabic" panose="02020603050405020304" pitchFamily="18" charset="-78"/>
              </a:rPr>
              <a:t> üretiyoruz? Nasıl çalışıyoruz?</a:t>
            </a:r>
          </a:p>
          <a:p>
            <a:pPr marL="285750" indent="-285750" algn="just" eaLnBrk="1" hangingPunct="1">
              <a:buFont typeface="Arial" panose="020B0604020202020204" pitchFamily="34" charset="0"/>
              <a:buChar char="•"/>
              <a:defRPr/>
            </a:pPr>
            <a:r>
              <a:rPr lang="tr-TR" altLang="tr-TR" sz="1700" i="1" dirty="0">
                <a:latin typeface="Calibri" panose="020F0502020204030204" pitchFamily="34" charset="0"/>
                <a:cs typeface="Traditional Arabic" panose="02020603050405020304" pitchFamily="18" charset="-78"/>
              </a:rPr>
              <a:t>Bunları </a:t>
            </a:r>
            <a:r>
              <a:rPr lang="tr-TR" altLang="tr-TR" sz="1700" b="1" i="1" dirty="0">
                <a:solidFill>
                  <a:srgbClr val="C00000"/>
                </a:solidFill>
                <a:latin typeface="Calibri" panose="020F0502020204030204" pitchFamily="34" charset="0"/>
                <a:cs typeface="Traditional Arabic" panose="02020603050405020304" pitchFamily="18" charset="-78"/>
              </a:rPr>
              <a:t>NEDEN</a:t>
            </a:r>
            <a:r>
              <a:rPr lang="tr-TR" altLang="tr-TR" sz="1700" i="1" dirty="0">
                <a:latin typeface="Calibri" panose="020F0502020204030204" pitchFamily="34" charset="0"/>
                <a:cs typeface="Traditional Arabic" panose="02020603050405020304" pitchFamily="18" charset="-78"/>
              </a:rPr>
              <a:t> yapıyoruz? Neden varız?</a:t>
            </a:r>
          </a:p>
        </p:txBody>
      </p:sp>
      <p:sp>
        <p:nvSpPr>
          <p:cNvPr id="29" name="10 Dikdörtgen"/>
          <p:cNvSpPr>
            <a:spLocks noChangeArrowheads="1"/>
          </p:cNvSpPr>
          <p:nvPr/>
        </p:nvSpPr>
        <p:spPr bwMode="auto">
          <a:xfrm>
            <a:off x="0" y="6573074"/>
            <a:ext cx="9144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itchFamily="18" charset="2"/>
              <a:buChar char=""/>
              <a:defRPr sz="2600">
                <a:solidFill>
                  <a:schemeClr val="tx1"/>
                </a:solidFill>
                <a:latin typeface="Cambr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ambr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ambr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ambr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ambr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9pPr>
          </a:lstStyle>
          <a:p>
            <a:pPr algn="ctr" eaLnBrk="1" hangingPunct="1">
              <a:spcBef>
                <a:spcPct val="0"/>
              </a:spcBef>
              <a:buClrTx/>
              <a:buSzTx/>
              <a:buFontTx/>
              <a:buNone/>
            </a:pPr>
            <a:r>
              <a:rPr lang="tr-TR" altLang="tr-TR" sz="1000" i="1" dirty="0">
                <a:latin typeface="Calibri" panose="020F0502020204030204" pitchFamily="34" charset="0"/>
              </a:rPr>
              <a:t>Dr. Yakup Keskin. Stratejik Plan Misyon – Vizyon, İlkeler ve Değerler</a:t>
            </a:r>
          </a:p>
        </p:txBody>
      </p:sp>
    </p:spTree>
    <p:extLst>
      <p:ext uri="{BB962C8B-B14F-4D97-AF65-F5344CB8AC3E}">
        <p14:creationId xmlns:p14="http://schemas.microsoft.com/office/powerpoint/2010/main" val="23885982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3"/>
          <p:cNvSpPr txBox="1">
            <a:spLocks/>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Cambria" pitchFamily="18" charset="0"/>
                <a:ea typeface="+mn-ea"/>
                <a:cs typeface="Arial" charset="0"/>
              </a:defRPr>
            </a:lvl1pPr>
            <a:lvl2pPr marL="742950" indent="-285750"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Cambria" pitchFamily="18" charset="0"/>
                <a:ea typeface="+mn-ea"/>
                <a:cs typeface="Arial" charset="0"/>
              </a:defRPr>
            </a:lvl2pPr>
            <a:lvl3pPr marL="1143000" indent="-228600"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Cambria" pitchFamily="18" charset="0"/>
                <a:ea typeface="+mn-ea"/>
                <a:cs typeface="Arial" charset="0"/>
              </a:defRPr>
            </a:lvl3pPr>
            <a:lvl4pPr marL="1600200" indent="-22860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Cambria" pitchFamily="18" charset="0"/>
                <a:ea typeface="+mn-ea"/>
                <a:cs typeface="Arial" charset="0"/>
              </a:defRPr>
            </a:lvl4pPr>
            <a:lvl5pPr marL="2057400" indent="-22860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Cambria" pitchFamily="18" charset="0"/>
                <a:ea typeface="+mn-ea"/>
                <a:cs typeface="Arial" charset="0"/>
              </a:defRPr>
            </a:lvl5pPr>
            <a:lvl6pPr marL="2514600" indent="-228600" algn="l" defTabSz="914400" rtl="0" eaLnBrk="0" fontAlgn="base" latinLnBrk="0" hangingPunct="0">
              <a:spcBef>
                <a:spcPct val="20000"/>
              </a:spcBef>
              <a:spcAft>
                <a:spcPct val="0"/>
              </a:spcAft>
              <a:buClr>
                <a:srgbClr val="10CF9B"/>
              </a:buClr>
              <a:buSzPct val="65000"/>
              <a:buFont typeface="Wingdings 2" pitchFamily="18" charset="2"/>
              <a:buChar char=""/>
              <a:defRPr sz="2000" kern="1200">
                <a:solidFill>
                  <a:schemeClr val="tx1"/>
                </a:solidFill>
                <a:latin typeface="Cambria" pitchFamily="18" charset="0"/>
                <a:ea typeface="+mn-ea"/>
                <a:cs typeface="Arial" charset="0"/>
              </a:defRPr>
            </a:lvl6pPr>
            <a:lvl7pPr marL="2971800" indent="-228600" algn="l" defTabSz="914400" rtl="0" eaLnBrk="0" fontAlgn="base" latinLnBrk="0" hangingPunct="0">
              <a:spcBef>
                <a:spcPct val="20000"/>
              </a:spcBef>
              <a:spcAft>
                <a:spcPct val="0"/>
              </a:spcAft>
              <a:buClr>
                <a:srgbClr val="10CF9B"/>
              </a:buClr>
              <a:buSzPct val="65000"/>
              <a:buFont typeface="Wingdings 2" pitchFamily="18" charset="2"/>
              <a:buChar char=""/>
              <a:defRPr sz="2000" kern="1200">
                <a:solidFill>
                  <a:schemeClr val="tx1"/>
                </a:solidFill>
                <a:latin typeface="Cambria" pitchFamily="18" charset="0"/>
                <a:ea typeface="+mn-ea"/>
                <a:cs typeface="Arial" charset="0"/>
              </a:defRPr>
            </a:lvl7pPr>
            <a:lvl8pPr marL="3429000" indent="-228600" algn="l" defTabSz="914400" rtl="0" eaLnBrk="0" fontAlgn="base" latinLnBrk="0" hangingPunct="0">
              <a:spcBef>
                <a:spcPct val="20000"/>
              </a:spcBef>
              <a:spcAft>
                <a:spcPct val="0"/>
              </a:spcAft>
              <a:buClr>
                <a:srgbClr val="10CF9B"/>
              </a:buClr>
              <a:buSzPct val="65000"/>
              <a:buFont typeface="Wingdings 2" pitchFamily="18" charset="2"/>
              <a:buChar char=""/>
              <a:defRPr sz="2000" kern="1200">
                <a:solidFill>
                  <a:schemeClr val="tx1"/>
                </a:solidFill>
                <a:latin typeface="Cambria" pitchFamily="18" charset="0"/>
                <a:ea typeface="+mn-ea"/>
                <a:cs typeface="Arial" charset="0"/>
              </a:defRPr>
            </a:lvl8pPr>
            <a:lvl9pPr marL="3886200" indent="-228600" algn="l" defTabSz="914400" rtl="0" eaLnBrk="0" fontAlgn="base" latinLnBrk="0" hangingPunct="0">
              <a:spcBef>
                <a:spcPct val="20000"/>
              </a:spcBef>
              <a:spcAft>
                <a:spcPct val="0"/>
              </a:spcAft>
              <a:buClr>
                <a:srgbClr val="10CF9B"/>
              </a:buClr>
              <a:buSzPct val="65000"/>
              <a:buFont typeface="Wingdings 2" pitchFamily="18" charset="2"/>
              <a:buChar char=""/>
              <a:defRPr sz="2000" kern="1200">
                <a:solidFill>
                  <a:schemeClr val="tx1"/>
                </a:solidFill>
                <a:latin typeface="Cambria" pitchFamily="18" charset="0"/>
                <a:ea typeface="+mn-ea"/>
                <a:cs typeface="Arial" charset="0"/>
              </a:defRPr>
            </a:lvl9pPr>
          </a:lstStyle>
          <a:p>
            <a:pPr>
              <a:spcBef>
                <a:spcPct val="0"/>
              </a:spcBef>
              <a:buClrTx/>
              <a:buSzTx/>
              <a:buFontTx/>
              <a:buNone/>
            </a:pPr>
            <a:fld id="{3E8DC52E-FA7B-452B-9FDB-FCB1D6E0856F}" type="slidenum">
              <a:rPr lang="en-US" altLang="tr-TR" sz="1200" smtClean="0">
                <a:solidFill>
                  <a:srgbClr val="898989"/>
                </a:solidFill>
                <a:latin typeface="Calibri" panose="020F0502020204030204" pitchFamily="34" charset="0"/>
                <a:cs typeface="Traditional Arabic" pitchFamily="18" charset="-78"/>
              </a:rPr>
              <a:pPr>
                <a:spcBef>
                  <a:spcPct val="0"/>
                </a:spcBef>
                <a:buClrTx/>
                <a:buSzTx/>
                <a:buFontTx/>
                <a:buNone/>
              </a:pPr>
              <a:t>83</a:t>
            </a:fld>
            <a:endParaRPr lang="en-US" altLang="tr-TR" sz="1200">
              <a:solidFill>
                <a:srgbClr val="898989"/>
              </a:solidFill>
              <a:latin typeface="Calibri" panose="020F0502020204030204" pitchFamily="34" charset="0"/>
              <a:cs typeface="Traditional Arabic" pitchFamily="18" charset="-78"/>
            </a:endParaRPr>
          </a:p>
        </p:txBody>
      </p:sp>
      <p:sp>
        <p:nvSpPr>
          <p:cNvPr id="3" name="6 Dikdörtgen"/>
          <p:cNvSpPr>
            <a:spLocks noChangeArrowheads="1"/>
          </p:cNvSpPr>
          <p:nvPr/>
        </p:nvSpPr>
        <p:spPr bwMode="auto">
          <a:xfrm>
            <a:off x="400050" y="318400"/>
            <a:ext cx="8420100" cy="286232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r>
              <a:rPr lang="tr-TR" altLang="tr-TR" sz="2000" b="1" dirty="0">
                <a:solidFill>
                  <a:srgbClr val="000066"/>
                </a:solidFill>
                <a:latin typeface="Calibri" panose="020F0502020204030204" pitchFamily="34" charset="0"/>
                <a:cs typeface="Traditional Arabic" panose="02020603050405020304" pitchFamily="18" charset="-78"/>
              </a:rPr>
              <a:t>Okuma Parçası:</a:t>
            </a:r>
          </a:p>
          <a:p>
            <a:pPr algn="just" eaLnBrk="1" hangingPunct="1">
              <a:defRPr/>
            </a:pPr>
            <a:r>
              <a:rPr lang="tr-TR" altLang="tr-TR" sz="2000" b="1" i="1" u="sng" dirty="0">
                <a:solidFill>
                  <a:srgbClr val="C00000"/>
                </a:solidFill>
                <a:latin typeface="Calibri" panose="020F0502020204030204" pitchFamily="34" charset="0"/>
                <a:cs typeface="Traditional Arabic" panose="02020603050405020304" pitchFamily="18" charset="-78"/>
              </a:rPr>
              <a:t>Misyon Kavramı - Örnekler</a:t>
            </a:r>
          </a:p>
          <a:p>
            <a:pPr algn="just" eaLnBrk="1" hangingPunct="1">
              <a:defRPr/>
            </a:pPr>
            <a:r>
              <a:rPr lang="tr-TR" altLang="tr-TR" sz="2000" b="1" dirty="0">
                <a:latin typeface="Calibri" panose="020F0502020204030204" pitchFamily="34" charset="0"/>
                <a:cs typeface="Traditional Arabic" panose="02020603050405020304" pitchFamily="18" charset="-78"/>
              </a:rPr>
              <a:t>3M: </a:t>
            </a:r>
            <a:r>
              <a:rPr lang="tr-TR" altLang="tr-TR" sz="2000" dirty="0">
                <a:latin typeface="Calibri" panose="020F0502020204030204" pitchFamily="34" charset="0"/>
                <a:cs typeface="Traditional Arabic" panose="02020603050405020304" pitchFamily="18" charset="-78"/>
              </a:rPr>
              <a:t>Çözümlenmemiş sorunları yaratıcı bir biçimde çözmek.</a:t>
            </a:r>
          </a:p>
          <a:p>
            <a:pPr algn="just" eaLnBrk="1" hangingPunct="1">
              <a:defRPr/>
            </a:pPr>
            <a:r>
              <a:rPr lang="tr-TR" altLang="tr-TR" sz="2000" b="1" dirty="0">
                <a:latin typeface="Calibri" panose="020F0502020204030204" pitchFamily="34" charset="0"/>
                <a:cs typeface="Traditional Arabic" panose="02020603050405020304" pitchFamily="18" charset="-78"/>
              </a:rPr>
              <a:t>Hewlett-Packard: </a:t>
            </a:r>
            <a:r>
              <a:rPr lang="tr-TR" altLang="tr-TR" sz="2000" dirty="0">
                <a:latin typeface="Calibri" panose="020F0502020204030204" pitchFamily="34" charset="0"/>
                <a:cs typeface="Traditional Arabic" panose="02020603050405020304" pitchFamily="18" charset="-78"/>
              </a:rPr>
              <a:t>İnsanlığın mutluluğu ve gelişmesi için teknolojik yardımlarda bulunmak.</a:t>
            </a:r>
          </a:p>
          <a:p>
            <a:pPr algn="just" eaLnBrk="1" hangingPunct="1">
              <a:defRPr/>
            </a:pPr>
            <a:r>
              <a:rPr lang="tr-TR" altLang="tr-TR" sz="2000" b="1" dirty="0" err="1">
                <a:latin typeface="Calibri" panose="020F0502020204030204" pitchFamily="34" charset="0"/>
                <a:cs typeface="Traditional Arabic" panose="02020603050405020304" pitchFamily="18" charset="-78"/>
              </a:rPr>
              <a:t>Merck</a:t>
            </a:r>
            <a:r>
              <a:rPr lang="tr-TR" altLang="tr-TR" sz="2000" b="1" dirty="0">
                <a:latin typeface="Calibri" panose="020F0502020204030204" pitchFamily="34" charset="0"/>
                <a:cs typeface="Traditional Arabic" panose="02020603050405020304" pitchFamily="18" charset="-78"/>
              </a:rPr>
              <a:t>: </a:t>
            </a:r>
            <a:r>
              <a:rPr lang="tr-TR" altLang="tr-TR" sz="2000" dirty="0">
                <a:latin typeface="Calibri" panose="020F0502020204030204" pitchFamily="34" charset="0"/>
                <a:cs typeface="Traditional Arabic" panose="02020603050405020304" pitchFamily="18" charset="-78"/>
              </a:rPr>
              <a:t>İnsan yaşamını korumak ve geliştirmek</a:t>
            </a:r>
          </a:p>
          <a:p>
            <a:pPr algn="just" eaLnBrk="1" hangingPunct="1">
              <a:defRPr/>
            </a:pPr>
            <a:r>
              <a:rPr lang="tr-TR" altLang="tr-TR" sz="2000" b="1" dirty="0">
                <a:latin typeface="Calibri" panose="020F0502020204030204" pitchFamily="34" charset="0"/>
                <a:cs typeface="Traditional Arabic" panose="02020603050405020304" pitchFamily="18" charset="-78"/>
              </a:rPr>
              <a:t>Sony: </a:t>
            </a:r>
            <a:r>
              <a:rPr lang="tr-TR" altLang="tr-TR" sz="2000" dirty="0">
                <a:latin typeface="Calibri" panose="020F0502020204030204" pitchFamily="34" charset="0"/>
                <a:cs typeface="Traditional Arabic" panose="02020603050405020304" pitchFamily="18" charset="-78"/>
              </a:rPr>
              <a:t>İnsanlık yararına teknolojiyi geliştirmek ve uygulamak.</a:t>
            </a:r>
          </a:p>
          <a:p>
            <a:pPr algn="just" eaLnBrk="1" hangingPunct="1">
              <a:defRPr/>
            </a:pPr>
            <a:r>
              <a:rPr lang="tr-TR" altLang="tr-TR" sz="2000" b="1" dirty="0">
                <a:latin typeface="Calibri" panose="020F0502020204030204" pitchFamily="34" charset="0"/>
                <a:cs typeface="Traditional Arabic" panose="02020603050405020304" pitchFamily="18" charset="-78"/>
              </a:rPr>
              <a:t>Wal-Mart: </a:t>
            </a:r>
            <a:r>
              <a:rPr lang="tr-TR" altLang="tr-TR" sz="2000" dirty="0">
                <a:latin typeface="Calibri" panose="020F0502020204030204" pitchFamily="34" charset="0"/>
                <a:cs typeface="Traditional Arabic" panose="02020603050405020304" pitchFamily="18" charset="-78"/>
              </a:rPr>
              <a:t>Sıradan halka, zenginlerin aldığı şeyleri satın alma fırsatı vermek.</a:t>
            </a:r>
          </a:p>
          <a:p>
            <a:pPr algn="just" eaLnBrk="1" hangingPunct="1">
              <a:defRPr/>
            </a:pPr>
            <a:r>
              <a:rPr lang="tr-TR" altLang="tr-TR" sz="2000" b="1" dirty="0">
                <a:latin typeface="Calibri" panose="020F0502020204030204" pitchFamily="34" charset="0"/>
                <a:cs typeface="Traditional Arabic" panose="02020603050405020304" pitchFamily="18" charset="-78"/>
              </a:rPr>
              <a:t>Walt Disney: </a:t>
            </a:r>
            <a:r>
              <a:rPr lang="tr-TR" altLang="tr-TR" sz="2000" dirty="0">
                <a:latin typeface="Calibri" panose="020F0502020204030204" pitchFamily="34" charset="0"/>
                <a:cs typeface="Traditional Arabic" panose="02020603050405020304" pitchFamily="18" charset="-78"/>
              </a:rPr>
              <a:t>İnsanları mutlu etmek. </a:t>
            </a:r>
            <a:endParaRPr lang="tr-TR" altLang="tr-TR" sz="2000" u="sng" dirty="0">
              <a:latin typeface="Calibri" panose="020F0502020204030204" pitchFamily="34" charset="0"/>
              <a:cs typeface="Traditional Arabic" panose="02020603050405020304" pitchFamily="18" charset="-78"/>
            </a:endParaRPr>
          </a:p>
        </p:txBody>
      </p:sp>
      <p:sp>
        <p:nvSpPr>
          <p:cNvPr id="4" name="5 Dikdörtgen"/>
          <p:cNvSpPr>
            <a:spLocks noChangeArrowheads="1"/>
          </p:cNvSpPr>
          <p:nvPr/>
        </p:nvSpPr>
        <p:spPr bwMode="auto">
          <a:xfrm>
            <a:off x="400050" y="3519488"/>
            <a:ext cx="8420100" cy="3016250"/>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eaLnBrk="1" hangingPunct="1">
              <a:defRPr/>
            </a:pPr>
            <a:r>
              <a:rPr lang="tr-TR" altLang="tr-TR" sz="2000" b="1" dirty="0">
                <a:latin typeface="Calibri" panose="020F0502020204030204" pitchFamily="34" charset="0"/>
                <a:cs typeface="Traditional Arabic" panose="02020603050405020304" pitchFamily="18" charset="-78"/>
              </a:rPr>
              <a:t>ABD Ulusal Havacılık ve Uzay Kurumu (Dairesi) </a:t>
            </a:r>
          </a:p>
          <a:p>
            <a:pPr algn="just" eaLnBrk="1" hangingPunct="1">
              <a:defRPr/>
            </a:pPr>
            <a:r>
              <a:rPr lang="tr-TR" altLang="tr-TR" sz="2000" b="1" dirty="0">
                <a:latin typeface="Calibri" panose="020F0502020204030204" pitchFamily="34" charset="0"/>
                <a:cs typeface="Traditional Arabic" panose="02020603050405020304" pitchFamily="18" charset="-78"/>
              </a:rPr>
              <a:t>USA, </a:t>
            </a:r>
            <a:r>
              <a:rPr lang="tr-TR" altLang="tr-TR" sz="2000" b="1" dirty="0" err="1">
                <a:latin typeface="Calibri" panose="020F0502020204030204" pitchFamily="34" charset="0"/>
                <a:cs typeface="Traditional Arabic" panose="02020603050405020304" pitchFamily="18" charset="-78"/>
              </a:rPr>
              <a:t>National</a:t>
            </a:r>
            <a:r>
              <a:rPr lang="tr-TR" altLang="tr-TR" sz="2000" b="1" dirty="0">
                <a:latin typeface="Calibri" panose="020F0502020204030204" pitchFamily="34" charset="0"/>
                <a:cs typeface="Traditional Arabic" panose="02020603050405020304" pitchFamily="18" charset="-78"/>
              </a:rPr>
              <a:t> </a:t>
            </a:r>
            <a:r>
              <a:rPr lang="tr-TR" altLang="tr-TR" sz="2000" b="1" dirty="0" err="1">
                <a:latin typeface="Calibri" panose="020F0502020204030204" pitchFamily="34" charset="0"/>
                <a:cs typeface="Traditional Arabic" panose="02020603050405020304" pitchFamily="18" charset="-78"/>
              </a:rPr>
              <a:t>Aeronautics</a:t>
            </a:r>
            <a:r>
              <a:rPr lang="tr-TR" altLang="tr-TR" sz="2000" b="1" dirty="0">
                <a:latin typeface="Calibri" panose="020F0502020204030204" pitchFamily="34" charset="0"/>
                <a:cs typeface="Traditional Arabic" panose="02020603050405020304" pitchFamily="18" charset="-78"/>
              </a:rPr>
              <a:t> </a:t>
            </a:r>
            <a:r>
              <a:rPr lang="tr-TR" altLang="tr-TR" sz="2000" b="1" dirty="0" err="1">
                <a:latin typeface="Calibri" panose="020F0502020204030204" pitchFamily="34" charset="0"/>
                <a:cs typeface="Traditional Arabic" panose="02020603050405020304" pitchFamily="18" charset="-78"/>
              </a:rPr>
              <a:t>and</a:t>
            </a:r>
            <a:r>
              <a:rPr lang="tr-TR" altLang="tr-TR" sz="2000" b="1" dirty="0">
                <a:latin typeface="Calibri" panose="020F0502020204030204" pitchFamily="34" charset="0"/>
                <a:cs typeface="Traditional Arabic" panose="02020603050405020304" pitchFamily="18" charset="-78"/>
              </a:rPr>
              <a:t> Space Administration </a:t>
            </a:r>
          </a:p>
          <a:p>
            <a:pPr algn="just" eaLnBrk="1" hangingPunct="1">
              <a:defRPr/>
            </a:pPr>
            <a:r>
              <a:rPr lang="tr-TR" altLang="tr-TR" sz="2000" dirty="0" err="1">
                <a:latin typeface="Calibri" panose="020F0502020204030204" pitchFamily="34" charset="0"/>
                <a:cs typeface="Traditional Arabic" panose="02020603050405020304" pitchFamily="18" charset="-78"/>
              </a:rPr>
              <a:t>To</a:t>
            </a:r>
            <a:r>
              <a:rPr lang="tr-TR" altLang="tr-TR" sz="2000" dirty="0">
                <a:latin typeface="Calibri" panose="020F0502020204030204" pitchFamily="34" charset="0"/>
                <a:cs typeface="Traditional Arabic" panose="02020603050405020304" pitchFamily="18" charset="-78"/>
              </a:rPr>
              <a:t> </a:t>
            </a:r>
            <a:r>
              <a:rPr lang="tr-TR" altLang="tr-TR" sz="2000" dirty="0" err="1">
                <a:latin typeface="Calibri" panose="020F0502020204030204" pitchFamily="34" charset="0"/>
                <a:cs typeface="Traditional Arabic" panose="02020603050405020304" pitchFamily="18" charset="-78"/>
              </a:rPr>
              <a:t>understand</a:t>
            </a:r>
            <a:r>
              <a:rPr lang="tr-TR" altLang="tr-TR" sz="2000" dirty="0">
                <a:latin typeface="Calibri" panose="020F0502020204030204" pitchFamily="34" charset="0"/>
                <a:cs typeface="Traditional Arabic" panose="02020603050405020304" pitchFamily="18" charset="-78"/>
              </a:rPr>
              <a:t> </a:t>
            </a:r>
            <a:r>
              <a:rPr lang="tr-TR" altLang="tr-TR" sz="2000" dirty="0" err="1">
                <a:latin typeface="Calibri" panose="020F0502020204030204" pitchFamily="34" charset="0"/>
                <a:cs typeface="Traditional Arabic" panose="02020603050405020304" pitchFamily="18" charset="-78"/>
              </a:rPr>
              <a:t>and</a:t>
            </a:r>
            <a:r>
              <a:rPr lang="tr-TR" altLang="tr-TR" sz="2000" dirty="0">
                <a:latin typeface="Calibri" panose="020F0502020204030204" pitchFamily="34" charset="0"/>
                <a:cs typeface="Traditional Arabic" panose="02020603050405020304" pitchFamily="18" charset="-78"/>
              </a:rPr>
              <a:t> </a:t>
            </a:r>
            <a:r>
              <a:rPr lang="tr-TR" altLang="tr-TR" sz="2000" dirty="0" err="1">
                <a:latin typeface="Calibri" panose="020F0502020204030204" pitchFamily="34" charset="0"/>
                <a:cs typeface="Traditional Arabic" panose="02020603050405020304" pitchFamily="18" charset="-78"/>
              </a:rPr>
              <a:t>protect</a:t>
            </a:r>
            <a:r>
              <a:rPr lang="tr-TR" altLang="tr-TR" sz="2000" dirty="0">
                <a:latin typeface="Calibri" panose="020F0502020204030204" pitchFamily="34" charset="0"/>
                <a:cs typeface="Traditional Arabic" panose="02020603050405020304" pitchFamily="18" charset="-78"/>
              </a:rPr>
              <a:t> </a:t>
            </a:r>
            <a:r>
              <a:rPr lang="tr-TR" altLang="tr-TR" sz="2000" dirty="0" err="1">
                <a:latin typeface="Calibri" panose="020F0502020204030204" pitchFamily="34" charset="0"/>
                <a:cs typeface="Traditional Arabic" panose="02020603050405020304" pitchFamily="18" charset="-78"/>
              </a:rPr>
              <a:t>our</a:t>
            </a:r>
            <a:r>
              <a:rPr lang="tr-TR" altLang="tr-TR" sz="2000" dirty="0">
                <a:latin typeface="Calibri" panose="020F0502020204030204" pitchFamily="34" charset="0"/>
                <a:cs typeface="Traditional Arabic" panose="02020603050405020304" pitchFamily="18" charset="-78"/>
              </a:rPr>
              <a:t> </a:t>
            </a:r>
            <a:r>
              <a:rPr lang="tr-TR" altLang="tr-TR" sz="2000" dirty="0" err="1">
                <a:latin typeface="Calibri" panose="020F0502020204030204" pitchFamily="34" charset="0"/>
                <a:cs typeface="Traditional Arabic" panose="02020603050405020304" pitchFamily="18" charset="-78"/>
              </a:rPr>
              <a:t>home</a:t>
            </a:r>
            <a:r>
              <a:rPr lang="tr-TR" altLang="tr-TR" sz="2000" dirty="0">
                <a:latin typeface="Calibri" panose="020F0502020204030204" pitchFamily="34" charset="0"/>
                <a:cs typeface="Traditional Arabic" panose="02020603050405020304" pitchFamily="18" charset="-78"/>
              </a:rPr>
              <a:t> planet, </a:t>
            </a:r>
          </a:p>
          <a:p>
            <a:pPr algn="just" eaLnBrk="1" hangingPunct="1">
              <a:defRPr/>
            </a:pPr>
            <a:r>
              <a:rPr lang="tr-TR" altLang="tr-TR" sz="2000" dirty="0" err="1">
                <a:latin typeface="Calibri" panose="020F0502020204030204" pitchFamily="34" charset="0"/>
                <a:cs typeface="Traditional Arabic" panose="02020603050405020304" pitchFamily="18" charset="-78"/>
              </a:rPr>
              <a:t>To</a:t>
            </a:r>
            <a:r>
              <a:rPr lang="tr-TR" altLang="tr-TR" sz="2000" dirty="0">
                <a:latin typeface="Calibri" panose="020F0502020204030204" pitchFamily="34" charset="0"/>
                <a:cs typeface="Traditional Arabic" panose="02020603050405020304" pitchFamily="18" charset="-78"/>
              </a:rPr>
              <a:t> </a:t>
            </a:r>
            <a:r>
              <a:rPr lang="tr-TR" altLang="tr-TR" sz="2000" dirty="0" err="1">
                <a:latin typeface="Calibri" panose="020F0502020204030204" pitchFamily="34" charset="0"/>
                <a:cs typeface="Traditional Arabic" panose="02020603050405020304" pitchFamily="18" charset="-78"/>
              </a:rPr>
              <a:t>explore</a:t>
            </a:r>
            <a:r>
              <a:rPr lang="tr-TR" altLang="tr-TR" sz="2000" dirty="0">
                <a:latin typeface="Calibri" panose="020F0502020204030204" pitchFamily="34" charset="0"/>
                <a:cs typeface="Traditional Arabic" panose="02020603050405020304" pitchFamily="18" charset="-78"/>
              </a:rPr>
              <a:t> </a:t>
            </a:r>
            <a:r>
              <a:rPr lang="tr-TR" altLang="tr-TR" sz="2000" dirty="0" err="1">
                <a:latin typeface="Calibri" panose="020F0502020204030204" pitchFamily="34" charset="0"/>
                <a:cs typeface="Traditional Arabic" panose="02020603050405020304" pitchFamily="18" charset="-78"/>
              </a:rPr>
              <a:t>the</a:t>
            </a:r>
            <a:r>
              <a:rPr lang="tr-TR" altLang="tr-TR" sz="2000" dirty="0">
                <a:latin typeface="Calibri" panose="020F0502020204030204" pitchFamily="34" charset="0"/>
                <a:cs typeface="Traditional Arabic" panose="02020603050405020304" pitchFamily="18" charset="-78"/>
              </a:rPr>
              <a:t> </a:t>
            </a:r>
            <a:r>
              <a:rPr lang="tr-TR" altLang="tr-TR" sz="2000" dirty="0" err="1">
                <a:latin typeface="Calibri" panose="020F0502020204030204" pitchFamily="34" charset="0"/>
                <a:cs typeface="Traditional Arabic" panose="02020603050405020304" pitchFamily="18" charset="-78"/>
              </a:rPr>
              <a:t>Universe</a:t>
            </a:r>
            <a:r>
              <a:rPr lang="tr-TR" altLang="tr-TR" sz="2000" dirty="0">
                <a:latin typeface="Calibri" panose="020F0502020204030204" pitchFamily="34" charset="0"/>
                <a:cs typeface="Traditional Arabic" panose="02020603050405020304" pitchFamily="18" charset="-78"/>
              </a:rPr>
              <a:t> </a:t>
            </a:r>
            <a:r>
              <a:rPr lang="tr-TR" altLang="tr-TR" sz="2000" dirty="0" err="1">
                <a:latin typeface="Calibri" panose="020F0502020204030204" pitchFamily="34" charset="0"/>
                <a:cs typeface="Traditional Arabic" panose="02020603050405020304" pitchFamily="18" charset="-78"/>
              </a:rPr>
              <a:t>and</a:t>
            </a:r>
            <a:r>
              <a:rPr lang="tr-TR" altLang="tr-TR" sz="2000" dirty="0">
                <a:latin typeface="Calibri" panose="020F0502020204030204" pitchFamily="34" charset="0"/>
                <a:cs typeface="Traditional Arabic" panose="02020603050405020304" pitchFamily="18" charset="-78"/>
              </a:rPr>
              <a:t> </a:t>
            </a:r>
            <a:r>
              <a:rPr lang="tr-TR" altLang="tr-TR" sz="2000" dirty="0" err="1">
                <a:latin typeface="Calibri" panose="020F0502020204030204" pitchFamily="34" charset="0"/>
                <a:cs typeface="Traditional Arabic" panose="02020603050405020304" pitchFamily="18" charset="-78"/>
              </a:rPr>
              <a:t>search</a:t>
            </a:r>
            <a:r>
              <a:rPr lang="tr-TR" altLang="tr-TR" sz="2000" dirty="0">
                <a:latin typeface="Calibri" panose="020F0502020204030204" pitchFamily="34" charset="0"/>
                <a:cs typeface="Traditional Arabic" panose="02020603050405020304" pitchFamily="18" charset="-78"/>
              </a:rPr>
              <a:t> </a:t>
            </a:r>
            <a:r>
              <a:rPr lang="tr-TR" altLang="tr-TR" sz="2000" dirty="0" err="1">
                <a:latin typeface="Calibri" panose="020F0502020204030204" pitchFamily="34" charset="0"/>
                <a:cs typeface="Traditional Arabic" panose="02020603050405020304" pitchFamily="18" charset="-78"/>
              </a:rPr>
              <a:t>for</a:t>
            </a:r>
            <a:r>
              <a:rPr lang="tr-TR" altLang="tr-TR" sz="2000" dirty="0">
                <a:latin typeface="Calibri" panose="020F0502020204030204" pitchFamily="34" charset="0"/>
                <a:cs typeface="Traditional Arabic" panose="02020603050405020304" pitchFamily="18" charset="-78"/>
              </a:rPr>
              <a:t> life, </a:t>
            </a:r>
          </a:p>
          <a:p>
            <a:pPr algn="just" eaLnBrk="1" hangingPunct="1">
              <a:defRPr/>
            </a:pPr>
            <a:r>
              <a:rPr lang="tr-TR" altLang="tr-TR" sz="2000" dirty="0" err="1">
                <a:latin typeface="Calibri" panose="020F0502020204030204" pitchFamily="34" charset="0"/>
                <a:cs typeface="Traditional Arabic" panose="02020603050405020304" pitchFamily="18" charset="-78"/>
              </a:rPr>
              <a:t>To</a:t>
            </a:r>
            <a:r>
              <a:rPr lang="tr-TR" altLang="tr-TR" sz="2000" dirty="0">
                <a:latin typeface="Calibri" panose="020F0502020204030204" pitchFamily="34" charset="0"/>
                <a:cs typeface="Traditional Arabic" panose="02020603050405020304" pitchFamily="18" charset="-78"/>
              </a:rPr>
              <a:t> </a:t>
            </a:r>
            <a:r>
              <a:rPr lang="tr-TR" altLang="tr-TR" sz="2000" dirty="0" err="1">
                <a:latin typeface="Calibri" panose="020F0502020204030204" pitchFamily="34" charset="0"/>
                <a:cs typeface="Traditional Arabic" panose="02020603050405020304" pitchFamily="18" charset="-78"/>
              </a:rPr>
              <a:t>inspire</a:t>
            </a:r>
            <a:r>
              <a:rPr lang="tr-TR" altLang="tr-TR" sz="2000" dirty="0">
                <a:latin typeface="Calibri" panose="020F0502020204030204" pitchFamily="34" charset="0"/>
                <a:cs typeface="Traditional Arabic" panose="02020603050405020304" pitchFamily="18" charset="-78"/>
              </a:rPr>
              <a:t> </a:t>
            </a:r>
            <a:r>
              <a:rPr lang="tr-TR" altLang="tr-TR" sz="2000" dirty="0" err="1">
                <a:latin typeface="Calibri" panose="020F0502020204030204" pitchFamily="34" charset="0"/>
                <a:cs typeface="Traditional Arabic" panose="02020603050405020304" pitchFamily="18" charset="-78"/>
              </a:rPr>
              <a:t>the</a:t>
            </a:r>
            <a:r>
              <a:rPr lang="tr-TR" altLang="tr-TR" sz="2000" dirty="0">
                <a:latin typeface="Calibri" panose="020F0502020204030204" pitchFamily="34" charset="0"/>
                <a:cs typeface="Traditional Arabic" panose="02020603050405020304" pitchFamily="18" charset="-78"/>
              </a:rPr>
              <a:t> </a:t>
            </a:r>
            <a:r>
              <a:rPr lang="tr-TR" altLang="tr-TR" sz="2000" dirty="0" err="1">
                <a:latin typeface="Calibri" panose="020F0502020204030204" pitchFamily="34" charset="0"/>
                <a:cs typeface="Traditional Arabic" panose="02020603050405020304" pitchFamily="18" charset="-78"/>
              </a:rPr>
              <a:t>next</a:t>
            </a:r>
            <a:r>
              <a:rPr lang="tr-TR" altLang="tr-TR" sz="2000" dirty="0">
                <a:latin typeface="Calibri" panose="020F0502020204030204" pitchFamily="34" charset="0"/>
                <a:cs typeface="Traditional Arabic" panose="02020603050405020304" pitchFamily="18" charset="-78"/>
              </a:rPr>
              <a:t> </a:t>
            </a:r>
            <a:r>
              <a:rPr lang="tr-TR" altLang="tr-TR" sz="2000" dirty="0" err="1">
                <a:latin typeface="Calibri" panose="020F0502020204030204" pitchFamily="34" charset="0"/>
                <a:cs typeface="Traditional Arabic" panose="02020603050405020304" pitchFamily="18" charset="-78"/>
              </a:rPr>
              <a:t>generation</a:t>
            </a:r>
            <a:r>
              <a:rPr lang="tr-TR" altLang="tr-TR" sz="2000" dirty="0">
                <a:latin typeface="Calibri" panose="020F0502020204030204" pitchFamily="34" charset="0"/>
                <a:cs typeface="Traditional Arabic" panose="02020603050405020304" pitchFamily="18" charset="-78"/>
              </a:rPr>
              <a:t> of </a:t>
            </a:r>
            <a:r>
              <a:rPr lang="tr-TR" altLang="tr-TR" sz="2000" dirty="0" err="1">
                <a:latin typeface="Calibri" panose="020F0502020204030204" pitchFamily="34" charset="0"/>
                <a:cs typeface="Traditional Arabic" panose="02020603050405020304" pitchFamily="18" charset="-78"/>
              </a:rPr>
              <a:t>explorers</a:t>
            </a:r>
            <a:r>
              <a:rPr lang="tr-TR" altLang="tr-TR" sz="2000" dirty="0">
                <a:latin typeface="Calibri" panose="020F0502020204030204" pitchFamily="34" charset="0"/>
                <a:cs typeface="Traditional Arabic" panose="02020603050405020304" pitchFamily="18" charset="-78"/>
              </a:rPr>
              <a:t>… as </a:t>
            </a:r>
            <a:r>
              <a:rPr lang="tr-TR" altLang="tr-TR" sz="2000" dirty="0" err="1">
                <a:latin typeface="Calibri" panose="020F0502020204030204" pitchFamily="34" charset="0"/>
                <a:cs typeface="Traditional Arabic" panose="02020603050405020304" pitchFamily="18" charset="-78"/>
              </a:rPr>
              <a:t>only</a:t>
            </a:r>
            <a:r>
              <a:rPr lang="tr-TR" altLang="tr-TR" sz="2000" dirty="0">
                <a:latin typeface="Calibri" panose="020F0502020204030204" pitchFamily="34" charset="0"/>
                <a:cs typeface="Traditional Arabic" panose="02020603050405020304" pitchFamily="18" charset="-78"/>
              </a:rPr>
              <a:t> NASA can. </a:t>
            </a:r>
          </a:p>
          <a:p>
            <a:pPr algn="just" eaLnBrk="1" hangingPunct="1">
              <a:defRPr/>
            </a:pPr>
            <a:endParaRPr lang="tr-TR" altLang="tr-TR" sz="1000" b="1" dirty="0">
              <a:latin typeface="Calibri" panose="020F0502020204030204" pitchFamily="34" charset="0"/>
              <a:cs typeface="Traditional Arabic" panose="02020603050405020304" pitchFamily="18" charset="-78"/>
            </a:endParaRPr>
          </a:p>
          <a:p>
            <a:pPr algn="just" eaLnBrk="1" hangingPunct="1">
              <a:defRPr/>
            </a:pPr>
            <a:r>
              <a:rPr lang="tr-TR" altLang="tr-TR" sz="2000" b="1" dirty="0">
                <a:latin typeface="Calibri" panose="020F0502020204030204" pitchFamily="34" charset="0"/>
                <a:cs typeface="Traditional Arabic" panose="02020603050405020304" pitchFamily="18" charset="-78"/>
              </a:rPr>
              <a:t>Kanada Madencilik Enstitüsü </a:t>
            </a:r>
          </a:p>
          <a:p>
            <a:pPr algn="just" eaLnBrk="1" hangingPunct="1">
              <a:defRPr/>
            </a:pPr>
            <a:r>
              <a:rPr lang="tr-TR" altLang="tr-TR" sz="2000" b="1" dirty="0" err="1">
                <a:latin typeface="Calibri" panose="020F0502020204030204" pitchFamily="34" charset="0"/>
                <a:cs typeface="Traditional Arabic" panose="02020603050405020304" pitchFamily="18" charset="-78"/>
              </a:rPr>
              <a:t>Canadian</a:t>
            </a:r>
            <a:r>
              <a:rPr lang="tr-TR" altLang="tr-TR" sz="2000" b="1" dirty="0">
                <a:latin typeface="Calibri" panose="020F0502020204030204" pitchFamily="34" charset="0"/>
                <a:cs typeface="Traditional Arabic" panose="02020603050405020304" pitchFamily="18" charset="-78"/>
              </a:rPr>
              <a:t> </a:t>
            </a:r>
            <a:r>
              <a:rPr lang="tr-TR" altLang="tr-TR" sz="2000" b="1" dirty="0" err="1">
                <a:latin typeface="Calibri" panose="020F0502020204030204" pitchFamily="34" charset="0"/>
                <a:cs typeface="Traditional Arabic" panose="02020603050405020304" pitchFamily="18" charset="-78"/>
              </a:rPr>
              <a:t>Institute</a:t>
            </a:r>
            <a:r>
              <a:rPr lang="tr-TR" altLang="tr-TR" sz="2000" b="1" dirty="0">
                <a:latin typeface="Calibri" panose="020F0502020204030204" pitchFamily="34" charset="0"/>
                <a:cs typeface="Traditional Arabic" panose="02020603050405020304" pitchFamily="18" charset="-78"/>
              </a:rPr>
              <a:t> of </a:t>
            </a:r>
            <a:r>
              <a:rPr lang="tr-TR" altLang="tr-TR" sz="2000" b="1" dirty="0" err="1">
                <a:latin typeface="Calibri" panose="020F0502020204030204" pitchFamily="34" charset="0"/>
                <a:cs typeface="Traditional Arabic" panose="02020603050405020304" pitchFamily="18" charset="-78"/>
              </a:rPr>
              <a:t>Mining</a:t>
            </a:r>
            <a:r>
              <a:rPr lang="tr-TR" altLang="tr-TR" sz="2000" b="1" dirty="0">
                <a:latin typeface="Calibri" panose="020F0502020204030204" pitchFamily="34" charset="0"/>
                <a:cs typeface="Traditional Arabic" panose="02020603050405020304" pitchFamily="18" charset="-78"/>
              </a:rPr>
              <a:t> (CIM): </a:t>
            </a:r>
          </a:p>
          <a:p>
            <a:pPr algn="just" eaLnBrk="1" hangingPunct="1">
              <a:defRPr/>
            </a:pPr>
            <a:r>
              <a:rPr lang="tr-TR" altLang="tr-TR" sz="2000" dirty="0" err="1">
                <a:latin typeface="Calibri" panose="020F0502020204030204" pitchFamily="34" charset="0"/>
                <a:cs typeface="Traditional Arabic" panose="02020603050405020304" pitchFamily="18" charset="-78"/>
              </a:rPr>
              <a:t>The</a:t>
            </a:r>
            <a:r>
              <a:rPr lang="tr-TR" altLang="tr-TR" sz="2000" dirty="0">
                <a:latin typeface="Calibri" panose="020F0502020204030204" pitchFamily="34" charset="0"/>
                <a:cs typeface="Traditional Arabic" panose="02020603050405020304" pitchFamily="18" charset="-78"/>
              </a:rPr>
              <a:t> </a:t>
            </a:r>
            <a:r>
              <a:rPr lang="tr-TR" altLang="tr-TR" sz="2000" dirty="0" err="1">
                <a:latin typeface="Calibri" panose="020F0502020204030204" pitchFamily="34" charset="0"/>
                <a:cs typeface="Traditional Arabic" panose="02020603050405020304" pitchFamily="18" charset="-78"/>
              </a:rPr>
              <a:t>core</a:t>
            </a:r>
            <a:r>
              <a:rPr lang="tr-TR" altLang="tr-TR" sz="2000" dirty="0">
                <a:latin typeface="Calibri" panose="020F0502020204030204" pitchFamily="34" charset="0"/>
                <a:cs typeface="Traditional Arabic" panose="02020603050405020304" pitchFamily="18" charset="-78"/>
              </a:rPr>
              <a:t> </a:t>
            </a:r>
            <a:r>
              <a:rPr lang="tr-TR" altLang="tr-TR" sz="2000" dirty="0" err="1">
                <a:latin typeface="Calibri" panose="020F0502020204030204" pitchFamily="34" charset="0"/>
                <a:cs typeface="Traditional Arabic" panose="02020603050405020304" pitchFamily="18" charset="-78"/>
              </a:rPr>
              <a:t>purpose</a:t>
            </a:r>
            <a:r>
              <a:rPr lang="tr-TR" altLang="tr-TR" sz="2000" dirty="0">
                <a:latin typeface="Calibri" panose="020F0502020204030204" pitchFamily="34" charset="0"/>
                <a:cs typeface="Traditional Arabic" panose="02020603050405020304" pitchFamily="18" charset="-78"/>
              </a:rPr>
              <a:t> of CIM is </a:t>
            </a:r>
            <a:r>
              <a:rPr lang="tr-TR" altLang="tr-TR" sz="2000" dirty="0" err="1">
                <a:latin typeface="Calibri" panose="020F0502020204030204" pitchFamily="34" charset="0"/>
                <a:cs typeface="Traditional Arabic" panose="02020603050405020304" pitchFamily="18" charset="-78"/>
              </a:rPr>
              <a:t>to</a:t>
            </a:r>
            <a:r>
              <a:rPr lang="tr-TR" altLang="tr-TR" sz="2000" dirty="0">
                <a:latin typeface="Calibri" panose="020F0502020204030204" pitchFamily="34" charset="0"/>
                <a:cs typeface="Traditional Arabic" panose="02020603050405020304" pitchFamily="18" charset="-78"/>
              </a:rPr>
              <a:t> </a:t>
            </a:r>
            <a:r>
              <a:rPr lang="tr-TR" altLang="tr-TR" sz="2000" dirty="0" err="1">
                <a:latin typeface="Calibri" panose="020F0502020204030204" pitchFamily="34" charset="0"/>
                <a:cs typeface="Traditional Arabic" panose="02020603050405020304" pitchFamily="18" charset="-78"/>
              </a:rPr>
              <a:t>serve</a:t>
            </a:r>
            <a:r>
              <a:rPr lang="tr-TR" altLang="tr-TR" sz="2000" dirty="0">
                <a:latin typeface="Calibri" panose="020F0502020204030204" pitchFamily="34" charset="0"/>
                <a:cs typeface="Traditional Arabic" panose="02020603050405020304" pitchFamily="18" charset="-78"/>
              </a:rPr>
              <a:t> </a:t>
            </a:r>
            <a:r>
              <a:rPr lang="tr-TR" altLang="tr-TR" sz="2000" dirty="0" err="1">
                <a:latin typeface="Calibri" panose="020F0502020204030204" pitchFamily="34" charset="0"/>
                <a:cs typeface="Traditional Arabic" panose="02020603050405020304" pitchFamily="18" charset="-78"/>
              </a:rPr>
              <a:t>minerals</a:t>
            </a:r>
            <a:r>
              <a:rPr lang="tr-TR" altLang="tr-TR" sz="2000" dirty="0">
                <a:latin typeface="Calibri" panose="020F0502020204030204" pitchFamily="34" charset="0"/>
                <a:cs typeface="Traditional Arabic" panose="02020603050405020304" pitchFamily="18" charset="-78"/>
              </a:rPr>
              <a:t>, </a:t>
            </a:r>
          </a:p>
          <a:p>
            <a:pPr algn="just" eaLnBrk="1" hangingPunct="1">
              <a:defRPr/>
            </a:pPr>
            <a:r>
              <a:rPr lang="tr-TR" altLang="tr-TR" sz="2000" dirty="0" err="1">
                <a:latin typeface="Calibri" panose="020F0502020204030204" pitchFamily="34" charset="0"/>
                <a:cs typeface="Traditional Arabic" panose="02020603050405020304" pitchFamily="18" charset="-78"/>
              </a:rPr>
              <a:t>materials</a:t>
            </a:r>
            <a:r>
              <a:rPr lang="tr-TR" altLang="tr-TR" sz="2000" dirty="0">
                <a:latin typeface="Calibri" panose="020F0502020204030204" pitchFamily="34" charset="0"/>
                <a:cs typeface="Traditional Arabic" panose="02020603050405020304" pitchFamily="18" charset="-78"/>
              </a:rPr>
              <a:t> </a:t>
            </a:r>
            <a:r>
              <a:rPr lang="tr-TR" altLang="tr-TR" sz="2000" dirty="0" err="1">
                <a:latin typeface="Calibri" panose="020F0502020204030204" pitchFamily="34" charset="0"/>
                <a:cs typeface="Traditional Arabic" panose="02020603050405020304" pitchFamily="18" charset="-78"/>
              </a:rPr>
              <a:t>and</a:t>
            </a:r>
            <a:r>
              <a:rPr lang="tr-TR" altLang="tr-TR" sz="2000" dirty="0">
                <a:latin typeface="Calibri" panose="020F0502020204030204" pitchFamily="34" charset="0"/>
                <a:cs typeface="Traditional Arabic" panose="02020603050405020304" pitchFamily="18" charset="-78"/>
              </a:rPr>
              <a:t> </a:t>
            </a:r>
            <a:r>
              <a:rPr lang="tr-TR" altLang="tr-TR" sz="2000" dirty="0" err="1">
                <a:latin typeface="Calibri" panose="020F0502020204030204" pitchFamily="34" charset="0"/>
                <a:cs typeface="Traditional Arabic" panose="02020603050405020304" pitchFamily="18" charset="-78"/>
              </a:rPr>
              <a:t>petroleum</a:t>
            </a:r>
            <a:r>
              <a:rPr lang="tr-TR" altLang="tr-TR" sz="2000" dirty="0">
                <a:latin typeface="Calibri" panose="020F0502020204030204" pitchFamily="34" charset="0"/>
                <a:cs typeface="Traditional Arabic" panose="02020603050405020304" pitchFamily="18" charset="-78"/>
              </a:rPr>
              <a:t> </a:t>
            </a:r>
            <a:r>
              <a:rPr lang="tr-TR" altLang="tr-TR" sz="2000" dirty="0" err="1">
                <a:latin typeface="Calibri" panose="020F0502020204030204" pitchFamily="34" charset="0"/>
                <a:cs typeface="Traditional Arabic" panose="02020603050405020304" pitchFamily="18" charset="-78"/>
              </a:rPr>
              <a:t>industries</a:t>
            </a:r>
            <a:r>
              <a:rPr lang="tr-TR" altLang="tr-TR" sz="2000" dirty="0">
                <a:latin typeface="Calibri" panose="020F0502020204030204" pitchFamily="34" charset="0"/>
                <a:cs typeface="Traditional Arabic" panose="02020603050405020304" pitchFamily="18" charset="-78"/>
              </a:rPr>
              <a:t> </a:t>
            </a:r>
            <a:r>
              <a:rPr lang="tr-TR" altLang="tr-TR" sz="2000" dirty="0" err="1">
                <a:latin typeface="Calibri" panose="020F0502020204030204" pitchFamily="34" charset="0"/>
                <a:cs typeface="Traditional Arabic" panose="02020603050405020304" pitchFamily="18" charset="-78"/>
              </a:rPr>
              <a:t>and</a:t>
            </a:r>
            <a:r>
              <a:rPr lang="tr-TR" altLang="tr-TR" sz="2000" dirty="0">
                <a:latin typeface="Calibri" panose="020F0502020204030204" pitchFamily="34" charset="0"/>
                <a:cs typeface="Traditional Arabic" panose="02020603050405020304" pitchFamily="18" charset="-78"/>
              </a:rPr>
              <a:t> </a:t>
            </a:r>
            <a:r>
              <a:rPr lang="tr-TR" altLang="tr-TR" sz="2000" dirty="0" err="1">
                <a:latin typeface="Calibri" panose="020F0502020204030204" pitchFamily="34" charset="0"/>
                <a:cs typeface="Traditional Arabic" panose="02020603050405020304" pitchFamily="18" charset="-78"/>
              </a:rPr>
              <a:t>professionals</a:t>
            </a:r>
            <a:r>
              <a:rPr lang="tr-TR" altLang="tr-TR" sz="2000" dirty="0">
                <a:latin typeface="Calibri" panose="020F0502020204030204" pitchFamily="34" charset="0"/>
                <a:cs typeface="Traditional Arabic" panose="02020603050405020304" pitchFamily="18" charset="-78"/>
              </a:rPr>
              <a:t> </a:t>
            </a:r>
            <a:r>
              <a:rPr lang="tr-TR" altLang="tr-TR" sz="2000" dirty="0" err="1">
                <a:latin typeface="Calibri" panose="020F0502020204030204" pitchFamily="34" charset="0"/>
                <a:cs typeface="Traditional Arabic" panose="02020603050405020304" pitchFamily="18" charset="-78"/>
              </a:rPr>
              <a:t>around</a:t>
            </a:r>
            <a:r>
              <a:rPr lang="tr-TR" altLang="tr-TR" sz="2000" dirty="0">
                <a:latin typeface="Calibri" panose="020F0502020204030204" pitchFamily="34" charset="0"/>
                <a:cs typeface="Traditional Arabic" panose="02020603050405020304" pitchFamily="18" charset="-78"/>
              </a:rPr>
              <a:t> </a:t>
            </a:r>
            <a:r>
              <a:rPr lang="tr-TR" altLang="tr-TR" sz="2000" dirty="0" err="1">
                <a:latin typeface="Calibri" panose="020F0502020204030204" pitchFamily="34" charset="0"/>
                <a:cs typeface="Traditional Arabic" panose="02020603050405020304" pitchFamily="18" charset="-78"/>
              </a:rPr>
              <a:t>the</a:t>
            </a:r>
            <a:r>
              <a:rPr lang="tr-TR" altLang="tr-TR" sz="2000" dirty="0">
                <a:latin typeface="Calibri" panose="020F0502020204030204" pitchFamily="34" charset="0"/>
                <a:cs typeface="Traditional Arabic" panose="02020603050405020304" pitchFamily="18" charset="-78"/>
              </a:rPr>
              <a:t> </a:t>
            </a:r>
            <a:r>
              <a:rPr lang="tr-TR" altLang="tr-TR" sz="2000" dirty="0" err="1">
                <a:latin typeface="Calibri" panose="020F0502020204030204" pitchFamily="34" charset="0"/>
                <a:cs typeface="Traditional Arabic" panose="02020603050405020304" pitchFamily="18" charset="-78"/>
              </a:rPr>
              <a:t>world</a:t>
            </a:r>
            <a:r>
              <a:rPr lang="tr-TR" altLang="tr-TR" sz="2000" dirty="0">
                <a:latin typeface="Calibri" panose="020F0502020204030204" pitchFamily="34" charset="0"/>
                <a:cs typeface="Traditional Arabic" panose="02020603050405020304" pitchFamily="18" charset="-78"/>
              </a:rPr>
              <a:t>. </a:t>
            </a:r>
            <a:endParaRPr lang="tr-TR" altLang="tr-TR" sz="2000" u="sng" dirty="0">
              <a:latin typeface="Calibri" panose="020F0502020204030204" pitchFamily="34" charset="0"/>
              <a:cs typeface="Traditional Arabic" panose="02020603050405020304" pitchFamily="18" charset="-78"/>
            </a:endParaRPr>
          </a:p>
        </p:txBody>
      </p:sp>
      <p:sp>
        <p:nvSpPr>
          <p:cNvPr id="5" name="7 Dikdörtgen"/>
          <p:cNvSpPr>
            <a:spLocks noChangeArrowheads="1"/>
          </p:cNvSpPr>
          <p:nvPr/>
        </p:nvSpPr>
        <p:spPr bwMode="auto">
          <a:xfrm>
            <a:off x="395288" y="6581775"/>
            <a:ext cx="8424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itchFamily="18" charset="2"/>
              <a:buChar char=""/>
              <a:defRPr sz="2600">
                <a:solidFill>
                  <a:schemeClr val="tx1"/>
                </a:solidFill>
                <a:latin typeface="Cambr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ambr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ambr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ambr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ambr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9pPr>
          </a:lstStyle>
          <a:p>
            <a:pPr algn="ctr" eaLnBrk="1" hangingPunct="1">
              <a:spcBef>
                <a:spcPct val="0"/>
              </a:spcBef>
              <a:buClrTx/>
              <a:buSzTx/>
              <a:buFontTx/>
              <a:buNone/>
            </a:pPr>
            <a:r>
              <a:rPr lang="tr-TR" altLang="tr-TR" sz="1200" i="1" dirty="0">
                <a:latin typeface="Calibri" panose="020F0502020204030204" pitchFamily="34" charset="0"/>
                <a:cs typeface="Traditional Arabic" pitchFamily="18" charset="-78"/>
              </a:rPr>
              <a:t>Dr. Yakup Keskin. Stratejik Plan Misyon – Vizyon, İlkeler ve Değerler</a:t>
            </a:r>
          </a:p>
        </p:txBody>
      </p:sp>
    </p:spTree>
    <p:extLst>
      <p:ext uri="{BB962C8B-B14F-4D97-AF65-F5344CB8AC3E}">
        <p14:creationId xmlns:p14="http://schemas.microsoft.com/office/powerpoint/2010/main" val="9940976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Dikdörtgen"/>
          <p:cNvSpPr/>
          <p:nvPr/>
        </p:nvSpPr>
        <p:spPr>
          <a:xfrm>
            <a:off x="468313" y="999664"/>
            <a:ext cx="8280400" cy="515525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fontAlgn="auto">
              <a:spcAft>
                <a:spcPts val="0"/>
              </a:spcAft>
              <a:defRPr/>
            </a:pPr>
            <a:r>
              <a:rPr lang="tr-TR" sz="2800" b="1" dirty="0">
                <a:solidFill>
                  <a:srgbClr val="000066"/>
                </a:solidFill>
                <a:latin typeface="Calibri" panose="020F0502020204030204" pitchFamily="34" charset="0"/>
                <a:cs typeface="Traditional Arabic" pitchFamily="18" charset="-78"/>
              </a:rPr>
              <a:t>Okuma Parçası:</a:t>
            </a:r>
          </a:p>
          <a:p>
            <a:pPr algn="just">
              <a:defRPr/>
            </a:pPr>
            <a:endParaRPr lang="tr-TR" sz="2000" b="1" i="1" u="sng" dirty="0">
              <a:solidFill>
                <a:srgbClr val="C00000"/>
              </a:solidFill>
              <a:latin typeface="Calibri" panose="020F0502020204030204" pitchFamily="34" charset="0"/>
              <a:cs typeface="Traditional Arabic" pitchFamily="18" charset="-78"/>
            </a:endParaRPr>
          </a:p>
          <a:p>
            <a:pPr algn="just">
              <a:defRPr/>
            </a:pPr>
            <a:r>
              <a:rPr lang="tr-TR" sz="2000" b="1" i="1" u="sng" dirty="0">
                <a:solidFill>
                  <a:srgbClr val="C00000"/>
                </a:solidFill>
                <a:latin typeface="Calibri" panose="020F0502020204030204" pitchFamily="34" charset="0"/>
                <a:cs typeface="Traditional Arabic" pitchFamily="18" charset="-78"/>
              </a:rPr>
              <a:t>Vizyon Kavramı:</a:t>
            </a:r>
          </a:p>
          <a:p>
            <a:pPr algn="just">
              <a:defRPr/>
            </a:pPr>
            <a:r>
              <a:rPr lang="tr-TR" sz="2000" b="1" dirty="0">
                <a:latin typeface="Calibri" panose="020F0502020204030204" pitchFamily="34" charset="0"/>
                <a:cs typeface="Traditional Arabic" pitchFamily="18" charset="-78"/>
              </a:rPr>
              <a:t>Vizyon, bir işletme ya da kurumun gelecekte ulaşmak istediği yeri, varmak istediği durumu ifade eder.</a:t>
            </a:r>
          </a:p>
          <a:p>
            <a:pPr algn="just">
              <a:defRPr/>
            </a:pPr>
            <a:r>
              <a:rPr lang="tr-TR" sz="2000" dirty="0">
                <a:latin typeface="Calibri" panose="020F0502020204030204" pitchFamily="34" charset="0"/>
                <a:cs typeface="Traditional Arabic" pitchFamily="18" charset="-78"/>
              </a:rPr>
              <a:t>Vizyon, işletme ya da kurumun bir hedefe odaklanmasını ve bu hedefe yönelmesini sağlayan amaçtır.</a:t>
            </a:r>
          </a:p>
          <a:p>
            <a:pPr algn="just">
              <a:defRPr/>
            </a:pPr>
            <a:r>
              <a:rPr lang="tr-TR" sz="1050" dirty="0">
                <a:latin typeface="Calibri" panose="020F0502020204030204" pitchFamily="34" charset="0"/>
                <a:cs typeface="Traditional Arabic" pitchFamily="18" charset="-78"/>
              </a:rPr>
              <a:t> </a:t>
            </a:r>
          </a:p>
          <a:p>
            <a:pPr marL="457200" indent="-457200" algn="just">
              <a:buFont typeface="Arial" panose="020B0604020202020204" pitchFamily="34" charset="0"/>
              <a:buChar char="•"/>
              <a:defRPr/>
            </a:pPr>
            <a:r>
              <a:rPr lang="tr-TR" sz="2000" i="1" u="sng" dirty="0">
                <a:solidFill>
                  <a:srgbClr val="0070C0"/>
                </a:solidFill>
                <a:latin typeface="Calibri" panose="020F0502020204030204" pitchFamily="34" charset="0"/>
                <a:cs typeface="Traditional Arabic" pitchFamily="18" charset="-78"/>
              </a:rPr>
              <a:t>Bugünden, yarını tahayyül etmektir.</a:t>
            </a:r>
          </a:p>
          <a:p>
            <a:pPr marL="457200" indent="-457200" algn="just">
              <a:buFont typeface="Arial" panose="020B0604020202020204" pitchFamily="34" charset="0"/>
              <a:buChar char="•"/>
              <a:defRPr/>
            </a:pPr>
            <a:r>
              <a:rPr lang="tr-TR" sz="2000" i="1" u="sng" dirty="0">
                <a:solidFill>
                  <a:srgbClr val="0070C0"/>
                </a:solidFill>
                <a:latin typeface="Calibri" panose="020F0502020204030204" pitchFamily="34" charset="0"/>
                <a:cs typeface="Traditional Arabic" pitchFamily="18" charset="-78"/>
              </a:rPr>
              <a:t>Geçmişten geleceğe kurulan bir köprüdür.</a:t>
            </a:r>
          </a:p>
          <a:p>
            <a:pPr marL="457200" indent="-457200" algn="just">
              <a:buFont typeface="Arial" panose="020B0604020202020204" pitchFamily="34" charset="0"/>
              <a:buChar char="•"/>
              <a:defRPr/>
            </a:pPr>
            <a:r>
              <a:rPr lang="tr-TR" sz="2000" i="1" u="sng" dirty="0">
                <a:solidFill>
                  <a:srgbClr val="0070C0"/>
                </a:solidFill>
                <a:latin typeface="Calibri" panose="020F0502020204030204" pitchFamily="34" charset="0"/>
                <a:cs typeface="Traditional Arabic" pitchFamily="18" charset="-78"/>
              </a:rPr>
              <a:t>Hayal etmek geleceği planlamaktır.</a:t>
            </a:r>
          </a:p>
          <a:p>
            <a:pPr marL="457200" indent="-457200" algn="just">
              <a:buFont typeface="Arial" panose="020B0604020202020204" pitchFamily="34" charset="0"/>
              <a:buChar char="•"/>
              <a:defRPr/>
            </a:pPr>
            <a:r>
              <a:rPr lang="tr-TR" sz="2000" i="1" u="sng" dirty="0">
                <a:solidFill>
                  <a:srgbClr val="0070C0"/>
                </a:solidFill>
                <a:latin typeface="Calibri" panose="020F0502020204030204" pitchFamily="34" charset="0"/>
                <a:cs typeface="Traditional Arabic" pitchFamily="18" charset="-78"/>
              </a:rPr>
              <a:t>Planlama, geleceği hayal etmektir.</a:t>
            </a:r>
          </a:p>
          <a:p>
            <a:pPr algn="just">
              <a:defRPr/>
            </a:pPr>
            <a:endParaRPr lang="tr-TR" sz="1050" dirty="0">
              <a:latin typeface="Calibri" panose="020F0502020204030204" pitchFamily="34" charset="0"/>
              <a:cs typeface="Traditional Arabic" pitchFamily="18" charset="-78"/>
            </a:endParaRPr>
          </a:p>
          <a:p>
            <a:pPr algn="just">
              <a:defRPr/>
            </a:pPr>
            <a:r>
              <a:rPr lang="tr-TR" sz="2000" b="1" dirty="0">
                <a:latin typeface="Calibri" panose="020F0502020204030204" pitchFamily="34" charset="0"/>
                <a:cs typeface="Traditional Arabic" pitchFamily="18" charset="-78"/>
              </a:rPr>
              <a:t>Soruları:</a:t>
            </a:r>
          </a:p>
          <a:p>
            <a:pPr algn="just">
              <a:defRPr/>
            </a:pPr>
            <a:r>
              <a:rPr lang="tr-TR" sz="2000" dirty="0">
                <a:latin typeface="Calibri" panose="020F0502020204030204" pitchFamily="34" charset="0"/>
                <a:cs typeface="Traditional Arabic" pitchFamily="18" charset="-78"/>
              </a:rPr>
              <a:t>İdeal geleceğimiz nedir?</a:t>
            </a:r>
          </a:p>
          <a:p>
            <a:pPr algn="just">
              <a:defRPr/>
            </a:pPr>
            <a:r>
              <a:rPr lang="tr-TR" sz="2000" dirty="0">
                <a:latin typeface="Calibri" panose="020F0502020204030204" pitchFamily="34" charset="0"/>
                <a:cs typeface="Traditional Arabic" pitchFamily="18" charset="-78"/>
              </a:rPr>
              <a:t>Çalışanlar ve yararlanıcılar tarafından nasıl algılanmak isteniyor?</a:t>
            </a:r>
          </a:p>
          <a:p>
            <a:pPr algn="just">
              <a:defRPr/>
            </a:pPr>
            <a:r>
              <a:rPr lang="tr-TR" sz="2000" dirty="0">
                <a:latin typeface="Calibri" panose="020F0502020204030204" pitchFamily="34" charset="0"/>
                <a:cs typeface="Traditional Arabic" pitchFamily="18" charset="-78"/>
              </a:rPr>
              <a:t>İdari ve siyasi otoriteler nasıl bir gelecek öngörüyor? </a:t>
            </a:r>
          </a:p>
        </p:txBody>
      </p:sp>
      <p:sp>
        <p:nvSpPr>
          <p:cNvPr id="3" name="8 Dikdörtgen"/>
          <p:cNvSpPr>
            <a:spLocks noChangeArrowheads="1"/>
          </p:cNvSpPr>
          <p:nvPr/>
        </p:nvSpPr>
        <p:spPr bwMode="auto">
          <a:xfrm>
            <a:off x="468313" y="6622894"/>
            <a:ext cx="82804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itchFamily="18" charset="2"/>
              <a:buChar char=""/>
              <a:defRPr sz="2600">
                <a:solidFill>
                  <a:schemeClr val="tx1"/>
                </a:solidFill>
                <a:latin typeface="Cambr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ambr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ambr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ambr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ambr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9pPr>
          </a:lstStyle>
          <a:p>
            <a:pPr algn="ctr" eaLnBrk="1" hangingPunct="1">
              <a:spcBef>
                <a:spcPct val="0"/>
              </a:spcBef>
              <a:buClrTx/>
              <a:buSzTx/>
              <a:buFontTx/>
              <a:buNone/>
            </a:pPr>
            <a:r>
              <a:rPr lang="tr-TR" altLang="tr-TR" sz="1050" i="1" dirty="0">
                <a:latin typeface="Calibri" panose="020F0502020204030204" pitchFamily="34" charset="0"/>
                <a:cs typeface="Traditional Arabic" pitchFamily="18" charset="-78"/>
              </a:rPr>
              <a:t>Dr. Yakup Keskin. Stratejik Plan Misyon – Vizyon, İlkeler ve Değerler</a:t>
            </a:r>
          </a:p>
        </p:txBody>
      </p:sp>
    </p:spTree>
    <p:extLst>
      <p:ext uri="{BB962C8B-B14F-4D97-AF65-F5344CB8AC3E}">
        <p14:creationId xmlns:p14="http://schemas.microsoft.com/office/powerpoint/2010/main" val="26382257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66A573A5-7B60-4B7E-997B-DA05792E8896}"/>
              </a:ext>
            </a:extLst>
          </p:cNvPr>
          <p:cNvSpPr txBox="1">
            <a:spLocks noChangeArrowheads="1"/>
          </p:cNvSpPr>
          <p:nvPr/>
        </p:nvSpPr>
        <p:spPr bwMode="auto">
          <a:xfrm>
            <a:off x="0" y="2413337"/>
            <a:ext cx="9144000" cy="1938992"/>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defRPr/>
            </a:pPr>
            <a:r>
              <a:rPr lang="tr-TR" altLang="tr-TR" sz="6000" b="1">
                <a:solidFill>
                  <a:srgbClr val="C00000"/>
                </a:solidFill>
                <a:latin typeface="Trebuchet MS" panose="020B0603020202020204" pitchFamily="34" charset="0"/>
              </a:rPr>
              <a:t>BAZI YÖNETİM SİSTEMLERİ</a:t>
            </a:r>
            <a:endParaRPr lang="tr-TR" altLang="tr-TR" sz="4400" b="1" dirty="0">
              <a:solidFill>
                <a:srgbClr val="C00000"/>
              </a:solidFill>
              <a:latin typeface="Trebuchet MS" panose="020B0603020202020204" pitchFamily="34" charset="0"/>
            </a:endParaRPr>
          </a:p>
        </p:txBody>
      </p:sp>
    </p:spTree>
    <p:extLst>
      <p:ext uri="{BB962C8B-B14F-4D97-AF65-F5344CB8AC3E}">
        <p14:creationId xmlns:p14="http://schemas.microsoft.com/office/powerpoint/2010/main" val="20447190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1" name="Text Box 3">
            <a:extLst>
              <a:ext uri="{FF2B5EF4-FFF2-40B4-BE49-F238E27FC236}">
                <a16:creationId xmlns:a16="http://schemas.microsoft.com/office/drawing/2014/main" id="{2227167D-8245-4686-BECA-113EC3BC1989}"/>
              </a:ext>
            </a:extLst>
          </p:cNvPr>
          <p:cNvSpPr txBox="1">
            <a:spLocks noChangeArrowheads="1"/>
          </p:cNvSpPr>
          <p:nvPr/>
        </p:nvSpPr>
        <p:spPr bwMode="auto">
          <a:xfrm>
            <a:off x="1116011" y="2775922"/>
            <a:ext cx="6696075" cy="3046988"/>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spcBef>
                <a:spcPct val="20000"/>
              </a:spcBef>
              <a:buClr>
                <a:srgbClr val="0BD0D9"/>
              </a:buClr>
              <a:buSzPct val="95000"/>
              <a:buFont typeface="Wingdings 2" pitchFamily="18" charset="2"/>
              <a:buChar char=""/>
              <a:defRPr sz="2600">
                <a:solidFill>
                  <a:schemeClr val="tx1"/>
                </a:solidFill>
                <a:latin typeface="Cambr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ambr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ambr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ambr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ambr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9pPr>
          </a:lstStyle>
          <a:p>
            <a:pPr algn="just" eaLnBrk="1" hangingPunct="1">
              <a:spcBef>
                <a:spcPct val="50000"/>
              </a:spcBef>
              <a:buClrTx/>
              <a:buSzTx/>
              <a:buFontTx/>
              <a:buNone/>
              <a:defRPr/>
            </a:pPr>
            <a:r>
              <a:rPr lang="en-US" altLang="tr-TR" sz="2400" b="1" dirty="0">
                <a:solidFill>
                  <a:srgbClr val="002060"/>
                </a:solidFill>
                <a:latin typeface="Calibri" panose="020F0502020204030204" pitchFamily="34" charset="0"/>
                <a:cs typeface="Calibri" panose="020F0502020204030204" pitchFamily="34" charset="0"/>
              </a:rPr>
              <a:t>AS/EN 9100</a:t>
            </a:r>
            <a:r>
              <a:rPr lang="en-US" altLang="tr-TR" sz="2400" dirty="0">
                <a:latin typeface="Calibri" panose="020F0502020204030204" pitchFamily="34" charset="0"/>
                <a:cs typeface="Calibri" panose="020F0502020204030204" pitchFamily="34" charset="0"/>
              </a:rPr>
              <a:t> STANDARDI 1997’de </a:t>
            </a:r>
            <a:r>
              <a:rPr lang="en-US" altLang="tr-TR" sz="2400" dirty="0" err="1">
                <a:latin typeface="Calibri" panose="020F0502020204030204" pitchFamily="34" charset="0"/>
                <a:cs typeface="Calibri" panose="020F0502020204030204" pitchFamily="34" charset="0"/>
              </a:rPr>
              <a:t>Amerikan</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Havacılık</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Kalite</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Grubu</a:t>
            </a:r>
            <a:r>
              <a:rPr lang="en-US" altLang="tr-TR" sz="2400" dirty="0">
                <a:latin typeface="Calibri" panose="020F0502020204030204" pitchFamily="34" charset="0"/>
                <a:cs typeface="Calibri" panose="020F0502020204030204" pitchFamily="34" charset="0"/>
              </a:rPr>
              <a:t> (AAQG), </a:t>
            </a:r>
            <a:r>
              <a:rPr lang="en-US" altLang="tr-TR" sz="2400" dirty="0" err="1">
                <a:latin typeface="Calibri" panose="020F0502020204030204" pitchFamily="34" charset="0"/>
                <a:cs typeface="Calibri" panose="020F0502020204030204" pitchFamily="34" charset="0"/>
              </a:rPr>
              <a:t>Uluslararası</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Havacılık</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Kalite</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Grubu</a:t>
            </a:r>
            <a:r>
              <a:rPr lang="en-US" altLang="tr-TR" sz="2400" dirty="0">
                <a:latin typeface="Calibri" panose="020F0502020204030204" pitchFamily="34" charset="0"/>
                <a:cs typeface="Calibri" panose="020F0502020204030204" pitchFamily="34" charset="0"/>
              </a:rPr>
              <a:t> (IAQG) </a:t>
            </a:r>
            <a:r>
              <a:rPr lang="en-US" altLang="tr-TR" sz="2400" dirty="0" err="1">
                <a:latin typeface="Calibri" panose="020F0502020204030204" pitchFamily="34" charset="0"/>
                <a:cs typeface="Calibri" panose="020F0502020204030204" pitchFamily="34" charset="0"/>
              </a:rPr>
              <a:t>ve</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havacılık</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sektörünün</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lider</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şirketleri</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tarafından</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havacılığın</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tüm</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alanlarında</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üstün</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teknoloji</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standartlarını</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teşvik</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etmek</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üzere</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geliştirilmiştir</a:t>
            </a:r>
            <a:r>
              <a:rPr lang="en-US" altLang="tr-TR" sz="2400" dirty="0">
                <a:latin typeface="Calibri" panose="020F0502020204030204" pitchFamily="34" charset="0"/>
                <a:cs typeface="Calibri" panose="020F0502020204030204" pitchFamily="34" charset="0"/>
              </a:rPr>
              <a:t>. AS/EN 9100 </a:t>
            </a:r>
            <a:r>
              <a:rPr lang="en-US" altLang="tr-TR" sz="2400" dirty="0" err="1">
                <a:latin typeface="Calibri" panose="020F0502020204030204" pitchFamily="34" charset="0"/>
                <a:cs typeface="Calibri" panose="020F0502020204030204" pitchFamily="34" charset="0"/>
              </a:rPr>
              <a:t>esasen</a:t>
            </a:r>
            <a:r>
              <a:rPr lang="en-US" altLang="tr-TR" sz="2400" dirty="0">
                <a:latin typeface="Calibri" panose="020F0502020204030204" pitchFamily="34" charset="0"/>
                <a:cs typeface="Calibri" panose="020F0502020204030204" pitchFamily="34" charset="0"/>
              </a:rPr>
              <a:t> ISO 9001:200</a:t>
            </a:r>
            <a:r>
              <a:rPr lang="tr-TR" altLang="tr-TR" sz="2400" dirty="0">
                <a:latin typeface="Calibri" panose="020F0502020204030204" pitchFamily="34" charset="0"/>
                <a:cs typeface="Calibri" panose="020F0502020204030204" pitchFamily="34" charset="0"/>
              </a:rPr>
              <a:t>0</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Kalite</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Yönetim</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Sistemi’nin</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havacılık</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endüstrisine</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uygulanmasıdır</a:t>
            </a:r>
            <a:r>
              <a:rPr lang="en-US" altLang="tr-TR" sz="2400" dirty="0">
                <a:latin typeface="Calibri" panose="020F0502020204030204" pitchFamily="34" charset="0"/>
                <a:cs typeface="Calibri" panose="020F0502020204030204" pitchFamily="34" charset="0"/>
              </a:rPr>
              <a:t>. </a:t>
            </a:r>
          </a:p>
        </p:txBody>
      </p:sp>
      <p:sp>
        <p:nvSpPr>
          <p:cNvPr id="92163" name="4 Dikdörtgen">
            <a:extLst>
              <a:ext uri="{FF2B5EF4-FFF2-40B4-BE49-F238E27FC236}">
                <a16:creationId xmlns:a16="http://schemas.microsoft.com/office/drawing/2014/main" id="{4C73BE41-0FEB-40AE-B718-15052CF4F545}"/>
              </a:ext>
            </a:extLst>
          </p:cNvPr>
          <p:cNvSpPr>
            <a:spLocks noChangeArrowheads="1"/>
          </p:cNvSpPr>
          <p:nvPr/>
        </p:nvSpPr>
        <p:spPr bwMode="auto">
          <a:xfrm>
            <a:off x="1116011" y="1438702"/>
            <a:ext cx="66960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tr-TR" altLang="tr-TR" sz="3600" b="1" dirty="0">
                <a:solidFill>
                  <a:srgbClr val="C00000"/>
                </a:solidFill>
                <a:latin typeface="Calibri" panose="020F0502020204030204" pitchFamily="34" charset="0"/>
                <a:cs typeface="Calibri" panose="020F0502020204030204" pitchFamily="34" charset="0"/>
              </a:rPr>
              <a:t>HAVACILIK SEKTÖRÜ </a:t>
            </a:r>
            <a:r>
              <a:rPr lang="en-US" altLang="tr-TR" sz="3600" b="1" dirty="0">
                <a:solidFill>
                  <a:srgbClr val="C00000"/>
                </a:solidFill>
                <a:latin typeface="Calibri" panose="020F0502020204030204" pitchFamily="34" charset="0"/>
                <a:cs typeface="Calibri" panose="020F0502020204030204" pitchFamily="34" charset="0"/>
              </a:rPr>
              <a:t>KALİTE YÖNETİM SİSTEMLERİ</a:t>
            </a:r>
            <a:endParaRPr lang="tr-TR" altLang="tr-TR" sz="36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43187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49891"/>
                                        </p:tgtEl>
                                        <p:attrNameLst>
                                          <p:attrName>style.visibility</p:attrName>
                                        </p:attrNameLst>
                                      </p:cBhvr>
                                      <p:to>
                                        <p:strVal val="visible"/>
                                      </p:to>
                                    </p:set>
                                    <p:animEffect transition="in" filter="strips(downRight)">
                                      <p:cBhvr>
                                        <p:cTn id="7" dur="500"/>
                                        <p:tgtEl>
                                          <p:spTgt spid="549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1" grpId="0" animBg="1"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5" name="Text Box 3">
            <a:extLst>
              <a:ext uri="{FF2B5EF4-FFF2-40B4-BE49-F238E27FC236}">
                <a16:creationId xmlns:a16="http://schemas.microsoft.com/office/drawing/2014/main" id="{23F60D4F-CBD6-4955-A46F-DB87ABD5CF0C}"/>
              </a:ext>
            </a:extLst>
          </p:cNvPr>
          <p:cNvSpPr txBox="1">
            <a:spLocks noChangeArrowheads="1"/>
          </p:cNvSpPr>
          <p:nvPr/>
        </p:nvSpPr>
        <p:spPr bwMode="auto">
          <a:xfrm>
            <a:off x="539750" y="841545"/>
            <a:ext cx="7993063" cy="2277547"/>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spcBef>
                <a:spcPct val="20000"/>
              </a:spcBef>
              <a:buClr>
                <a:srgbClr val="0BD0D9"/>
              </a:buClr>
              <a:buSzPct val="95000"/>
              <a:buFont typeface="Wingdings 2" pitchFamily="18" charset="2"/>
              <a:buChar char=""/>
              <a:defRPr sz="2600">
                <a:solidFill>
                  <a:schemeClr val="tx1"/>
                </a:solidFill>
                <a:latin typeface="Cambr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ambr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ambr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ambr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ambr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9pPr>
          </a:lstStyle>
          <a:p>
            <a:pPr algn="ctr" eaLnBrk="1" hangingPunct="1">
              <a:spcBef>
                <a:spcPct val="50000"/>
              </a:spcBef>
              <a:buClrTx/>
              <a:buSzTx/>
              <a:buFontTx/>
              <a:buNone/>
              <a:defRPr/>
            </a:pPr>
            <a:r>
              <a:rPr lang="tr-TR" altLang="tr-TR" sz="2800" b="1" dirty="0">
                <a:solidFill>
                  <a:srgbClr val="C00000"/>
                </a:solidFill>
                <a:latin typeface="Calibri" panose="020F0502020204030204" pitchFamily="34" charset="0"/>
                <a:cs typeface="Calibri" panose="020F0502020204030204" pitchFamily="34" charset="0"/>
              </a:rPr>
              <a:t>EN </a:t>
            </a:r>
            <a:r>
              <a:rPr lang="en-US" altLang="tr-TR" sz="2800" b="1" dirty="0">
                <a:solidFill>
                  <a:srgbClr val="C00000"/>
                </a:solidFill>
                <a:latin typeface="Calibri" panose="020F0502020204030204" pitchFamily="34" charset="0"/>
                <a:cs typeface="Calibri" panose="020F0502020204030204" pitchFamily="34" charset="0"/>
              </a:rPr>
              <a:t>ISO 13485:2003 </a:t>
            </a:r>
            <a:endParaRPr lang="tr-TR" altLang="tr-TR" sz="2800" b="1" dirty="0">
              <a:solidFill>
                <a:srgbClr val="C00000"/>
              </a:solidFill>
              <a:latin typeface="Calibri" panose="020F0502020204030204" pitchFamily="34" charset="0"/>
              <a:cs typeface="Calibri" panose="020F0502020204030204" pitchFamily="34" charset="0"/>
            </a:endParaRPr>
          </a:p>
          <a:p>
            <a:pPr algn="just" eaLnBrk="1" hangingPunct="1">
              <a:spcBef>
                <a:spcPct val="50000"/>
              </a:spcBef>
              <a:buClrTx/>
              <a:buSzTx/>
              <a:buFontTx/>
              <a:buNone/>
              <a:defRPr/>
            </a:pPr>
            <a:r>
              <a:rPr lang="tr-TR" altLang="tr-TR" sz="2800" b="1" dirty="0">
                <a:solidFill>
                  <a:srgbClr val="C00000"/>
                </a:solidFill>
                <a:latin typeface="Calibri" panose="020F0502020204030204" pitchFamily="34" charset="0"/>
                <a:cs typeface="Calibri" panose="020F0502020204030204" pitchFamily="34" charset="0"/>
              </a:rPr>
              <a:t>TIBBİ CİHAZLAR İÇİN KALİTE YÖNETİM SİSTEMİ </a:t>
            </a:r>
            <a:r>
              <a:rPr lang="en-US" altLang="tr-TR" sz="2400" dirty="0" err="1">
                <a:latin typeface="Calibri" panose="020F0502020204030204" pitchFamily="34" charset="0"/>
                <a:cs typeface="Calibri" panose="020F0502020204030204" pitchFamily="34" charset="0"/>
              </a:rPr>
              <a:t>standardı</a:t>
            </a:r>
            <a:r>
              <a:rPr lang="tr-TR" altLang="tr-TR" sz="2400" dirty="0">
                <a:latin typeface="Calibri" panose="020F0502020204030204" pitchFamily="34" charset="0"/>
                <a:cs typeface="Calibri" panose="020F0502020204030204" pitchFamily="34" charset="0"/>
              </a:rPr>
              <a:t>,</a:t>
            </a:r>
            <a:r>
              <a:rPr lang="en-US" altLang="tr-TR" sz="2400" dirty="0">
                <a:latin typeface="Calibri" panose="020F0502020204030204" pitchFamily="34" charset="0"/>
                <a:cs typeface="Calibri" panose="020F0502020204030204" pitchFamily="34" charset="0"/>
              </a:rPr>
              <a:t> ISO 9001:200</a:t>
            </a:r>
            <a:r>
              <a:rPr lang="tr-TR" altLang="tr-TR" sz="2400" dirty="0">
                <a:latin typeface="Calibri" panose="020F0502020204030204" pitchFamily="34" charset="0"/>
                <a:cs typeface="Calibri" panose="020F0502020204030204" pitchFamily="34" charset="0"/>
              </a:rPr>
              <a:t>0</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standardı</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temel</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alınarak</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oluşturulmuş</a:t>
            </a:r>
            <a:r>
              <a:rPr lang="en-US" altLang="tr-TR" sz="2400" dirty="0">
                <a:latin typeface="Calibri" panose="020F0502020204030204" pitchFamily="34" charset="0"/>
                <a:cs typeface="Calibri" panose="020F0502020204030204" pitchFamily="34" charset="0"/>
              </a:rPr>
              <a:t>, </a:t>
            </a:r>
            <a:r>
              <a:rPr lang="tr-TR" altLang="tr-TR" sz="2400" dirty="0">
                <a:latin typeface="Calibri" panose="020F0502020204030204" pitchFamily="34" charset="0"/>
                <a:cs typeface="Calibri" panose="020F0502020204030204" pitchFamily="34" charset="0"/>
              </a:rPr>
              <a:t>t</a:t>
            </a:r>
            <a:r>
              <a:rPr lang="en-US" altLang="tr-TR" sz="2400" dirty="0" err="1">
                <a:latin typeface="Calibri" panose="020F0502020204030204" pitchFamily="34" charset="0"/>
                <a:cs typeface="Calibri" panose="020F0502020204030204" pitchFamily="34" charset="0"/>
              </a:rPr>
              <a:t>ıbbi</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cihazlar</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için</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özel</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şartlar</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içeren</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uluslararası</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bir</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standarddır</a:t>
            </a:r>
            <a:r>
              <a:rPr lang="en-US" altLang="tr-TR" sz="2400" dirty="0">
                <a:latin typeface="Calibri" panose="020F0502020204030204" pitchFamily="34" charset="0"/>
                <a:cs typeface="Calibri" panose="020F0502020204030204" pitchFamily="34" charset="0"/>
              </a:rPr>
              <a:t>. </a:t>
            </a:r>
          </a:p>
        </p:txBody>
      </p:sp>
      <p:sp>
        <p:nvSpPr>
          <p:cNvPr id="4" name="Text Box 2">
            <a:extLst>
              <a:ext uri="{FF2B5EF4-FFF2-40B4-BE49-F238E27FC236}">
                <a16:creationId xmlns:a16="http://schemas.microsoft.com/office/drawing/2014/main" id="{14466AEE-DF77-4819-B463-03E4D12B80E4}"/>
              </a:ext>
            </a:extLst>
          </p:cNvPr>
          <p:cNvSpPr txBox="1">
            <a:spLocks noChangeArrowheads="1"/>
          </p:cNvSpPr>
          <p:nvPr/>
        </p:nvSpPr>
        <p:spPr bwMode="auto">
          <a:xfrm>
            <a:off x="547688" y="3180480"/>
            <a:ext cx="7985125" cy="1508125"/>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rgbClr val="0BD0D9"/>
              </a:buClr>
              <a:buSzPct val="95000"/>
              <a:buFont typeface="Wingdings 2" pitchFamily="18" charset="2"/>
              <a:buChar char=""/>
              <a:defRPr sz="2600">
                <a:solidFill>
                  <a:schemeClr val="tx1"/>
                </a:solidFill>
                <a:latin typeface="Cambr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ambr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ambr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ambr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ambr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9pPr>
          </a:lstStyle>
          <a:p>
            <a:pPr algn="ctr" eaLnBrk="1" fontAlgn="t" hangingPunct="1">
              <a:spcBef>
                <a:spcPct val="50000"/>
              </a:spcBef>
              <a:buClrTx/>
              <a:buSzTx/>
              <a:buFontTx/>
              <a:buNone/>
              <a:defRPr/>
            </a:pPr>
            <a:r>
              <a:rPr lang="en-US" altLang="tr-TR" sz="3200" b="1" dirty="0">
                <a:solidFill>
                  <a:srgbClr val="C00000"/>
                </a:solidFill>
                <a:latin typeface="Calibri" panose="020F0502020204030204" pitchFamily="34" charset="0"/>
                <a:cs typeface="Calibri" panose="020F0502020204030204" pitchFamily="34" charset="0"/>
              </a:rPr>
              <a:t>LABORATUARLAR</a:t>
            </a:r>
            <a:r>
              <a:rPr lang="tr-TR" altLang="tr-TR" sz="3200" b="1" dirty="0">
                <a:solidFill>
                  <a:srgbClr val="C00000"/>
                </a:solidFill>
                <a:latin typeface="Calibri" panose="020F0502020204030204" pitchFamily="34" charset="0"/>
                <a:cs typeface="Calibri" panose="020F0502020204030204" pitchFamily="34" charset="0"/>
              </a:rPr>
              <a:t> AKREDİTASYONU</a:t>
            </a:r>
          </a:p>
          <a:p>
            <a:pPr algn="just" eaLnBrk="1" fontAlgn="t" hangingPunct="1">
              <a:spcBef>
                <a:spcPct val="50000"/>
              </a:spcBef>
              <a:buClrTx/>
              <a:buSzTx/>
              <a:buFontTx/>
              <a:buNone/>
              <a:defRPr/>
            </a:pPr>
            <a:r>
              <a:rPr lang="en-US" altLang="tr-TR" sz="2400" dirty="0">
                <a:latin typeface="Calibri" panose="020F0502020204030204" pitchFamily="34" charset="0"/>
                <a:cs typeface="Calibri" panose="020F0502020204030204" pitchFamily="34" charset="0"/>
              </a:rPr>
              <a:t>ISO</a:t>
            </a:r>
            <a:r>
              <a:rPr lang="tr-TR" altLang="tr-TR" sz="2400" dirty="0">
                <a:latin typeface="Calibri" panose="020F0502020204030204" pitchFamily="34" charset="0"/>
                <a:cs typeface="Calibri" panose="020F0502020204030204" pitchFamily="34" charset="0"/>
              </a:rPr>
              <a:t> </a:t>
            </a:r>
            <a:r>
              <a:rPr lang="en-US" altLang="tr-TR" sz="2400" dirty="0">
                <a:latin typeface="Calibri" panose="020F0502020204030204" pitchFamily="34" charset="0"/>
                <a:cs typeface="Calibri" panose="020F0502020204030204" pitchFamily="34" charset="0"/>
              </a:rPr>
              <a:t>17025 </a:t>
            </a:r>
            <a:r>
              <a:rPr lang="en-US" altLang="tr-TR" sz="2400" dirty="0" err="1">
                <a:latin typeface="Calibri" panose="020F0502020204030204" pitchFamily="34" charset="0"/>
                <a:cs typeface="Calibri" panose="020F0502020204030204" pitchFamily="34" charset="0"/>
              </a:rPr>
              <a:t>Deney</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ve</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Kalibrasyon</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Laboratuarlarının</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Yeterlili</a:t>
            </a:r>
            <a:r>
              <a:rPr lang="tr-TR" altLang="tr-TR" sz="2400" dirty="0">
                <a:latin typeface="Calibri" panose="020F0502020204030204" pitchFamily="34" charset="0"/>
                <a:cs typeface="Calibri" panose="020F0502020204030204" pitchFamily="34" charset="0"/>
              </a:rPr>
              <a:t>ğ</a:t>
            </a:r>
            <a:r>
              <a:rPr lang="en-US" altLang="tr-TR" sz="2400" dirty="0" err="1">
                <a:latin typeface="Calibri" panose="020F0502020204030204" pitchFamily="34" charset="0"/>
                <a:cs typeface="Calibri" panose="020F0502020204030204" pitchFamily="34" charset="0"/>
              </a:rPr>
              <a:t>i</a:t>
            </a:r>
            <a:r>
              <a:rPr lang="en-US" altLang="tr-TR" sz="2400" dirty="0">
                <a:latin typeface="Calibri" panose="020F0502020204030204" pitchFamily="34" charset="0"/>
                <a:cs typeface="Calibri" panose="020F0502020204030204" pitchFamily="34" charset="0"/>
              </a:rPr>
              <a:t> </a:t>
            </a:r>
            <a:r>
              <a:rPr lang="tr-TR" altLang="tr-TR" sz="2400" dirty="0">
                <a:latin typeface="Calibri" panose="020F0502020204030204" pitchFamily="34" charset="0"/>
                <a:cs typeface="Calibri" panose="020F0502020204030204" pitchFamily="34" charset="0"/>
              </a:rPr>
              <a:t>i</a:t>
            </a:r>
            <a:r>
              <a:rPr lang="en-US" altLang="tr-TR" sz="2400" dirty="0" err="1">
                <a:latin typeface="Calibri" panose="020F0502020204030204" pitchFamily="34" charset="0"/>
                <a:cs typeface="Calibri" panose="020F0502020204030204" pitchFamily="34" charset="0"/>
              </a:rPr>
              <a:t>çin</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genel</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şartlar</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standardı</a:t>
            </a:r>
            <a:r>
              <a:rPr lang="tr-TR" altLang="tr-TR" sz="2400" dirty="0">
                <a:latin typeface="Calibri" panose="020F0502020204030204" pitchFamily="34" charset="0"/>
                <a:cs typeface="Calibri" panose="020F0502020204030204" pitchFamily="34" charset="0"/>
              </a:rPr>
              <a:t>. </a:t>
            </a:r>
            <a:endParaRPr lang="en-US" altLang="tr-TR" sz="2400" dirty="0">
              <a:latin typeface="Calibri" panose="020F0502020204030204" pitchFamily="34" charset="0"/>
              <a:cs typeface="Calibri" panose="020F0502020204030204" pitchFamily="34" charset="0"/>
            </a:endParaRPr>
          </a:p>
        </p:txBody>
      </p:sp>
      <p:sp>
        <p:nvSpPr>
          <p:cNvPr id="5" name="Text Box 3">
            <a:extLst>
              <a:ext uri="{FF2B5EF4-FFF2-40B4-BE49-F238E27FC236}">
                <a16:creationId xmlns:a16="http://schemas.microsoft.com/office/drawing/2014/main" id="{2B385AC0-32B8-4DD4-928C-E317577C947E}"/>
              </a:ext>
            </a:extLst>
          </p:cNvPr>
          <p:cNvSpPr txBox="1">
            <a:spLocks noChangeArrowheads="1"/>
          </p:cNvSpPr>
          <p:nvPr/>
        </p:nvSpPr>
        <p:spPr bwMode="auto">
          <a:xfrm>
            <a:off x="539750" y="4765015"/>
            <a:ext cx="7993063" cy="1815882"/>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spcBef>
                <a:spcPct val="20000"/>
              </a:spcBef>
              <a:buClr>
                <a:srgbClr val="0BD0D9"/>
              </a:buClr>
              <a:buSzPct val="95000"/>
              <a:buFont typeface="Wingdings 2" pitchFamily="18" charset="2"/>
              <a:buChar char=""/>
              <a:defRPr sz="2600">
                <a:solidFill>
                  <a:schemeClr val="tx1"/>
                </a:solidFill>
                <a:latin typeface="Cambr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ambr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ambr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ambr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ambr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9pPr>
          </a:lstStyle>
          <a:p>
            <a:pPr algn="just" eaLnBrk="1" hangingPunct="1">
              <a:spcBef>
                <a:spcPct val="50000"/>
              </a:spcBef>
              <a:buClrTx/>
              <a:buSzTx/>
              <a:buFontTx/>
              <a:buNone/>
              <a:defRPr/>
            </a:pPr>
            <a:r>
              <a:rPr lang="en-US" altLang="tr-TR" sz="3200" b="1" dirty="0">
                <a:solidFill>
                  <a:srgbClr val="C00000"/>
                </a:solidFill>
                <a:latin typeface="Calibri" panose="020F0502020204030204" pitchFamily="34" charset="0"/>
                <a:cs typeface="Calibri" panose="020F0502020204030204" pitchFamily="34" charset="0"/>
              </a:rPr>
              <a:t>ISO 27001 B</a:t>
            </a:r>
            <a:r>
              <a:rPr lang="tr-TR" altLang="tr-TR" sz="3200" b="1" dirty="0">
                <a:solidFill>
                  <a:srgbClr val="C00000"/>
                </a:solidFill>
                <a:latin typeface="Calibri" panose="020F0502020204030204" pitchFamily="34" charset="0"/>
                <a:cs typeface="Calibri" panose="020F0502020204030204" pitchFamily="34" charset="0"/>
              </a:rPr>
              <a:t>İ</a:t>
            </a:r>
            <a:r>
              <a:rPr lang="en-US" altLang="tr-TR" sz="3200" b="1" dirty="0">
                <a:solidFill>
                  <a:srgbClr val="C00000"/>
                </a:solidFill>
                <a:latin typeface="Calibri" panose="020F0502020204030204" pitchFamily="34" charset="0"/>
                <a:cs typeface="Calibri" panose="020F0502020204030204" pitchFamily="34" charset="0"/>
              </a:rPr>
              <a:t>LG</a:t>
            </a:r>
            <a:r>
              <a:rPr lang="tr-TR" altLang="tr-TR" sz="3200" b="1" dirty="0">
                <a:solidFill>
                  <a:srgbClr val="C00000"/>
                </a:solidFill>
                <a:latin typeface="Calibri" panose="020F0502020204030204" pitchFamily="34" charset="0"/>
                <a:cs typeface="Calibri" panose="020F0502020204030204" pitchFamily="34" charset="0"/>
              </a:rPr>
              <a:t>İ</a:t>
            </a:r>
            <a:r>
              <a:rPr lang="en-US" altLang="tr-TR" sz="3200" b="1" dirty="0">
                <a:solidFill>
                  <a:srgbClr val="C00000"/>
                </a:solidFill>
                <a:latin typeface="Calibri" panose="020F0502020204030204" pitchFamily="34" charset="0"/>
                <a:cs typeface="Calibri" panose="020F0502020204030204" pitchFamily="34" charset="0"/>
              </a:rPr>
              <a:t> GÜVENL</a:t>
            </a:r>
            <a:r>
              <a:rPr lang="tr-TR" altLang="tr-TR" sz="3200" b="1" dirty="0">
                <a:solidFill>
                  <a:srgbClr val="C00000"/>
                </a:solidFill>
                <a:latin typeface="Calibri" panose="020F0502020204030204" pitchFamily="34" charset="0"/>
                <a:cs typeface="Calibri" panose="020F0502020204030204" pitchFamily="34" charset="0"/>
              </a:rPr>
              <a:t>İ</a:t>
            </a:r>
            <a:r>
              <a:rPr lang="en-US" altLang="tr-TR" sz="3200" b="1" dirty="0">
                <a:solidFill>
                  <a:srgbClr val="C00000"/>
                </a:solidFill>
                <a:latin typeface="Calibri" panose="020F0502020204030204" pitchFamily="34" charset="0"/>
                <a:cs typeface="Calibri" panose="020F0502020204030204" pitchFamily="34" charset="0"/>
              </a:rPr>
              <a:t>Ğ</a:t>
            </a:r>
            <a:r>
              <a:rPr lang="tr-TR" altLang="tr-TR" sz="3200" b="1" dirty="0">
                <a:solidFill>
                  <a:srgbClr val="C00000"/>
                </a:solidFill>
                <a:latin typeface="Calibri" panose="020F0502020204030204" pitchFamily="34" charset="0"/>
                <a:cs typeface="Calibri" panose="020F0502020204030204" pitchFamily="34" charset="0"/>
              </a:rPr>
              <a:t>İ</a:t>
            </a:r>
            <a:r>
              <a:rPr lang="en-US" altLang="tr-TR" sz="3200" b="1" dirty="0">
                <a:solidFill>
                  <a:srgbClr val="C00000"/>
                </a:solidFill>
                <a:latin typeface="Calibri" panose="020F0502020204030204" pitchFamily="34" charset="0"/>
                <a:cs typeface="Calibri" panose="020F0502020204030204" pitchFamily="34" charset="0"/>
              </a:rPr>
              <a:t> YÖNET</a:t>
            </a:r>
            <a:r>
              <a:rPr lang="tr-TR" altLang="tr-TR" sz="3200" b="1" dirty="0">
                <a:solidFill>
                  <a:srgbClr val="C00000"/>
                </a:solidFill>
                <a:latin typeface="Calibri" panose="020F0502020204030204" pitchFamily="34" charset="0"/>
                <a:cs typeface="Calibri" panose="020F0502020204030204" pitchFamily="34" charset="0"/>
              </a:rPr>
              <a:t>İ</a:t>
            </a:r>
            <a:r>
              <a:rPr lang="en-US" altLang="tr-TR" sz="3200" b="1" dirty="0">
                <a:solidFill>
                  <a:srgbClr val="C00000"/>
                </a:solidFill>
                <a:latin typeface="Calibri" panose="020F0502020204030204" pitchFamily="34" charset="0"/>
                <a:cs typeface="Calibri" panose="020F0502020204030204" pitchFamily="34" charset="0"/>
              </a:rPr>
              <a:t>M S</a:t>
            </a:r>
            <a:r>
              <a:rPr lang="tr-TR" altLang="tr-TR" sz="3200" b="1" dirty="0">
                <a:solidFill>
                  <a:srgbClr val="C00000"/>
                </a:solidFill>
                <a:latin typeface="Calibri" panose="020F0502020204030204" pitchFamily="34" charset="0"/>
                <a:cs typeface="Calibri" panose="020F0502020204030204" pitchFamily="34" charset="0"/>
              </a:rPr>
              <a:t>İ</a:t>
            </a:r>
            <a:r>
              <a:rPr lang="en-US" altLang="tr-TR" sz="3200" b="1" dirty="0">
                <a:solidFill>
                  <a:srgbClr val="C00000"/>
                </a:solidFill>
                <a:latin typeface="Calibri" panose="020F0502020204030204" pitchFamily="34" charset="0"/>
                <a:cs typeface="Calibri" panose="020F0502020204030204" pitchFamily="34" charset="0"/>
              </a:rPr>
              <a:t>STEM</a:t>
            </a:r>
            <a:r>
              <a:rPr lang="tr-TR" altLang="tr-TR" sz="3200" b="1" dirty="0">
                <a:solidFill>
                  <a:srgbClr val="C00000"/>
                </a:solidFill>
                <a:latin typeface="Calibri" panose="020F0502020204030204" pitchFamily="34" charset="0"/>
                <a:cs typeface="Calibri" panose="020F0502020204030204" pitchFamily="34" charset="0"/>
              </a:rPr>
              <a:t>İ</a:t>
            </a:r>
            <a:r>
              <a:rPr lang="tr-TR" altLang="tr-TR" sz="2400" dirty="0">
                <a:latin typeface="Calibri" panose="020F0502020204030204" pitchFamily="34" charset="0"/>
                <a:cs typeface="Calibri" panose="020F0502020204030204" pitchFamily="34" charset="0"/>
              </a:rPr>
              <a:t>ne</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sahip</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olmak</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kurumların</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yüzde</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yüz</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güvenlik</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seviyesine</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sahip</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oldukları</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anlamına</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gelmez</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Zaten</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yüzde</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yüz</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güvenlik</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seviyesine</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ulaşmak</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mümkün</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değildir</a:t>
            </a:r>
            <a:r>
              <a:rPr lang="en-US" altLang="tr-TR" sz="2400" dirty="0">
                <a:latin typeface="Calibri" panose="020F0502020204030204" pitchFamily="34" charset="0"/>
                <a:cs typeface="Calibri" panose="020F0502020204030204" pitchFamily="34" charset="0"/>
              </a:rPr>
              <a:t>.</a:t>
            </a:r>
            <a:r>
              <a:rPr lang="tr-TR" altLang="tr-TR" sz="2400" dirty="0">
                <a:latin typeface="Calibri" panose="020F0502020204030204" pitchFamily="34" charset="0"/>
                <a:cs typeface="Calibri" panose="020F0502020204030204" pitchFamily="34" charset="0"/>
              </a:rPr>
              <a:t> </a:t>
            </a:r>
            <a:r>
              <a:rPr lang="en-US" altLang="tr-TR" sz="2400" dirty="0">
                <a:latin typeface="Calibri" panose="020F0502020204030204" pitchFamily="34" charset="0"/>
                <a:cs typeface="Calibri" panose="020F0502020204030204" pitchFamily="34" charset="0"/>
              </a:rPr>
              <a:t> </a:t>
            </a:r>
            <a:endParaRPr lang="tr-TR" altLang="tr-T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613670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60515"/>
                                        </p:tgtEl>
                                        <p:attrNameLst>
                                          <p:attrName>style.visibility</p:attrName>
                                        </p:attrNameLst>
                                      </p:cBhvr>
                                      <p:to>
                                        <p:strVal val="visible"/>
                                      </p:to>
                                    </p:set>
                                    <p:animEffect transition="in" filter="strips(downRight)">
                                      <p:cBhvr>
                                        <p:cTn id="7" dur="500"/>
                                        <p:tgtEl>
                                          <p:spTgt spid="9605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Righ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515" grpId="0" animBg="1" autoUpdateAnimBg="0"/>
      <p:bldP spid="4" grpId="0" animBg="1" autoUpdateAnimBg="0"/>
      <p:bldP spid="5" grpId="0" animBg="1"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7" name="Text Box 3">
            <a:extLst>
              <a:ext uri="{FF2B5EF4-FFF2-40B4-BE49-F238E27FC236}">
                <a16:creationId xmlns:a16="http://schemas.microsoft.com/office/drawing/2014/main" id="{39D4B140-67D9-4937-B5B3-7D1D43A1349F}"/>
              </a:ext>
            </a:extLst>
          </p:cNvPr>
          <p:cNvSpPr txBox="1">
            <a:spLocks noChangeArrowheads="1"/>
          </p:cNvSpPr>
          <p:nvPr/>
        </p:nvSpPr>
        <p:spPr bwMode="auto">
          <a:xfrm>
            <a:off x="323850" y="768798"/>
            <a:ext cx="8424863" cy="5940088"/>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spcBef>
                <a:spcPct val="20000"/>
              </a:spcBef>
              <a:buClr>
                <a:srgbClr val="0BD0D9"/>
              </a:buClr>
              <a:buSzPct val="95000"/>
              <a:buFont typeface="Wingdings 2" pitchFamily="18" charset="2"/>
              <a:buChar char=""/>
              <a:defRPr sz="2600">
                <a:solidFill>
                  <a:schemeClr val="tx1"/>
                </a:solidFill>
                <a:latin typeface="Cambr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ambr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ambr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ambr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ambr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9pPr>
          </a:lstStyle>
          <a:p>
            <a:pPr algn="ctr" eaLnBrk="1" hangingPunct="1">
              <a:spcBef>
                <a:spcPct val="50000"/>
              </a:spcBef>
              <a:buClrTx/>
              <a:buSzTx/>
              <a:buFontTx/>
              <a:buNone/>
              <a:defRPr/>
            </a:pPr>
            <a:r>
              <a:rPr lang="en-US" altLang="tr-TR" sz="3200" b="1" dirty="0">
                <a:solidFill>
                  <a:srgbClr val="C00000"/>
                </a:solidFill>
                <a:latin typeface="Calibri" panose="020F0502020204030204" pitchFamily="34" charset="0"/>
                <a:cs typeface="Calibri" panose="020F0502020204030204" pitchFamily="34" charset="0"/>
              </a:rPr>
              <a:t>SOSYAL SORUMLULUK</a:t>
            </a:r>
            <a:r>
              <a:rPr lang="tr-TR" altLang="tr-TR" sz="3200" b="1" dirty="0">
                <a:solidFill>
                  <a:srgbClr val="C00000"/>
                </a:solidFill>
                <a:latin typeface="Calibri" panose="020F0502020204030204" pitchFamily="34" charset="0"/>
                <a:cs typeface="Calibri" panose="020F0502020204030204" pitchFamily="34" charset="0"/>
              </a:rPr>
              <a:t> YÖNETİM SİSTEMİ</a:t>
            </a:r>
            <a:endParaRPr lang="tr-TR" altLang="tr-TR" sz="3200" b="1" u="sng" dirty="0">
              <a:solidFill>
                <a:srgbClr val="C00000"/>
              </a:solidFill>
              <a:latin typeface="Calibri" panose="020F0502020204030204" pitchFamily="34" charset="0"/>
              <a:cs typeface="Calibri" panose="020F0502020204030204" pitchFamily="34" charset="0"/>
            </a:endParaRPr>
          </a:p>
          <a:p>
            <a:pPr algn="ctr" eaLnBrk="1" hangingPunct="1">
              <a:spcBef>
                <a:spcPct val="50000"/>
              </a:spcBef>
              <a:buClrTx/>
              <a:buSzTx/>
              <a:buFontTx/>
              <a:buNone/>
              <a:defRPr/>
            </a:pPr>
            <a:r>
              <a:rPr lang="en-US" altLang="tr-TR" sz="3200" b="1" u="sng" dirty="0">
                <a:solidFill>
                  <a:srgbClr val="C00000"/>
                </a:solidFill>
                <a:latin typeface="Calibri" panose="020F0502020204030204" pitchFamily="34" charset="0"/>
                <a:cs typeface="Calibri" panose="020F0502020204030204" pitchFamily="34" charset="0"/>
              </a:rPr>
              <a:t>SA 8000 </a:t>
            </a:r>
            <a:r>
              <a:rPr lang="en-US" altLang="tr-TR" sz="3200" b="1" u="sng" dirty="0" err="1">
                <a:solidFill>
                  <a:srgbClr val="C00000"/>
                </a:solidFill>
                <a:latin typeface="Calibri" panose="020F0502020204030204" pitchFamily="34" charset="0"/>
                <a:cs typeface="Calibri" panose="020F0502020204030204" pitchFamily="34" charset="0"/>
              </a:rPr>
              <a:t>Nedir</a:t>
            </a:r>
            <a:r>
              <a:rPr lang="en-US" altLang="tr-TR" sz="3200" b="1" u="sng" dirty="0">
                <a:solidFill>
                  <a:srgbClr val="C00000"/>
                </a:solidFill>
                <a:latin typeface="Calibri" panose="020F0502020204030204" pitchFamily="34" charset="0"/>
                <a:cs typeface="Calibri" panose="020F0502020204030204" pitchFamily="34" charset="0"/>
              </a:rPr>
              <a:t>?</a:t>
            </a:r>
            <a:r>
              <a:rPr lang="en-US" altLang="tr-TR" sz="3200" dirty="0">
                <a:solidFill>
                  <a:srgbClr val="C00000"/>
                </a:solidFill>
                <a:latin typeface="Calibri" panose="020F0502020204030204" pitchFamily="34" charset="0"/>
                <a:cs typeface="Calibri" panose="020F0502020204030204" pitchFamily="34" charset="0"/>
              </a:rPr>
              <a:t> </a:t>
            </a:r>
            <a:r>
              <a:rPr lang="en-US" altLang="tr-TR" sz="2800" dirty="0">
                <a:solidFill>
                  <a:srgbClr val="C00000"/>
                </a:solidFill>
                <a:latin typeface="Calibri" panose="020F0502020204030204" pitchFamily="34" charset="0"/>
                <a:cs typeface="Calibri" panose="020F0502020204030204" pitchFamily="34" charset="0"/>
              </a:rPr>
              <a:t> </a:t>
            </a:r>
            <a:endParaRPr lang="tr-TR" altLang="tr-TR" sz="2800" dirty="0">
              <a:solidFill>
                <a:srgbClr val="C00000"/>
              </a:solidFill>
              <a:latin typeface="Calibri" panose="020F0502020204030204" pitchFamily="34" charset="0"/>
              <a:cs typeface="Calibri" panose="020F0502020204030204" pitchFamily="34" charset="0"/>
            </a:endParaRPr>
          </a:p>
          <a:p>
            <a:pPr algn="just" eaLnBrk="1" hangingPunct="1">
              <a:spcBef>
                <a:spcPct val="50000"/>
              </a:spcBef>
              <a:buClrTx/>
              <a:buSzTx/>
              <a:buFontTx/>
              <a:buNone/>
              <a:defRPr/>
            </a:pPr>
            <a:r>
              <a:rPr lang="en-US" altLang="tr-TR" sz="2400" dirty="0">
                <a:latin typeface="Calibri" panose="020F0502020204030204" pitchFamily="34" charset="0"/>
                <a:cs typeface="Calibri" panose="020F0502020204030204" pitchFamily="34" charset="0"/>
              </a:rPr>
              <a:t>SA</a:t>
            </a:r>
            <a:r>
              <a:rPr lang="tr-TR" altLang="tr-TR" sz="2400" dirty="0">
                <a:latin typeface="Calibri" panose="020F0502020204030204" pitchFamily="34" charset="0"/>
                <a:cs typeface="Calibri" panose="020F0502020204030204" pitchFamily="34" charset="0"/>
              </a:rPr>
              <a:t> </a:t>
            </a:r>
            <a:r>
              <a:rPr lang="en-US" altLang="tr-TR" sz="2400" dirty="0">
                <a:latin typeface="Calibri" panose="020F0502020204030204" pitchFamily="34" charset="0"/>
                <a:cs typeface="Calibri" panose="020F0502020204030204" pitchFamily="34" charset="0"/>
              </a:rPr>
              <a:t>8000'in </a:t>
            </a:r>
            <a:r>
              <a:rPr lang="en-US" altLang="tr-TR" sz="2400" dirty="0" err="1">
                <a:latin typeface="Calibri" panose="020F0502020204030204" pitchFamily="34" charset="0"/>
                <a:cs typeface="Calibri" panose="020F0502020204030204" pitchFamily="34" charset="0"/>
              </a:rPr>
              <a:t>açılımı</a:t>
            </a:r>
            <a:r>
              <a:rPr lang="en-US" altLang="tr-TR" sz="2400" dirty="0">
                <a:latin typeface="Calibri" panose="020F0502020204030204" pitchFamily="34" charset="0"/>
                <a:cs typeface="Calibri" panose="020F0502020204030204" pitchFamily="34" charset="0"/>
              </a:rPr>
              <a:t> </a:t>
            </a:r>
            <a:r>
              <a:rPr lang="en-US" altLang="tr-TR" sz="2400" b="1" i="1" dirty="0">
                <a:latin typeface="Calibri" panose="020F0502020204030204" pitchFamily="34" charset="0"/>
                <a:cs typeface="Calibri" panose="020F0502020204030204" pitchFamily="34" charset="0"/>
              </a:rPr>
              <a:t>"Social Accountability 8000 = </a:t>
            </a:r>
            <a:r>
              <a:rPr lang="en-US" altLang="tr-TR" sz="2400" b="1" i="1" dirty="0" err="1">
                <a:latin typeface="Calibri" panose="020F0502020204030204" pitchFamily="34" charset="0"/>
                <a:cs typeface="Calibri" panose="020F0502020204030204" pitchFamily="34" charset="0"/>
              </a:rPr>
              <a:t>Sosyal</a:t>
            </a:r>
            <a:r>
              <a:rPr lang="en-US" altLang="tr-TR" sz="2400" b="1" i="1" dirty="0">
                <a:latin typeface="Calibri" panose="020F0502020204030204" pitchFamily="34" charset="0"/>
                <a:cs typeface="Calibri" panose="020F0502020204030204" pitchFamily="34" charset="0"/>
              </a:rPr>
              <a:t> </a:t>
            </a:r>
            <a:r>
              <a:rPr lang="en-US" altLang="tr-TR" sz="2400" b="1" i="1" dirty="0" err="1">
                <a:latin typeface="Calibri" panose="020F0502020204030204" pitchFamily="34" charset="0"/>
                <a:cs typeface="Calibri" panose="020F0502020204030204" pitchFamily="34" charset="0"/>
              </a:rPr>
              <a:t>Sorumluluk</a:t>
            </a:r>
            <a:r>
              <a:rPr lang="en-US" altLang="tr-TR" sz="2400" b="1" i="1" dirty="0">
                <a:latin typeface="Calibri" panose="020F0502020204030204" pitchFamily="34" charset="0"/>
                <a:cs typeface="Calibri" panose="020F0502020204030204" pitchFamily="34" charset="0"/>
              </a:rPr>
              <a:t> 8000"</a:t>
            </a:r>
            <a:r>
              <a:rPr lang="en-US" altLang="tr-TR" sz="2400" dirty="0">
                <a:latin typeface="Calibri" panose="020F0502020204030204" pitchFamily="34" charset="0"/>
                <a:cs typeface="Calibri" panose="020F0502020204030204" pitchFamily="34" charset="0"/>
              </a:rPr>
              <a:t>dir. Bu </a:t>
            </a:r>
            <a:r>
              <a:rPr lang="en-US" altLang="tr-TR" sz="2400" dirty="0" err="1">
                <a:latin typeface="Calibri" panose="020F0502020204030204" pitchFamily="34" charset="0"/>
                <a:cs typeface="Calibri" panose="020F0502020204030204" pitchFamily="34" charset="0"/>
              </a:rPr>
              <a:t>standart</a:t>
            </a:r>
            <a:r>
              <a:rPr lang="en-US" altLang="tr-TR" sz="2400" dirty="0">
                <a:latin typeface="Calibri" panose="020F0502020204030204" pitchFamily="34" charset="0"/>
                <a:cs typeface="Calibri" panose="020F0502020204030204" pitchFamily="34" charset="0"/>
              </a:rPr>
              <a:t>; mal </a:t>
            </a:r>
            <a:r>
              <a:rPr lang="en-US" altLang="tr-TR" sz="2400" dirty="0" err="1">
                <a:latin typeface="Calibri" panose="020F0502020204030204" pitchFamily="34" charset="0"/>
                <a:cs typeface="Calibri" panose="020F0502020204030204" pitchFamily="34" charset="0"/>
              </a:rPr>
              <a:t>ve</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hizmet</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üretiminde</a:t>
            </a:r>
            <a:r>
              <a:rPr lang="en-US" altLang="tr-TR" sz="2400" dirty="0">
                <a:latin typeface="Calibri" panose="020F0502020204030204" pitchFamily="34" charset="0"/>
                <a:cs typeface="Calibri" panose="020F0502020204030204" pitchFamily="34" charset="0"/>
              </a:rPr>
              <a:t> </a:t>
            </a:r>
            <a:r>
              <a:rPr lang="en-US" altLang="tr-TR" sz="2400" b="1" dirty="0" err="1">
                <a:latin typeface="Calibri" panose="020F0502020204030204" pitchFamily="34" charset="0"/>
                <a:cs typeface="Calibri" panose="020F0502020204030204" pitchFamily="34" charset="0"/>
              </a:rPr>
              <a:t>etik</a:t>
            </a:r>
            <a:r>
              <a:rPr lang="en-US" altLang="tr-TR" sz="2400" b="1" dirty="0">
                <a:latin typeface="Calibri" panose="020F0502020204030204" pitchFamily="34" charset="0"/>
                <a:cs typeface="Calibri" panose="020F0502020204030204" pitchFamily="34" charset="0"/>
              </a:rPr>
              <a:t> </a:t>
            </a:r>
            <a:r>
              <a:rPr lang="en-US" altLang="tr-TR" sz="2400" b="1" dirty="0" err="1">
                <a:latin typeface="Calibri" panose="020F0502020204030204" pitchFamily="34" charset="0"/>
                <a:cs typeface="Calibri" panose="020F0502020204030204" pitchFamily="34" charset="0"/>
              </a:rPr>
              <a:t>kural</a:t>
            </a:r>
            <a:r>
              <a:rPr lang="en-US" altLang="tr-TR" sz="2400" dirty="0" err="1">
                <a:latin typeface="Calibri" panose="020F0502020204030204" pitchFamily="34" charset="0"/>
                <a:cs typeface="Calibri" panose="020F0502020204030204" pitchFamily="34" charset="0"/>
              </a:rPr>
              <a:t>lara</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uyumu</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garanti</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altına</a:t>
            </a:r>
            <a:r>
              <a:rPr lang="en-US" altLang="tr-TR" sz="2400" dirty="0">
                <a:latin typeface="Calibri" panose="020F0502020204030204" pitchFamily="34" charset="0"/>
                <a:cs typeface="Calibri" panose="020F0502020204030204" pitchFamily="34" charset="0"/>
              </a:rPr>
              <a:t> al</a:t>
            </a:r>
            <a:r>
              <a:rPr lang="tr-TR" altLang="tr-TR" sz="2400" dirty="0">
                <a:latin typeface="Calibri" panose="020F0502020204030204" pitchFamily="34" charset="0"/>
                <a:cs typeface="Calibri" panose="020F0502020204030204" pitchFamily="34" charset="0"/>
              </a:rPr>
              <a:t>maktadır</a:t>
            </a:r>
            <a:r>
              <a:rPr lang="en-US" altLang="tr-TR" sz="2400" dirty="0">
                <a:latin typeface="Calibri" panose="020F0502020204030204" pitchFamily="34" charset="0"/>
                <a:cs typeface="Calibri" panose="020F0502020204030204" pitchFamily="34" charset="0"/>
              </a:rPr>
              <a:t>. </a:t>
            </a:r>
            <a:endParaRPr lang="tr-TR" altLang="tr-TR" sz="2400" dirty="0">
              <a:latin typeface="Calibri" panose="020F0502020204030204" pitchFamily="34" charset="0"/>
              <a:cs typeface="Calibri" panose="020F0502020204030204" pitchFamily="34" charset="0"/>
            </a:endParaRPr>
          </a:p>
          <a:p>
            <a:pPr algn="just" eaLnBrk="1" hangingPunct="1">
              <a:spcBef>
                <a:spcPct val="50000"/>
              </a:spcBef>
              <a:buClrTx/>
              <a:buSzTx/>
              <a:buFontTx/>
              <a:buNone/>
              <a:defRPr/>
            </a:pPr>
            <a:r>
              <a:rPr lang="en-US" altLang="tr-TR" sz="2400" dirty="0">
                <a:latin typeface="Calibri" panose="020F0502020204030204" pitchFamily="34" charset="0"/>
                <a:cs typeface="Calibri" panose="020F0502020204030204" pitchFamily="34" charset="0"/>
              </a:rPr>
              <a:t>SA 8000 </a:t>
            </a:r>
            <a:r>
              <a:rPr lang="en-US" altLang="tr-TR" sz="2400" dirty="0" err="1">
                <a:latin typeface="Calibri" panose="020F0502020204030204" pitchFamily="34" charset="0"/>
                <a:cs typeface="Calibri" panose="020F0502020204030204" pitchFamily="34" charset="0"/>
              </a:rPr>
              <a:t>dünyanın</a:t>
            </a:r>
            <a:r>
              <a:rPr lang="en-US" altLang="tr-TR" sz="2400" dirty="0">
                <a:latin typeface="Calibri" panose="020F0502020204030204" pitchFamily="34" charset="0"/>
                <a:cs typeface="Calibri" panose="020F0502020204030204" pitchFamily="34" charset="0"/>
              </a:rPr>
              <a:t> her</a:t>
            </a:r>
            <a:r>
              <a:rPr lang="tr-TR"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yerinde</a:t>
            </a:r>
            <a:r>
              <a:rPr lang="en-US" altLang="tr-TR" sz="2400" dirty="0">
                <a:latin typeface="Calibri" panose="020F0502020204030204" pitchFamily="34" charset="0"/>
                <a:cs typeface="Calibri" panose="020F0502020204030204" pitchFamily="34" charset="0"/>
              </a:rPr>
              <a:t>, her </a:t>
            </a:r>
            <a:r>
              <a:rPr lang="en-US" altLang="tr-TR" sz="2400" dirty="0" err="1">
                <a:latin typeface="Calibri" panose="020F0502020204030204" pitchFamily="34" charset="0"/>
                <a:cs typeface="Calibri" panose="020F0502020204030204" pitchFamily="34" charset="0"/>
              </a:rPr>
              <a:t>sanayi</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kolunda</a:t>
            </a:r>
            <a:r>
              <a:rPr lang="en-US" altLang="tr-TR" sz="2400" dirty="0">
                <a:latin typeface="Calibri" panose="020F0502020204030204" pitchFamily="34" charset="0"/>
                <a:cs typeface="Calibri" panose="020F0502020204030204" pitchFamily="34" charset="0"/>
              </a:rPr>
              <a:t>, her </a:t>
            </a:r>
            <a:r>
              <a:rPr lang="en-US" altLang="tr-TR" sz="2400" dirty="0" err="1">
                <a:latin typeface="Calibri" panose="020F0502020204030204" pitchFamily="34" charset="0"/>
                <a:cs typeface="Calibri" panose="020F0502020204030204" pitchFamily="34" charset="0"/>
              </a:rPr>
              <a:t>büyüklükte</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kuruluşa</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uygulanabil</a:t>
            </a:r>
            <a:r>
              <a:rPr lang="tr-TR" altLang="tr-TR" sz="2400" dirty="0" err="1">
                <a:latin typeface="Calibri" panose="020F0502020204030204" pitchFamily="34" charset="0"/>
                <a:cs typeface="Calibri" panose="020F0502020204030204" pitchFamily="34" charset="0"/>
              </a:rPr>
              <a:t>mektedir</a:t>
            </a:r>
            <a:r>
              <a:rPr lang="en-US" altLang="tr-TR" sz="2400" dirty="0">
                <a:latin typeface="Calibri" panose="020F0502020204030204" pitchFamily="34" charset="0"/>
                <a:cs typeface="Calibri" panose="020F0502020204030204" pitchFamily="34" charset="0"/>
              </a:rPr>
              <a:t>.</a:t>
            </a:r>
            <a:endParaRPr lang="tr-TR" altLang="tr-TR" sz="2400" dirty="0">
              <a:latin typeface="Calibri" panose="020F0502020204030204" pitchFamily="34" charset="0"/>
              <a:cs typeface="Calibri" panose="020F0502020204030204" pitchFamily="34" charset="0"/>
            </a:endParaRPr>
          </a:p>
          <a:p>
            <a:pPr algn="just" eaLnBrk="1" hangingPunct="1">
              <a:spcBef>
                <a:spcPct val="50000"/>
              </a:spcBef>
              <a:buClrTx/>
              <a:buSzTx/>
              <a:buFontTx/>
              <a:buNone/>
              <a:defRPr/>
            </a:pPr>
            <a:r>
              <a:rPr lang="en-US" altLang="tr-TR" sz="2400" dirty="0">
                <a:latin typeface="Calibri" panose="020F0502020204030204" pitchFamily="34" charset="0"/>
                <a:cs typeface="Calibri" panose="020F0502020204030204" pitchFamily="34" charset="0"/>
              </a:rPr>
              <a:t>SA 8000:2001 </a:t>
            </a:r>
            <a:r>
              <a:rPr lang="en-US" altLang="tr-TR" sz="2400" dirty="0" err="1">
                <a:latin typeface="Calibri" panose="020F0502020204030204" pitchFamily="34" charset="0"/>
                <a:cs typeface="Calibri" panose="020F0502020204030204" pitchFamily="34" charset="0"/>
              </a:rPr>
              <a:t>standardına</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uygun</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çalışan</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bir</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kuruluşta</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sağlık</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ve</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güvenlik</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koşulları</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çalışanlarının</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yaşlarının</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çalışmaya</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uygunluğu</a:t>
            </a:r>
            <a:r>
              <a:rPr lang="en-US" altLang="tr-TR" sz="2400" dirty="0">
                <a:latin typeface="Calibri" panose="020F0502020204030204" pitchFamily="34" charset="0"/>
                <a:cs typeface="Calibri" panose="020F0502020204030204" pitchFamily="34" charset="0"/>
              </a:rPr>
              <a:t>, ırk, </a:t>
            </a:r>
            <a:r>
              <a:rPr lang="en-US" altLang="tr-TR" sz="2400" dirty="0" err="1">
                <a:latin typeface="Calibri" panose="020F0502020204030204" pitchFamily="34" charset="0"/>
                <a:cs typeface="Calibri" panose="020F0502020204030204" pitchFamily="34" charset="0"/>
              </a:rPr>
              <a:t>cinsiyet</a:t>
            </a:r>
            <a:r>
              <a:rPr lang="en-US" altLang="tr-TR" sz="2400" dirty="0">
                <a:latin typeface="Calibri" panose="020F0502020204030204" pitchFamily="34" charset="0"/>
                <a:cs typeface="Calibri" panose="020F0502020204030204" pitchFamily="34" charset="0"/>
              </a:rPr>
              <a:t>, din </a:t>
            </a:r>
            <a:r>
              <a:rPr lang="en-US" altLang="tr-TR" sz="2400" dirty="0" err="1">
                <a:latin typeface="Calibri" panose="020F0502020204030204" pitchFamily="34" charset="0"/>
                <a:cs typeface="Calibri" panose="020F0502020204030204" pitchFamily="34" charset="0"/>
              </a:rPr>
              <a:t>gibi</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sosyal</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ayrımlara</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dayalı</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iş</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koşullarında</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ve</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ücret</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koşullarında</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farklılık</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gözetilmediği</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çalışma</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ve</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mesai</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saatlerinin</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uygunluğu</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ücretin</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yeterliliği</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örgütlenme</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ve</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toplu</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sözleşme</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hakkı</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sistemli</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olarak</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güvence</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altına</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alınmış</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demektir</a:t>
            </a:r>
            <a:r>
              <a:rPr lang="en-US" altLang="tr-TR" sz="2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3037798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79587"/>
                                        </p:tgtEl>
                                        <p:attrNameLst>
                                          <p:attrName>style.visibility</p:attrName>
                                        </p:attrNameLst>
                                      </p:cBhvr>
                                      <p:to>
                                        <p:strVal val="visible"/>
                                      </p:to>
                                    </p:set>
                                    <p:animEffect transition="in" filter="strips(downRight)">
                                      <p:cBhvr>
                                        <p:cTn id="7" dur="500"/>
                                        <p:tgtEl>
                                          <p:spTgt spid="579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7" grpId="0" animBg="1"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8000 logo">
            <a:extLst>
              <a:ext uri="{FF2B5EF4-FFF2-40B4-BE49-F238E27FC236}">
                <a16:creationId xmlns:a16="http://schemas.microsoft.com/office/drawing/2014/main" id="{96347CD5-488F-40D4-883A-299AA98F5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9133" y="443948"/>
            <a:ext cx="3964867" cy="5970104"/>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87E60518-8BAC-4945-96B8-137A546CFC94}"/>
              </a:ext>
            </a:extLst>
          </p:cNvPr>
          <p:cNvSpPr txBox="1"/>
          <p:nvPr/>
        </p:nvSpPr>
        <p:spPr>
          <a:xfrm>
            <a:off x="0" y="6582725"/>
            <a:ext cx="9144000" cy="276999"/>
          </a:xfrm>
          <a:prstGeom prst="rect">
            <a:avLst/>
          </a:prstGeom>
          <a:noFill/>
        </p:spPr>
        <p:txBody>
          <a:bodyPr wrap="square">
            <a:spAutoFit/>
          </a:bodyPr>
          <a:lstStyle/>
          <a:p>
            <a:pPr algn="ctr"/>
            <a:r>
              <a:rPr lang="tr-TR" sz="1200">
                <a:latin typeface="Calibri" panose="020F0502020204030204" pitchFamily="34" charset="0"/>
                <a:cs typeface="Calibri" panose="020F0502020204030204" pitchFamily="34" charset="0"/>
              </a:rPr>
              <a:t>https://sa-intl.org/resources/sa8000-standard/</a:t>
            </a:r>
          </a:p>
        </p:txBody>
      </p:sp>
      <p:sp>
        <p:nvSpPr>
          <p:cNvPr id="7" name="Metin kutusu 6">
            <a:extLst>
              <a:ext uri="{FF2B5EF4-FFF2-40B4-BE49-F238E27FC236}">
                <a16:creationId xmlns:a16="http://schemas.microsoft.com/office/drawing/2014/main" id="{B598B1E7-6052-4DC3-91E2-F0C9A49398E5}"/>
              </a:ext>
            </a:extLst>
          </p:cNvPr>
          <p:cNvSpPr txBox="1"/>
          <p:nvPr/>
        </p:nvSpPr>
        <p:spPr>
          <a:xfrm>
            <a:off x="342089" y="1720840"/>
            <a:ext cx="4572000" cy="32316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2400" b="1" i="0" dirty="0">
                <a:solidFill>
                  <a:srgbClr val="C00000"/>
                </a:solidFill>
                <a:effectLst/>
                <a:latin typeface="Calibri" panose="020F0502020204030204" pitchFamily="34" charset="0"/>
                <a:cs typeface="Calibri" panose="020F0502020204030204" pitchFamily="34" charset="0"/>
              </a:rPr>
              <a:t>SA8000:2014 Standard</a:t>
            </a:r>
          </a:p>
          <a:p>
            <a:pPr algn="just"/>
            <a:r>
              <a:rPr lang="en-US" b="0" i="0" dirty="0">
                <a:effectLst/>
                <a:latin typeface="Calibri" panose="020F0502020204030204" pitchFamily="34" charset="0"/>
                <a:cs typeface="Calibri" panose="020F0502020204030204" pitchFamily="34" charset="0"/>
              </a:rPr>
              <a:t>The SA8000</a:t>
            </a:r>
            <a:r>
              <a:rPr lang="en-US" b="0" i="0" baseline="30000" dirty="0">
                <a:effectLst/>
                <a:latin typeface="Calibri" panose="020F0502020204030204" pitchFamily="34" charset="0"/>
                <a:cs typeface="Calibri" panose="020F0502020204030204" pitchFamily="34" charset="0"/>
              </a:rPr>
              <a:t>®</a:t>
            </a:r>
            <a:r>
              <a:rPr lang="en-US" b="0" i="0" dirty="0">
                <a:effectLst/>
                <a:latin typeface="Calibri" panose="020F0502020204030204" pitchFamily="34" charset="0"/>
                <a:cs typeface="Calibri" panose="020F0502020204030204" pitchFamily="34" charset="0"/>
              </a:rPr>
              <a:t> Standard is the leading social certification standard for factories and organizations across the globe. </a:t>
            </a:r>
            <a:endParaRPr lang="tr-TR" b="0" i="0" dirty="0">
              <a:effectLst/>
              <a:latin typeface="Calibri" panose="020F0502020204030204" pitchFamily="34" charset="0"/>
              <a:cs typeface="Calibri" panose="020F0502020204030204" pitchFamily="34" charset="0"/>
            </a:endParaRPr>
          </a:p>
          <a:p>
            <a:pPr algn="just"/>
            <a:r>
              <a:rPr lang="en-US" b="0" i="0" dirty="0">
                <a:effectLst/>
                <a:latin typeface="Calibri" panose="020F0502020204030204" pitchFamily="34" charset="0"/>
                <a:cs typeface="Calibri" panose="020F0502020204030204" pitchFamily="34" charset="0"/>
              </a:rPr>
              <a:t>It was established by </a:t>
            </a:r>
            <a:r>
              <a:rPr lang="en-US" b="1" i="0" dirty="0">
                <a:effectLst/>
                <a:latin typeface="Calibri" panose="020F0502020204030204" pitchFamily="34" charset="0"/>
                <a:cs typeface="Calibri" panose="020F0502020204030204" pitchFamily="34" charset="0"/>
              </a:rPr>
              <a:t>Social Accountability International </a:t>
            </a:r>
            <a:r>
              <a:rPr lang="en-US" b="0" i="0" dirty="0">
                <a:effectLst/>
                <a:latin typeface="Calibri" panose="020F0502020204030204" pitchFamily="34" charset="0"/>
                <a:cs typeface="Calibri" panose="020F0502020204030204" pitchFamily="34" charset="0"/>
              </a:rPr>
              <a:t>in 1997 as a multi-stakeholder initiative. Over the years, the Standard has evolved into an overall framework that helps certified organizations demonstrate their dedication to the fair treatment of workers across industries and in any country.</a:t>
            </a:r>
            <a:endParaRPr lang="tr-TR" b="0" i="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227291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3200" dirty="0" smtClean="0">
                <a:solidFill>
                  <a:srgbClr val="C00000"/>
                </a:solidFill>
                <a:latin typeface="Calibri" panose="020F0502020204030204" pitchFamily="34" charset="0"/>
                <a:cs typeface="Calibri" panose="020F0502020204030204" pitchFamily="34" charset="0"/>
              </a:rPr>
              <a:t>SİSTEM VE ÖZELLİKLERİ</a:t>
            </a:r>
            <a:endParaRPr lang="tr-TR" sz="3200" dirty="0">
              <a:solidFill>
                <a:srgbClr val="C00000"/>
              </a:solidFill>
              <a:latin typeface="Calibri" panose="020F0502020204030204" pitchFamily="34" charset="0"/>
              <a:cs typeface="Calibri" panose="020F0502020204030204" pitchFamily="34" charset="0"/>
            </a:endParaRPr>
          </a:p>
        </p:txBody>
      </p:sp>
      <p:sp>
        <p:nvSpPr>
          <p:cNvPr id="4" name="Dikdörtgen 3"/>
          <p:cNvSpPr/>
          <p:nvPr/>
        </p:nvSpPr>
        <p:spPr>
          <a:xfrm>
            <a:off x="300038" y="1405944"/>
            <a:ext cx="4376466" cy="470898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sz="2000" b="1" dirty="0" smtClean="0">
                <a:latin typeface="Calibri" panose="020F0502020204030204" pitchFamily="34" charset="0"/>
                <a:cs typeface="Calibri" panose="020F0502020204030204" pitchFamily="34" charset="0"/>
              </a:rPr>
              <a:t>Tanım</a:t>
            </a:r>
            <a:r>
              <a:rPr lang="tr-TR" sz="2000" b="1" dirty="0">
                <a:latin typeface="Calibri" panose="020F0502020204030204" pitchFamily="34" charset="0"/>
                <a:cs typeface="Calibri" panose="020F0502020204030204" pitchFamily="34" charset="0"/>
              </a:rPr>
              <a:t>:</a:t>
            </a:r>
            <a:r>
              <a:rPr lang="tr-TR" sz="2000" dirty="0">
                <a:latin typeface="Calibri" panose="020F0502020204030204" pitchFamily="34" charset="0"/>
                <a:cs typeface="Calibri" panose="020F0502020204030204" pitchFamily="34" charset="0"/>
              </a:rPr>
              <a:t> Sistem; belirli bir amacı gerçekleştirmek üzere, aralarında karşılıklı ilişki ve etkileşim bulunan parçaların oluşturduğu, çevresiyle etkileşim halindeki bütünlüktür.</a:t>
            </a:r>
          </a:p>
          <a:p>
            <a:r>
              <a:rPr lang="tr-TR" sz="2000" b="1" dirty="0">
                <a:latin typeface="Calibri" panose="020F0502020204030204" pitchFamily="34" charset="0"/>
                <a:cs typeface="Calibri" panose="020F0502020204030204" pitchFamily="34" charset="0"/>
              </a:rPr>
              <a:t>Sistemin Özellikleri:</a:t>
            </a:r>
            <a:endParaRPr lang="tr-TR" sz="2000" dirty="0">
              <a:latin typeface="Calibri" panose="020F0502020204030204" pitchFamily="34" charset="0"/>
              <a:cs typeface="Calibri" panose="020F0502020204030204" pitchFamily="34" charset="0"/>
            </a:endParaRPr>
          </a:p>
          <a:p>
            <a:pPr lvl="0"/>
            <a:r>
              <a:rPr lang="tr-TR" sz="2000" b="1" dirty="0">
                <a:latin typeface="Calibri" panose="020F0502020204030204" pitchFamily="34" charset="0"/>
                <a:cs typeface="Calibri" panose="020F0502020204030204" pitchFamily="34" charset="0"/>
              </a:rPr>
              <a:t>Girdi (</a:t>
            </a:r>
            <a:r>
              <a:rPr lang="tr-TR" sz="2000" b="1" dirty="0" err="1">
                <a:latin typeface="Calibri" panose="020F0502020204030204" pitchFamily="34" charset="0"/>
                <a:cs typeface="Calibri" panose="020F0502020204030204" pitchFamily="34" charset="0"/>
              </a:rPr>
              <a:t>Input</a:t>
            </a:r>
            <a:r>
              <a:rPr lang="tr-TR" sz="2000" b="1" dirty="0">
                <a:latin typeface="Calibri" panose="020F0502020204030204" pitchFamily="34" charset="0"/>
                <a:cs typeface="Calibri" panose="020F0502020204030204" pitchFamily="34" charset="0"/>
              </a:rPr>
              <a:t>):</a:t>
            </a:r>
            <a:r>
              <a:rPr lang="tr-TR" sz="2000" dirty="0">
                <a:latin typeface="Calibri" panose="020F0502020204030204" pitchFamily="34" charset="0"/>
                <a:cs typeface="Calibri" panose="020F0502020204030204" pitchFamily="34" charset="0"/>
              </a:rPr>
              <a:t> İnsan, enerji, malzeme.</a:t>
            </a:r>
          </a:p>
          <a:p>
            <a:pPr lvl="0"/>
            <a:r>
              <a:rPr lang="tr-TR" sz="2000" b="1" dirty="0">
                <a:latin typeface="Calibri" panose="020F0502020204030204" pitchFamily="34" charset="0"/>
                <a:cs typeface="Calibri" panose="020F0502020204030204" pitchFamily="34" charset="0"/>
              </a:rPr>
              <a:t>Süreç (</a:t>
            </a:r>
            <a:r>
              <a:rPr lang="tr-TR" sz="2000" b="1" dirty="0" err="1">
                <a:latin typeface="Calibri" panose="020F0502020204030204" pitchFamily="34" charset="0"/>
                <a:cs typeface="Calibri" panose="020F0502020204030204" pitchFamily="34" charset="0"/>
              </a:rPr>
              <a:t>Process</a:t>
            </a:r>
            <a:r>
              <a:rPr lang="tr-TR" sz="2000" b="1" dirty="0">
                <a:latin typeface="Calibri" panose="020F0502020204030204" pitchFamily="34" charset="0"/>
                <a:cs typeface="Calibri" panose="020F0502020204030204" pitchFamily="34" charset="0"/>
              </a:rPr>
              <a:t>):</a:t>
            </a:r>
            <a:r>
              <a:rPr lang="tr-TR" sz="2000" dirty="0">
                <a:latin typeface="Calibri" panose="020F0502020204030204" pitchFamily="34" charset="0"/>
                <a:cs typeface="Calibri" panose="020F0502020204030204" pitchFamily="34" charset="0"/>
              </a:rPr>
              <a:t> Girdilerin dönüştürülmesi.</a:t>
            </a:r>
          </a:p>
          <a:p>
            <a:pPr lvl="0"/>
            <a:r>
              <a:rPr lang="tr-TR" sz="2000" b="1" dirty="0">
                <a:latin typeface="Calibri" panose="020F0502020204030204" pitchFamily="34" charset="0"/>
                <a:cs typeface="Calibri" panose="020F0502020204030204" pitchFamily="34" charset="0"/>
              </a:rPr>
              <a:t>Çıktı (</a:t>
            </a:r>
            <a:r>
              <a:rPr lang="tr-TR" sz="2000" b="1" dirty="0" err="1">
                <a:latin typeface="Calibri" panose="020F0502020204030204" pitchFamily="34" charset="0"/>
                <a:cs typeface="Calibri" panose="020F0502020204030204" pitchFamily="34" charset="0"/>
              </a:rPr>
              <a:t>Output</a:t>
            </a:r>
            <a:r>
              <a:rPr lang="tr-TR" sz="2000" b="1" dirty="0">
                <a:latin typeface="Calibri" panose="020F0502020204030204" pitchFamily="34" charset="0"/>
                <a:cs typeface="Calibri" panose="020F0502020204030204" pitchFamily="34" charset="0"/>
              </a:rPr>
              <a:t>):</a:t>
            </a:r>
            <a:r>
              <a:rPr lang="tr-TR" sz="2000" dirty="0">
                <a:latin typeface="Calibri" panose="020F0502020204030204" pitchFamily="34" charset="0"/>
                <a:cs typeface="Calibri" panose="020F0502020204030204" pitchFamily="34" charset="0"/>
              </a:rPr>
              <a:t> Ürün, hizmet (veya İSG bağlamında: kazasız iş günü / atık).</a:t>
            </a:r>
          </a:p>
          <a:p>
            <a:pPr lvl="0"/>
            <a:r>
              <a:rPr lang="tr-TR" sz="2000" b="1" dirty="0">
                <a:latin typeface="Calibri" panose="020F0502020204030204" pitchFamily="34" charset="0"/>
                <a:cs typeface="Calibri" panose="020F0502020204030204" pitchFamily="34" charset="0"/>
              </a:rPr>
              <a:t>Geribildirim (Feedback):</a:t>
            </a:r>
            <a:r>
              <a:rPr lang="tr-TR" sz="2000" dirty="0">
                <a:latin typeface="Calibri" panose="020F0502020204030204" pitchFamily="34" charset="0"/>
                <a:cs typeface="Calibri" panose="020F0502020204030204" pitchFamily="34" charset="0"/>
              </a:rPr>
              <a:t> Sistemin hatasını düzeltme mekanizması.</a:t>
            </a:r>
          </a:p>
          <a:p>
            <a:pPr lvl="0"/>
            <a:r>
              <a:rPr lang="tr-TR" sz="2000" b="1" dirty="0" err="1">
                <a:latin typeface="Calibri" panose="020F0502020204030204" pitchFamily="34" charset="0"/>
                <a:cs typeface="Calibri" panose="020F0502020204030204" pitchFamily="34" charset="0"/>
              </a:rPr>
              <a:t>Entropi</a:t>
            </a:r>
            <a:r>
              <a:rPr lang="tr-TR" sz="2000" b="1" dirty="0">
                <a:latin typeface="Calibri" panose="020F0502020204030204" pitchFamily="34" charset="0"/>
                <a:cs typeface="Calibri" panose="020F0502020204030204" pitchFamily="34" charset="0"/>
              </a:rPr>
              <a:t>:</a:t>
            </a:r>
            <a:r>
              <a:rPr lang="tr-TR" sz="2000" dirty="0">
                <a:latin typeface="Calibri" panose="020F0502020204030204" pitchFamily="34" charset="0"/>
                <a:cs typeface="Calibri" panose="020F0502020204030204" pitchFamily="34" charset="0"/>
              </a:rPr>
              <a:t> Her sistemin bozulmaya ve düzensizliğe olan doğal eğilimi</a:t>
            </a:r>
            <a:r>
              <a:rPr lang="tr-TR" sz="2000" dirty="0" smtClean="0">
                <a:latin typeface="Calibri" panose="020F0502020204030204" pitchFamily="34" charset="0"/>
                <a:cs typeface="Calibri" panose="020F0502020204030204" pitchFamily="34" charset="0"/>
              </a:rPr>
              <a:t>.</a:t>
            </a:r>
            <a:endParaRPr lang="tr-TR" sz="2000" dirty="0">
              <a:latin typeface="Calibri" panose="020F0502020204030204" pitchFamily="34" charset="0"/>
              <a:cs typeface="Calibri" panose="020F0502020204030204" pitchFamily="34" charset="0"/>
            </a:endParaRPr>
          </a:p>
        </p:txBody>
      </p:sp>
      <p:pic>
        <p:nvPicPr>
          <p:cNvPr id="6" name="Resim 5" descr="simple input process output feedback diagram resm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4410" y="1405944"/>
            <a:ext cx="4015740" cy="2677160"/>
          </a:xfrm>
          <a:prstGeom prst="rect">
            <a:avLst/>
          </a:prstGeom>
          <a:noFill/>
          <a:ln>
            <a:noFill/>
          </a:ln>
        </p:spPr>
      </p:pic>
      <p:sp>
        <p:nvSpPr>
          <p:cNvPr id="3" name="Dikdörtgen 2"/>
          <p:cNvSpPr/>
          <p:nvPr/>
        </p:nvSpPr>
        <p:spPr>
          <a:xfrm>
            <a:off x="4804410" y="4360599"/>
            <a:ext cx="4100173"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dirty="0" smtClean="0">
                <a:latin typeface="Calibri" panose="020F0502020204030204" pitchFamily="34" charset="0"/>
                <a:cs typeface="Calibri" panose="020F0502020204030204" pitchFamily="34" charset="0"/>
              </a:rPr>
              <a:t>İnsan </a:t>
            </a:r>
            <a:r>
              <a:rPr lang="tr-TR" dirty="0">
                <a:latin typeface="Calibri" panose="020F0502020204030204" pitchFamily="34" charset="0"/>
                <a:cs typeface="Calibri" panose="020F0502020204030204" pitchFamily="34" charset="0"/>
              </a:rPr>
              <a:t>vücudu mükemmel bir sistemdir. Kalp (bir alt sistem) durursa, beyin de çalışamaz. </a:t>
            </a:r>
            <a:endParaRPr lang="tr-TR" dirty="0" smtClean="0">
              <a:latin typeface="Calibri" panose="020F0502020204030204" pitchFamily="34" charset="0"/>
              <a:cs typeface="Calibri" panose="020F0502020204030204" pitchFamily="34" charset="0"/>
            </a:endParaRPr>
          </a:p>
          <a:p>
            <a:r>
              <a:rPr lang="tr-TR" dirty="0" smtClean="0">
                <a:latin typeface="Calibri" panose="020F0502020204030204" pitchFamily="34" charset="0"/>
                <a:cs typeface="Calibri" panose="020F0502020204030204" pitchFamily="34" charset="0"/>
              </a:rPr>
              <a:t>İşyerinde </a:t>
            </a:r>
            <a:r>
              <a:rPr lang="tr-TR" dirty="0">
                <a:latin typeface="Calibri" panose="020F0502020204030204" pitchFamily="34" charset="0"/>
                <a:cs typeface="Calibri" panose="020F0502020204030204" pitchFamily="34" charset="0"/>
              </a:rPr>
              <a:t>de </a:t>
            </a:r>
            <a:r>
              <a:rPr lang="tr-TR" b="1" dirty="0">
                <a:latin typeface="Calibri" panose="020F0502020204030204" pitchFamily="34" charset="0"/>
                <a:cs typeface="Calibri" panose="020F0502020204030204" pitchFamily="34" charset="0"/>
              </a:rPr>
              <a:t>"Bakım Birimi" </a:t>
            </a:r>
            <a:r>
              <a:rPr lang="tr-TR" dirty="0">
                <a:latin typeface="Calibri" panose="020F0502020204030204" pitchFamily="34" charset="0"/>
                <a:cs typeface="Calibri" panose="020F0502020204030204" pitchFamily="34" charset="0"/>
              </a:rPr>
              <a:t>aksarsa, </a:t>
            </a:r>
            <a:r>
              <a:rPr lang="tr-TR" b="1" dirty="0">
                <a:latin typeface="Calibri" panose="020F0502020204030204" pitchFamily="34" charset="0"/>
                <a:cs typeface="Calibri" panose="020F0502020204030204" pitchFamily="34" charset="0"/>
              </a:rPr>
              <a:t>"Üretim Biriminde" </a:t>
            </a:r>
            <a:r>
              <a:rPr lang="tr-TR" dirty="0">
                <a:latin typeface="Calibri" panose="020F0502020204030204" pitchFamily="34" charset="0"/>
                <a:cs typeface="Calibri" panose="020F0502020204030204" pitchFamily="34" charset="0"/>
              </a:rPr>
              <a:t>verimsizlikler </a:t>
            </a:r>
            <a:r>
              <a:rPr lang="tr-TR" dirty="0" err="1">
                <a:latin typeface="Calibri" panose="020F0502020204030204" pitchFamily="34" charset="0"/>
                <a:cs typeface="Calibri" panose="020F0502020204030204" pitchFamily="34" charset="0"/>
              </a:rPr>
              <a:t>başgösteririr</a:t>
            </a:r>
            <a:r>
              <a:rPr lang="tr-TR" dirty="0">
                <a:latin typeface="Calibri" panose="020F0502020204030204" pitchFamily="34" charset="0"/>
                <a:cs typeface="Calibri" panose="020F0502020204030204" pitchFamily="34" charset="0"/>
              </a:rPr>
              <a:t>, kaza olasılığı artar.</a:t>
            </a:r>
          </a:p>
        </p:txBody>
      </p:sp>
    </p:spTree>
    <p:extLst>
      <p:ext uri="{BB962C8B-B14F-4D97-AF65-F5344CB8AC3E}">
        <p14:creationId xmlns:p14="http://schemas.microsoft.com/office/powerpoint/2010/main" val="194975985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cial Accountability Certification | Global Alliance of Accreditation  Societies">
            <a:extLst>
              <a:ext uri="{FF2B5EF4-FFF2-40B4-BE49-F238E27FC236}">
                <a16:creationId xmlns:a16="http://schemas.microsoft.com/office/drawing/2014/main" id="{946235BF-9458-4F18-A3E5-B2F49B1C43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521099"/>
      </p:ext>
    </p:extLst>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a:extLst>
              <a:ext uri="{FF2B5EF4-FFF2-40B4-BE49-F238E27FC236}">
                <a16:creationId xmlns:a16="http://schemas.microsoft.com/office/drawing/2014/main" id="{BFF3BEA1-7691-47C9-94B8-F43BC555AC52}"/>
              </a:ext>
            </a:extLst>
          </p:cNvPr>
          <p:cNvSpPr txBox="1">
            <a:spLocks noChangeArrowheads="1"/>
          </p:cNvSpPr>
          <p:nvPr/>
        </p:nvSpPr>
        <p:spPr bwMode="auto">
          <a:xfrm>
            <a:off x="331304" y="1019647"/>
            <a:ext cx="8481391" cy="5432256"/>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lr>
                <a:srgbClr val="0BD0D9"/>
              </a:buClr>
              <a:buSzPct val="95000"/>
              <a:buFont typeface="Wingdings 2" pitchFamily="18" charset="2"/>
              <a:buChar char=""/>
              <a:defRPr sz="2600">
                <a:solidFill>
                  <a:schemeClr val="tx1"/>
                </a:solidFill>
                <a:latin typeface="Cambr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ambr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ambr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ambr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ambr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9pPr>
          </a:lstStyle>
          <a:p>
            <a:pPr algn="ctr" eaLnBrk="1" hangingPunct="1">
              <a:spcBef>
                <a:spcPct val="50000"/>
              </a:spcBef>
              <a:buClrTx/>
              <a:buSzTx/>
              <a:buFontTx/>
              <a:buNone/>
              <a:defRPr/>
            </a:pPr>
            <a:r>
              <a:rPr lang="tr-TR" altLang="tr-TR" sz="2800" b="1" dirty="0">
                <a:solidFill>
                  <a:srgbClr val="C00000"/>
                </a:solidFill>
                <a:latin typeface="Calibri" panose="020F0502020204030204" pitchFamily="34" charset="0"/>
                <a:cs typeface="Calibri" panose="020F0502020204030204" pitchFamily="34" charset="0"/>
              </a:rPr>
              <a:t>ISO 10002 - MÜŞTERİ MEMNUNİYETİ YÖNETİM SİSTEMİ</a:t>
            </a:r>
          </a:p>
          <a:p>
            <a:pPr algn="just">
              <a:buFont typeface="Wingdings 2" pitchFamily="18" charset="2"/>
              <a:buNone/>
              <a:defRPr/>
            </a:pPr>
            <a:r>
              <a:rPr lang="tr-TR" sz="2000" dirty="0">
                <a:latin typeface="Calibri" panose="020F0502020204030204" pitchFamily="34" charset="0"/>
                <a:cs typeface="Calibri" panose="020F0502020204030204" pitchFamily="34" charset="0"/>
              </a:rPr>
              <a:t>Günümüzde global ticaretin yaygınlaşması ve benzer kuruluşların artması rekabet şartlarının daha da sertleşmesine sebep olmuştur. Bu durum, kuruluşların en önemli varlık sebebi olan müşteri kavramını daha da önemli kılmıştır. Kuruluşlar açısından müşterimizin beklenti ve şikayetlerine kayıtsız kalmak gibi bir lüks kalmamıştır. Müşteri beklentilerinin kişiden kişiye değişmesi bu durumu kontrol etmeyi zorlaştırmakta ve sistematik bir yaklaşımı şart koşmaktadır. Geleneksel metotlarla müşteri beklentilerini karşılamaya çalışmak günümüzde artık yeterli olamamaktadır. Müşteri beklentilerinin artması ve pazar payının giderek küçülmesinden dolayı kuruluşlar müşteri memnuniyeti proseslerini oluşturmakta ve yönetmekte zorlanmaya başlamışlardır.</a:t>
            </a:r>
          </a:p>
          <a:p>
            <a:pPr algn="just">
              <a:buFont typeface="Wingdings 2" pitchFamily="18" charset="2"/>
              <a:buNone/>
              <a:defRPr/>
            </a:pPr>
            <a:r>
              <a:rPr lang="tr-TR" sz="2000" dirty="0">
                <a:latin typeface="Calibri" panose="020F0502020204030204" pitchFamily="34" charset="0"/>
                <a:cs typeface="Calibri" panose="020F0502020204030204" pitchFamily="34" charset="0"/>
              </a:rPr>
              <a:t>Müşteri şikayetlerinin bir sistematik dahilinde yürütülmesi ile ilgili çalışmalar dünyada 1990'lı yılların başlarında </a:t>
            </a:r>
            <a:r>
              <a:rPr lang="tr-TR" sz="2000" b="1" i="1" dirty="0">
                <a:latin typeface="Calibri" panose="020F0502020204030204" pitchFamily="34" charset="0"/>
                <a:cs typeface="Calibri" panose="020F0502020204030204" pitchFamily="34" charset="0"/>
              </a:rPr>
              <a:t>CRM (</a:t>
            </a:r>
            <a:r>
              <a:rPr lang="tr-TR" sz="2000" b="1" i="1" dirty="0" err="1">
                <a:latin typeface="Calibri" panose="020F0502020204030204" pitchFamily="34" charset="0"/>
                <a:cs typeface="Calibri" panose="020F0502020204030204" pitchFamily="34" charset="0"/>
              </a:rPr>
              <a:t>Customer</a:t>
            </a:r>
            <a:r>
              <a:rPr lang="tr-TR" sz="2000" b="1" i="1" dirty="0">
                <a:latin typeface="Calibri" panose="020F0502020204030204" pitchFamily="34" charset="0"/>
                <a:cs typeface="Calibri" panose="020F0502020204030204" pitchFamily="34" charset="0"/>
              </a:rPr>
              <a:t> </a:t>
            </a:r>
            <a:r>
              <a:rPr lang="tr-TR" sz="2000" b="1" i="1" dirty="0" err="1">
                <a:latin typeface="Calibri" panose="020F0502020204030204" pitchFamily="34" charset="0"/>
                <a:cs typeface="Calibri" panose="020F0502020204030204" pitchFamily="34" charset="0"/>
              </a:rPr>
              <a:t>Relations</a:t>
            </a:r>
            <a:r>
              <a:rPr lang="tr-TR" sz="2000" b="1" i="1" dirty="0">
                <a:latin typeface="Calibri" panose="020F0502020204030204" pitchFamily="34" charset="0"/>
                <a:cs typeface="Calibri" panose="020F0502020204030204" pitchFamily="34" charset="0"/>
              </a:rPr>
              <a:t> Management) </a:t>
            </a:r>
            <a:r>
              <a:rPr lang="tr-TR" sz="2000" dirty="0">
                <a:latin typeface="Calibri" panose="020F0502020204030204" pitchFamily="34" charset="0"/>
                <a:cs typeface="Calibri" panose="020F0502020204030204" pitchFamily="34" charset="0"/>
              </a:rPr>
              <a:t>çalışmalarıyla başlamıştır. 2004 yılında </a:t>
            </a:r>
            <a:r>
              <a:rPr lang="tr-TR" sz="2000" b="1" i="1" dirty="0">
                <a:latin typeface="Calibri" panose="020F0502020204030204" pitchFamily="34" charset="0"/>
                <a:cs typeface="Calibri" panose="020F0502020204030204" pitchFamily="34" charset="0"/>
              </a:rPr>
              <a:t>ISO (International </a:t>
            </a:r>
            <a:r>
              <a:rPr lang="tr-TR" sz="2000" b="1" i="1" dirty="0" err="1">
                <a:latin typeface="Calibri" panose="020F0502020204030204" pitchFamily="34" charset="0"/>
                <a:cs typeface="Calibri" panose="020F0502020204030204" pitchFamily="34" charset="0"/>
              </a:rPr>
              <a:t>Standardization</a:t>
            </a:r>
            <a:r>
              <a:rPr lang="tr-TR" sz="2000" b="1" i="1" dirty="0">
                <a:latin typeface="Calibri" panose="020F0502020204030204" pitchFamily="34" charset="0"/>
                <a:cs typeface="Calibri" panose="020F0502020204030204" pitchFamily="34" charset="0"/>
              </a:rPr>
              <a:t> of </a:t>
            </a:r>
            <a:r>
              <a:rPr lang="tr-TR" sz="2000" b="1" i="1" dirty="0" err="1">
                <a:latin typeface="Calibri" panose="020F0502020204030204" pitchFamily="34" charset="0"/>
                <a:cs typeface="Calibri" panose="020F0502020204030204" pitchFamily="34" charset="0"/>
              </a:rPr>
              <a:t>Organization</a:t>
            </a:r>
            <a:r>
              <a:rPr lang="tr-TR" sz="2000" b="1" i="1" dirty="0">
                <a:latin typeface="Calibri" panose="020F0502020204030204" pitchFamily="34" charset="0"/>
                <a:cs typeface="Calibri" panose="020F0502020204030204" pitchFamily="34" charset="0"/>
              </a:rPr>
              <a:t>) </a:t>
            </a:r>
            <a:r>
              <a:rPr lang="tr-TR" sz="2000" dirty="0" smtClean="0">
                <a:latin typeface="Calibri" panose="020F0502020204030204" pitchFamily="34" charset="0"/>
                <a:cs typeface="Calibri" panose="020F0502020204030204" pitchFamily="34" charset="0"/>
              </a:rPr>
              <a:t>ISO </a:t>
            </a:r>
            <a:r>
              <a:rPr lang="tr-TR" sz="2000" dirty="0">
                <a:latin typeface="Calibri" panose="020F0502020204030204" pitchFamily="34" charset="0"/>
                <a:cs typeface="Calibri" panose="020F0502020204030204" pitchFamily="34" charset="0"/>
              </a:rPr>
              <a:t>10002 standardını yayınlamış ve 2006 yılında ülkemizde TS ISO 10002-2006 olarak yürürlüğe girmiştir.</a:t>
            </a:r>
            <a:r>
              <a:rPr lang="tr-TR" sz="2000" b="1" dirty="0">
                <a:latin typeface="Calibri" panose="020F0502020204030204" pitchFamily="34" charset="0"/>
                <a:cs typeface="Calibri" panose="020F0502020204030204" pitchFamily="34" charset="0"/>
              </a:rPr>
              <a:t> </a:t>
            </a:r>
            <a:r>
              <a:rPr lang="tr-TR" sz="1600" b="1" dirty="0">
                <a:latin typeface="Calibri" panose="020F0502020204030204" pitchFamily="34" charset="0"/>
                <a:cs typeface="Calibri" panose="020F0502020204030204" pitchFamily="34" charset="0"/>
              </a:rPr>
              <a:t>/ </a:t>
            </a:r>
            <a:r>
              <a:rPr lang="tr-TR" altLang="tr-TR" sz="1100" b="1" dirty="0">
                <a:latin typeface="Calibri" panose="020F0502020204030204" pitchFamily="34" charset="0"/>
                <a:cs typeface="Calibri" panose="020F0502020204030204" pitchFamily="34" charset="0"/>
              </a:rPr>
              <a:t>https://www.tse.org.tr/tr/icerikdetay/87/68/ts-iso-10002-musteri-memnuniyeti-yonetim-sistem.aspx</a:t>
            </a:r>
          </a:p>
        </p:txBody>
      </p:sp>
    </p:spTree>
    <p:extLst>
      <p:ext uri="{BB962C8B-B14F-4D97-AF65-F5344CB8AC3E}">
        <p14:creationId xmlns:p14="http://schemas.microsoft.com/office/powerpoint/2010/main" val="383728419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a:extLst>
              <a:ext uri="{FF2B5EF4-FFF2-40B4-BE49-F238E27FC236}">
                <a16:creationId xmlns:a16="http://schemas.microsoft.com/office/drawing/2014/main" id="{BFF3BEA1-7691-47C9-94B8-F43BC555AC52}"/>
              </a:ext>
            </a:extLst>
          </p:cNvPr>
          <p:cNvSpPr txBox="1">
            <a:spLocks noChangeArrowheads="1"/>
          </p:cNvSpPr>
          <p:nvPr/>
        </p:nvSpPr>
        <p:spPr bwMode="auto">
          <a:xfrm>
            <a:off x="655092" y="1960551"/>
            <a:ext cx="7833815" cy="347787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lr>
                <a:srgbClr val="0BD0D9"/>
              </a:buClr>
              <a:buSzPct val="95000"/>
              <a:buFont typeface="Wingdings 2" pitchFamily="18" charset="2"/>
              <a:buChar char=""/>
              <a:defRPr sz="2600">
                <a:solidFill>
                  <a:schemeClr val="tx1"/>
                </a:solidFill>
                <a:latin typeface="Cambr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ambr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ambr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ambr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ambr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9pPr>
          </a:lstStyle>
          <a:p>
            <a:pPr algn="ctr" eaLnBrk="1" hangingPunct="1">
              <a:spcBef>
                <a:spcPct val="50000"/>
              </a:spcBef>
              <a:buClrTx/>
              <a:buSzTx/>
              <a:buFont typeface="Wingdings 2" pitchFamily="18" charset="2"/>
              <a:buNone/>
              <a:defRPr/>
            </a:pPr>
            <a:r>
              <a:rPr lang="tr-TR" altLang="tr-TR" sz="2800" b="1" dirty="0">
                <a:solidFill>
                  <a:srgbClr val="C00000"/>
                </a:solidFill>
                <a:latin typeface="Calibri" panose="020F0502020204030204" pitchFamily="34" charset="0"/>
                <a:cs typeface="Calibri" panose="020F0502020204030204" pitchFamily="34" charset="0"/>
              </a:rPr>
              <a:t>BS</a:t>
            </a:r>
            <a:r>
              <a:rPr lang="en-US" altLang="tr-TR" sz="2800" b="1" dirty="0">
                <a:solidFill>
                  <a:srgbClr val="C00000"/>
                </a:solidFill>
                <a:latin typeface="Calibri" panose="020F0502020204030204" pitchFamily="34" charset="0"/>
                <a:cs typeface="Calibri" panose="020F0502020204030204" pitchFamily="34" charset="0"/>
              </a:rPr>
              <a:t> 25999</a:t>
            </a:r>
            <a:r>
              <a:rPr lang="tr-TR" altLang="tr-TR" sz="2800" b="1" dirty="0">
                <a:solidFill>
                  <a:srgbClr val="C00000"/>
                </a:solidFill>
                <a:latin typeface="Calibri" panose="020F0502020204030204" pitchFamily="34" charset="0"/>
                <a:cs typeface="Calibri" panose="020F0502020204030204" pitchFamily="34" charset="0"/>
              </a:rPr>
              <a:t> - İŞ</a:t>
            </a:r>
            <a:r>
              <a:rPr lang="en-US" altLang="tr-TR" sz="2800" b="1" dirty="0">
                <a:solidFill>
                  <a:srgbClr val="C00000"/>
                </a:solidFill>
                <a:latin typeface="Calibri" panose="020F0502020204030204" pitchFamily="34" charset="0"/>
                <a:cs typeface="Calibri" panose="020F0502020204030204" pitchFamily="34" charset="0"/>
              </a:rPr>
              <a:t> </a:t>
            </a:r>
            <a:r>
              <a:rPr lang="tr-TR" altLang="tr-TR" sz="2800" b="1" dirty="0">
                <a:solidFill>
                  <a:srgbClr val="C00000"/>
                </a:solidFill>
                <a:latin typeface="Calibri" panose="020F0502020204030204" pitchFamily="34" charset="0"/>
                <a:cs typeface="Calibri" panose="020F0502020204030204" pitchFamily="34" charset="0"/>
              </a:rPr>
              <a:t>S</a:t>
            </a:r>
            <a:r>
              <a:rPr lang="en-US" altLang="tr-TR" sz="2800" b="1" dirty="0">
                <a:solidFill>
                  <a:srgbClr val="C00000"/>
                </a:solidFill>
                <a:latin typeface="Calibri" panose="020F0502020204030204" pitchFamily="34" charset="0"/>
                <a:cs typeface="Calibri" panose="020F0502020204030204" pitchFamily="34" charset="0"/>
              </a:rPr>
              <a:t>ÜREKL</a:t>
            </a:r>
            <a:r>
              <a:rPr lang="tr-TR" altLang="tr-TR" sz="2800" b="1" dirty="0">
                <a:solidFill>
                  <a:srgbClr val="C00000"/>
                </a:solidFill>
                <a:latin typeface="Calibri" panose="020F0502020204030204" pitchFamily="34" charset="0"/>
                <a:cs typeface="Calibri" panose="020F0502020204030204" pitchFamily="34" charset="0"/>
              </a:rPr>
              <a:t>İ</a:t>
            </a:r>
            <a:r>
              <a:rPr lang="en-US" altLang="tr-TR" sz="2800" b="1" dirty="0">
                <a:solidFill>
                  <a:srgbClr val="C00000"/>
                </a:solidFill>
                <a:latin typeface="Calibri" panose="020F0502020204030204" pitchFamily="34" charset="0"/>
                <a:cs typeface="Calibri" panose="020F0502020204030204" pitchFamily="34" charset="0"/>
              </a:rPr>
              <a:t>L</a:t>
            </a:r>
            <a:r>
              <a:rPr lang="tr-TR" altLang="tr-TR" sz="2800" b="1" dirty="0">
                <a:solidFill>
                  <a:srgbClr val="C00000"/>
                </a:solidFill>
                <a:latin typeface="Calibri" panose="020F0502020204030204" pitchFamily="34" charset="0"/>
                <a:cs typeface="Calibri" panose="020F0502020204030204" pitchFamily="34" charset="0"/>
              </a:rPr>
              <a:t>İĞİ</a:t>
            </a:r>
            <a:r>
              <a:rPr lang="en-US" altLang="tr-TR" sz="2800" b="1" dirty="0">
                <a:solidFill>
                  <a:srgbClr val="C00000"/>
                </a:solidFill>
                <a:latin typeface="Calibri" panose="020F0502020204030204" pitchFamily="34" charset="0"/>
                <a:cs typeface="Calibri" panose="020F0502020204030204" pitchFamily="34" charset="0"/>
              </a:rPr>
              <a:t> </a:t>
            </a:r>
            <a:r>
              <a:rPr lang="tr-TR" altLang="tr-TR" sz="2800" b="1" dirty="0">
                <a:solidFill>
                  <a:srgbClr val="C00000"/>
                </a:solidFill>
                <a:latin typeface="Calibri" panose="020F0502020204030204" pitchFamily="34" charset="0"/>
                <a:cs typeface="Calibri" panose="020F0502020204030204" pitchFamily="34" charset="0"/>
              </a:rPr>
              <a:t>VE Y</a:t>
            </a:r>
            <a:r>
              <a:rPr lang="en-US" altLang="tr-TR" sz="2800" b="1" dirty="0">
                <a:solidFill>
                  <a:srgbClr val="C00000"/>
                </a:solidFill>
                <a:latin typeface="Calibri" panose="020F0502020204030204" pitchFamily="34" charset="0"/>
                <a:cs typeface="Calibri" panose="020F0502020204030204" pitchFamily="34" charset="0"/>
              </a:rPr>
              <a:t>ÖNET</a:t>
            </a:r>
            <a:r>
              <a:rPr lang="tr-TR" altLang="tr-TR" sz="2800" b="1" dirty="0">
                <a:solidFill>
                  <a:srgbClr val="C00000"/>
                </a:solidFill>
                <a:latin typeface="Calibri" panose="020F0502020204030204" pitchFamily="34" charset="0"/>
                <a:cs typeface="Calibri" panose="020F0502020204030204" pitchFamily="34" charset="0"/>
              </a:rPr>
              <a:t>İ</a:t>
            </a:r>
            <a:r>
              <a:rPr lang="en-US" altLang="tr-TR" sz="2800" b="1" dirty="0">
                <a:solidFill>
                  <a:srgbClr val="C00000"/>
                </a:solidFill>
                <a:latin typeface="Calibri" panose="020F0502020204030204" pitchFamily="34" charset="0"/>
                <a:cs typeface="Calibri" panose="020F0502020204030204" pitchFamily="34" charset="0"/>
              </a:rPr>
              <a:t>M</a:t>
            </a:r>
            <a:r>
              <a:rPr lang="tr-TR" altLang="tr-TR" sz="2800" b="1" dirty="0">
                <a:solidFill>
                  <a:srgbClr val="C00000"/>
                </a:solidFill>
                <a:latin typeface="Calibri" panose="020F0502020204030204" pitchFamily="34" charset="0"/>
                <a:cs typeface="Calibri" panose="020F0502020204030204" pitchFamily="34" charset="0"/>
              </a:rPr>
              <a:t> SİSTEMİ</a:t>
            </a:r>
            <a:endParaRPr lang="en-US" altLang="tr-TR" sz="2800" b="1" dirty="0">
              <a:solidFill>
                <a:srgbClr val="C00000"/>
              </a:solidFill>
              <a:latin typeface="Calibri" panose="020F0502020204030204" pitchFamily="34" charset="0"/>
              <a:cs typeface="Calibri" panose="020F0502020204030204" pitchFamily="34" charset="0"/>
            </a:endParaRPr>
          </a:p>
          <a:p>
            <a:pPr algn="just" eaLnBrk="1" hangingPunct="1">
              <a:spcBef>
                <a:spcPct val="50000"/>
              </a:spcBef>
              <a:buClrTx/>
              <a:buSzTx/>
              <a:buFontTx/>
              <a:buNone/>
              <a:defRPr/>
            </a:pPr>
            <a:r>
              <a:rPr lang="tr-TR" altLang="tr-TR" sz="2400" dirty="0">
                <a:latin typeface="Calibri" panose="020F0502020204030204" pitchFamily="34" charset="0"/>
                <a:cs typeface="Calibri" panose="020F0502020204030204" pitchFamily="34" charset="0"/>
              </a:rPr>
              <a:t>A</a:t>
            </a:r>
            <a:r>
              <a:rPr lang="en-US" altLang="tr-TR" sz="2400" dirty="0" err="1">
                <a:latin typeface="Calibri" panose="020F0502020204030204" pitchFamily="34" charset="0"/>
                <a:cs typeface="Calibri" panose="020F0502020204030204" pitchFamily="34" charset="0"/>
              </a:rPr>
              <a:t>ksakl</a:t>
            </a:r>
            <a:r>
              <a:rPr lang="tr-TR" altLang="tr-TR" sz="2400" dirty="0">
                <a:latin typeface="Calibri" panose="020F0502020204030204" pitchFamily="34" charset="0"/>
                <a:cs typeface="Calibri" panose="020F0502020204030204" pitchFamily="34" charset="0"/>
              </a:rPr>
              <a:t>ı</a:t>
            </a:r>
            <a:r>
              <a:rPr lang="en-US" altLang="tr-TR" sz="2400" dirty="0">
                <a:latin typeface="Calibri" panose="020F0502020204030204" pitchFamily="34" charset="0"/>
                <a:cs typeface="Calibri" panose="020F0502020204030204" pitchFamily="34" charset="0"/>
              </a:rPr>
              <a:t>k</a:t>
            </a:r>
            <a:r>
              <a:rPr lang="tr-TR" altLang="tr-TR" sz="2400" dirty="0" err="1">
                <a:latin typeface="Calibri" panose="020F0502020204030204" pitchFamily="34" charset="0"/>
                <a:cs typeface="Calibri" panose="020F0502020204030204" pitchFamily="34" charset="0"/>
              </a:rPr>
              <a:t>ların</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risklerini</a:t>
            </a:r>
            <a:r>
              <a:rPr lang="en-US" altLang="tr-TR" sz="2400" dirty="0">
                <a:latin typeface="Calibri" panose="020F0502020204030204" pitchFamily="34" charset="0"/>
                <a:cs typeface="Calibri" panose="020F0502020204030204" pitchFamily="34" charset="0"/>
              </a:rPr>
              <a:t> </a:t>
            </a:r>
            <a:r>
              <a:rPr lang="tr-TR" altLang="tr-TR" sz="2400" dirty="0">
                <a:latin typeface="Calibri" panose="020F0502020204030204" pitchFamily="34" charset="0"/>
                <a:cs typeface="Calibri" panose="020F0502020204030204" pitchFamily="34" charset="0"/>
              </a:rPr>
              <a:t>minimize etmek</a:t>
            </a:r>
            <a:r>
              <a:rPr lang="en-US" altLang="tr-TR" sz="2400" dirty="0">
                <a:latin typeface="Calibri" panose="020F0502020204030204" pitchFamily="34" charset="0"/>
                <a:cs typeface="Calibri" panose="020F0502020204030204" pitchFamily="34" charset="0"/>
              </a:rPr>
              <a:t> </a:t>
            </a:r>
            <a:r>
              <a:rPr lang="tr-TR" altLang="tr-TR" sz="2400" dirty="0">
                <a:latin typeface="Calibri" panose="020F0502020204030204" pitchFamily="34" charset="0"/>
                <a:cs typeface="Calibri" panose="020F0502020204030204" pitchFamily="34" charset="0"/>
              </a:rPr>
              <a:t>amacıyla</a:t>
            </a:r>
            <a:r>
              <a:rPr lang="en-US" altLang="tr-TR" sz="2400" dirty="0">
                <a:latin typeface="Calibri" panose="020F0502020204030204" pitchFamily="34" charset="0"/>
                <a:cs typeface="Calibri" panose="020F0502020204030204" pitchFamily="34" charset="0"/>
              </a:rPr>
              <a:t> </a:t>
            </a:r>
            <a:r>
              <a:rPr lang="tr-TR" altLang="tr-TR" sz="2400" b="1" i="1" dirty="0">
                <a:latin typeface="Calibri" panose="020F0502020204030204" pitchFamily="34" charset="0"/>
                <a:cs typeface="Calibri" panose="020F0502020204030204" pitchFamily="34" charset="0"/>
              </a:rPr>
              <a:t>İŞ</a:t>
            </a:r>
            <a:r>
              <a:rPr lang="en-US" altLang="tr-TR" sz="2400" b="1" i="1" dirty="0">
                <a:latin typeface="Calibri" panose="020F0502020204030204" pitchFamily="34" charset="0"/>
                <a:cs typeface="Calibri" panose="020F0502020204030204" pitchFamily="34" charset="0"/>
              </a:rPr>
              <a:t> </a:t>
            </a:r>
            <a:r>
              <a:rPr lang="tr-TR" altLang="tr-TR" sz="2400" b="1" i="1" dirty="0">
                <a:latin typeface="Calibri" panose="020F0502020204030204" pitchFamily="34" charset="0"/>
                <a:cs typeface="Calibri" panose="020F0502020204030204" pitchFamily="34" charset="0"/>
              </a:rPr>
              <a:t>S</a:t>
            </a:r>
            <a:r>
              <a:rPr lang="en-US" altLang="tr-TR" sz="2400" b="1" i="1" dirty="0">
                <a:latin typeface="Calibri" panose="020F0502020204030204" pitchFamily="34" charset="0"/>
                <a:cs typeface="Calibri" panose="020F0502020204030204" pitchFamily="34" charset="0"/>
              </a:rPr>
              <a:t>ÜREKL</a:t>
            </a:r>
            <a:r>
              <a:rPr lang="tr-TR" altLang="tr-TR" sz="2400" b="1" i="1" dirty="0">
                <a:latin typeface="Calibri" panose="020F0502020204030204" pitchFamily="34" charset="0"/>
                <a:cs typeface="Calibri" panose="020F0502020204030204" pitchFamily="34" charset="0"/>
              </a:rPr>
              <a:t>İ</a:t>
            </a:r>
            <a:r>
              <a:rPr lang="en-US" altLang="tr-TR" sz="2400" b="1" i="1" dirty="0">
                <a:latin typeface="Calibri" panose="020F0502020204030204" pitchFamily="34" charset="0"/>
                <a:cs typeface="Calibri" panose="020F0502020204030204" pitchFamily="34" charset="0"/>
              </a:rPr>
              <a:t>L</a:t>
            </a:r>
            <a:r>
              <a:rPr lang="tr-TR" altLang="tr-TR" sz="2400" b="1" i="1" dirty="0">
                <a:latin typeface="Calibri" panose="020F0502020204030204" pitchFamily="34" charset="0"/>
                <a:cs typeface="Calibri" panose="020F0502020204030204" pitchFamily="34" charset="0"/>
              </a:rPr>
              <a:t>İĞİ</a:t>
            </a:r>
            <a:r>
              <a:rPr lang="en-US" altLang="tr-TR" sz="2400" b="1" i="1" dirty="0">
                <a:latin typeface="Calibri" panose="020F0502020204030204" pitchFamily="34" charset="0"/>
                <a:cs typeface="Calibri" panose="020F0502020204030204" pitchFamily="34" charset="0"/>
              </a:rPr>
              <a:t> </a:t>
            </a:r>
            <a:r>
              <a:rPr lang="tr-TR" altLang="tr-TR" sz="2400" b="1" i="1" dirty="0">
                <a:latin typeface="Calibri" panose="020F0502020204030204" pitchFamily="34" charset="0"/>
                <a:cs typeface="Calibri" panose="020F0502020204030204" pitchFamily="34" charset="0"/>
              </a:rPr>
              <a:t>Y</a:t>
            </a:r>
            <a:r>
              <a:rPr lang="en-US" altLang="tr-TR" sz="2400" b="1" i="1" dirty="0">
                <a:latin typeface="Calibri" panose="020F0502020204030204" pitchFamily="34" charset="0"/>
                <a:cs typeface="Calibri" panose="020F0502020204030204" pitchFamily="34" charset="0"/>
              </a:rPr>
              <a:t>ÖNET</a:t>
            </a:r>
            <a:r>
              <a:rPr lang="tr-TR" altLang="tr-TR" sz="2400" b="1" i="1" dirty="0">
                <a:latin typeface="Calibri" panose="020F0502020204030204" pitchFamily="34" charset="0"/>
                <a:cs typeface="Calibri" panose="020F0502020204030204" pitchFamily="34" charset="0"/>
              </a:rPr>
              <a:t>İ</a:t>
            </a:r>
            <a:r>
              <a:rPr lang="en-US" altLang="tr-TR" sz="2400" b="1" i="1" dirty="0">
                <a:latin typeface="Calibri" panose="020F0502020204030204" pitchFamily="34" charset="0"/>
                <a:cs typeface="Calibri" panose="020F0502020204030204" pitchFamily="34" charset="0"/>
              </a:rPr>
              <a:t>M</a:t>
            </a:r>
            <a:r>
              <a:rPr lang="tr-TR" altLang="tr-TR" sz="2400" b="1" i="1" dirty="0">
                <a:latin typeface="Calibri" panose="020F0502020204030204" pitchFamily="34" charset="0"/>
                <a:cs typeface="Calibri" panose="020F0502020204030204" pitchFamily="34" charset="0"/>
              </a:rPr>
              <a:t>İ</a:t>
            </a:r>
            <a:r>
              <a:rPr lang="en-US" altLang="tr-TR" sz="2400" b="1" i="1" dirty="0">
                <a:latin typeface="Calibri" panose="020F0502020204030204" pitchFamily="34" charset="0"/>
                <a:cs typeface="Calibri" panose="020F0502020204030204" pitchFamily="34" charset="0"/>
              </a:rPr>
              <a:t> (BCM</a:t>
            </a:r>
            <a:r>
              <a:rPr lang="tr-TR" altLang="tr-TR" sz="2400" b="1" i="1" dirty="0">
                <a:latin typeface="Calibri" panose="020F0502020204030204" pitchFamily="34" charset="0"/>
                <a:cs typeface="Calibri" panose="020F0502020204030204" pitchFamily="34" charset="0"/>
              </a:rPr>
              <a:t> - Business </a:t>
            </a:r>
            <a:r>
              <a:rPr lang="tr-TR" altLang="tr-TR" sz="2400" b="1" i="1" dirty="0" err="1">
                <a:latin typeface="Calibri" panose="020F0502020204030204" pitchFamily="34" charset="0"/>
                <a:cs typeface="Calibri" panose="020F0502020204030204" pitchFamily="34" charset="0"/>
              </a:rPr>
              <a:t>Contiunity</a:t>
            </a:r>
            <a:r>
              <a:rPr lang="tr-TR" altLang="tr-TR" sz="2400" b="1" i="1" dirty="0">
                <a:latin typeface="Calibri" panose="020F0502020204030204" pitchFamily="34" charset="0"/>
                <a:cs typeface="Calibri" panose="020F0502020204030204" pitchFamily="34" charset="0"/>
              </a:rPr>
              <a:t> Management</a:t>
            </a:r>
            <a:r>
              <a:rPr lang="en-US" altLang="tr-TR" sz="2400" b="1" i="1"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için</a:t>
            </a:r>
            <a:r>
              <a:rPr lang="en-US" altLang="tr-TR" sz="2400" dirty="0">
                <a:latin typeface="Calibri" panose="020F0502020204030204" pitchFamily="34" charset="0"/>
                <a:cs typeface="Calibri" panose="020F0502020204030204" pitchFamily="34" charset="0"/>
              </a:rPr>
              <a:t> </a:t>
            </a:r>
            <a:r>
              <a:rPr lang="tr-TR" altLang="tr-TR" sz="2400" dirty="0">
                <a:latin typeface="Calibri" panose="020F0502020204030204" pitchFamily="34" charset="0"/>
                <a:cs typeface="Calibri" panose="020F0502020204030204" pitchFamily="34" charset="0"/>
              </a:rPr>
              <a:t>BS</a:t>
            </a:r>
            <a:r>
              <a:rPr lang="en-US" altLang="tr-TR" sz="2400" dirty="0">
                <a:latin typeface="Calibri" panose="020F0502020204030204" pitchFamily="34" charset="0"/>
                <a:cs typeface="Calibri" panose="020F0502020204030204" pitchFamily="34" charset="0"/>
              </a:rPr>
              <a:t> 25999 </a:t>
            </a:r>
            <a:r>
              <a:rPr lang="tr-TR" altLang="tr-TR" sz="2400" dirty="0">
                <a:latin typeface="Calibri" panose="020F0502020204030204" pitchFamily="34" charset="0"/>
                <a:cs typeface="Calibri" panose="020F0502020204030204" pitchFamily="34" charset="0"/>
              </a:rPr>
              <a:t>standardı </a:t>
            </a:r>
            <a:r>
              <a:rPr lang="en-US" altLang="tr-TR" sz="2400" dirty="0" err="1">
                <a:latin typeface="Calibri" panose="020F0502020204030204" pitchFamily="34" charset="0"/>
                <a:cs typeface="Calibri" panose="020F0502020204030204" pitchFamily="34" charset="0"/>
              </a:rPr>
              <a:t>geli</a:t>
            </a:r>
            <a:r>
              <a:rPr lang="tr-TR" altLang="tr-TR" sz="2400" dirty="0">
                <a:latin typeface="Calibri" panose="020F0502020204030204" pitchFamily="34" charset="0"/>
                <a:cs typeface="Calibri" panose="020F0502020204030204" pitchFamily="34" charset="0"/>
              </a:rPr>
              <a:t>ş</a:t>
            </a:r>
            <a:r>
              <a:rPr lang="en-US" altLang="tr-TR" sz="2400" dirty="0" err="1">
                <a:latin typeface="Calibri" panose="020F0502020204030204" pitchFamily="34" charset="0"/>
                <a:cs typeface="Calibri" panose="020F0502020204030204" pitchFamily="34" charset="0"/>
              </a:rPr>
              <a:t>tirilmi</a:t>
            </a:r>
            <a:r>
              <a:rPr lang="tr-TR" altLang="tr-TR" sz="2400" dirty="0">
                <a:latin typeface="Calibri" panose="020F0502020204030204" pitchFamily="34" charset="0"/>
                <a:cs typeface="Calibri" panose="020F0502020204030204" pitchFamily="34" charset="0"/>
              </a:rPr>
              <a:t>ş</a:t>
            </a:r>
            <a:r>
              <a:rPr lang="en-US" altLang="tr-TR" sz="2400" dirty="0" err="1">
                <a:latin typeface="Calibri" panose="020F0502020204030204" pitchFamily="34" charset="0"/>
                <a:cs typeface="Calibri" panose="020F0502020204030204" pitchFamily="34" charset="0"/>
              </a:rPr>
              <a:t>tir</a:t>
            </a:r>
            <a:r>
              <a:rPr lang="en-US" altLang="tr-TR" sz="2400" dirty="0">
                <a:latin typeface="Calibri" panose="020F0502020204030204" pitchFamily="34" charset="0"/>
                <a:cs typeface="Calibri" panose="020F0502020204030204" pitchFamily="34" charset="0"/>
              </a:rPr>
              <a:t>.</a:t>
            </a:r>
            <a:endParaRPr lang="tr-TR" altLang="tr-TR" sz="2400" dirty="0">
              <a:latin typeface="Calibri" panose="020F0502020204030204" pitchFamily="34" charset="0"/>
              <a:cs typeface="Calibri" panose="020F0502020204030204" pitchFamily="34" charset="0"/>
            </a:endParaRPr>
          </a:p>
          <a:p>
            <a:pPr algn="just" eaLnBrk="1" hangingPunct="1">
              <a:spcBef>
                <a:spcPct val="50000"/>
              </a:spcBef>
              <a:buClrTx/>
              <a:buSzTx/>
              <a:buFontTx/>
              <a:buNone/>
              <a:defRPr/>
            </a:pPr>
            <a:r>
              <a:rPr lang="tr-TR" altLang="tr-TR" sz="2400" b="1" dirty="0">
                <a:latin typeface="Calibri" panose="020F0502020204030204" pitchFamily="34" charset="0"/>
                <a:cs typeface="Calibri" panose="020F0502020204030204" pitchFamily="34" charset="0"/>
              </a:rPr>
              <a:t>İŞ SÜREKLİLİĞİ</a:t>
            </a:r>
            <a:r>
              <a:rPr lang="tr-TR" altLang="tr-TR" sz="2400" dirty="0">
                <a:latin typeface="Calibri" panose="020F0502020204030204" pitchFamily="34" charset="0"/>
                <a:cs typeface="Calibri" panose="020F0502020204030204" pitchFamily="34" charset="0"/>
              </a:rPr>
              <a:t>; türü ve nedeni ne olursa olsun, herhangi bir kesinti ya da yıkım durumunda, kuruluşun kritik iş fonksiyonlarına (faaliyetlerine) devam etmesini sağlayan bir metodolojidir.</a:t>
            </a:r>
            <a:endParaRPr lang="en-US" altLang="tr-T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32801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a:extLst>
              <a:ext uri="{FF2B5EF4-FFF2-40B4-BE49-F238E27FC236}">
                <a16:creationId xmlns:a16="http://schemas.microsoft.com/office/drawing/2014/main" id="{C8E2DA5C-75EA-42B4-AA18-219FCD804FD4}"/>
              </a:ext>
            </a:extLst>
          </p:cNvPr>
          <p:cNvSpPr txBox="1">
            <a:spLocks noChangeArrowheads="1"/>
          </p:cNvSpPr>
          <p:nvPr/>
        </p:nvSpPr>
        <p:spPr bwMode="auto">
          <a:xfrm>
            <a:off x="955343" y="1234722"/>
            <a:ext cx="7042246" cy="469265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lr>
                <a:srgbClr val="0BD0D9"/>
              </a:buClr>
              <a:buSzPct val="95000"/>
              <a:buFont typeface="Wingdings 2" pitchFamily="18" charset="2"/>
              <a:buChar char=""/>
              <a:defRPr sz="2600">
                <a:solidFill>
                  <a:schemeClr val="tx1"/>
                </a:solidFill>
                <a:latin typeface="Cambr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ambr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ambr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ambr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ambr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9pPr>
          </a:lstStyle>
          <a:p>
            <a:pPr algn="just" eaLnBrk="1" hangingPunct="1">
              <a:spcBef>
                <a:spcPct val="50000"/>
              </a:spcBef>
              <a:buClrTx/>
              <a:buSzTx/>
              <a:buFontTx/>
              <a:buNone/>
              <a:defRPr/>
            </a:pPr>
            <a:r>
              <a:rPr lang="tr-TR" altLang="tr-TR" sz="2800" b="1" dirty="0">
                <a:solidFill>
                  <a:srgbClr val="C00000"/>
                </a:solidFill>
                <a:latin typeface="Calibri" panose="020F0502020204030204" pitchFamily="34" charset="0"/>
                <a:cs typeface="Calibri" panose="020F0502020204030204" pitchFamily="34" charset="0"/>
              </a:rPr>
              <a:t>PAS - 99 </a:t>
            </a:r>
            <a:r>
              <a:rPr lang="en-US" altLang="tr-TR" sz="2800" b="1" dirty="0">
                <a:solidFill>
                  <a:srgbClr val="C00000"/>
                </a:solidFill>
                <a:latin typeface="Calibri" panose="020F0502020204030204" pitchFamily="34" charset="0"/>
                <a:cs typeface="Calibri" panose="020F0502020204030204" pitchFamily="34" charset="0"/>
              </a:rPr>
              <a:t>ENTEGRE YÖNET</a:t>
            </a:r>
            <a:r>
              <a:rPr lang="tr-TR" altLang="tr-TR" sz="2800" b="1" dirty="0">
                <a:solidFill>
                  <a:srgbClr val="C00000"/>
                </a:solidFill>
                <a:latin typeface="Calibri" panose="020F0502020204030204" pitchFamily="34" charset="0"/>
                <a:cs typeface="Calibri" panose="020F0502020204030204" pitchFamily="34" charset="0"/>
              </a:rPr>
              <a:t>İ</a:t>
            </a:r>
            <a:r>
              <a:rPr lang="en-US" altLang="tr-TR" sz="2800" b="1" dirty="0">
                <a:solidFill>
                  <a:srgbClr val="C00000"/>
                </a:solidFill>
                <a:latin typeface="Calibri" panose="020F0502020204030204" pitchFamily="34" charset="0"/>
                <a:cs typeface="Calibri" panose="020F0502020204030204" pitchFamily="34" charset="0"/>
              </a:rPr>
              <a:t>M S</a:t>
            </a:r>
            <a:r>
              <a:rPr lang="tr-TR" altLang="tr-TR" sz="2800" b="1" dirty="0">
                <a:solidFill>
                  <a:srgbClr val="C00000"/>
                </a:solidFill>
                <a:latin typeface="Calibri" panose="020F0502020204030204" pitchFamily="34" charset="0"/>
                <a:cs typeface="Calibri" panose="020F0502020204030204" pitchFamily="34" charset="0"/>
              </a:rPr>
              <a:t>İ</a:t>
            </a:r>
            <a:r>
              <a:rPr lang="en-US" altLang="tr-TR" sz="2800" b="1" dirty="0">
                <a:solidFill>
                  <a:srgbClr val="C00000"/>
                </a:solidFill>
                <a:latin typeface="Calibri" panose="020F0502020204030204" pitchFamily="34" charset="0"/>
                <a:cs typeface="Calibri" panose="020F0502020204030204" pitchFamily="34" charset="0"/>
              </a:rPr>
              <a:t>STEMLER</a:t>
            </a:r>
            <a:r>
              <a:rPr lang="tr-TR" altLang="tr-TR" sz="2800" b="1" dirty="0">
                <a:solidFill>
                  <a:srgbClr val="C00000"/>
                </a:solidFill>
                <a:latin typeface="Calibri" panose="020F0502020204030204" pitchFamily="34" charset="0"/>
                <a:cs typeface="Calibri" panose="020F0502020204030204" pitchFamily="34" charset="0"/>
              </a:rPr>
              <a:t>İ;</a:t>
            </a:r>
            <a:r>
              <a:rPr lang="en-US" altLang="tr-TR" sz="2800" b="1" dirty="0">
                <a:solidFill>
                  <a:srgbClr val="C00000"/>
                </a:solidFill>
                <a:latin typeface="Calibri" panose="020F0502020204030204" pitchFamily="34" charset="0"/>
                <a:cs typeface="Calibri" panose="020F0502020204030204" pitchFamily="34" charset="0"/>
              </a:rPr>
              <a:t> </a:t>
            </a:r>
            <a:r>
              <a:rPr lang="tr-TR" altLang="tr-TR" dirty="0">
                <a:latin typeface="Calibri" panose="020F0502020204030204" pitchFamily="34" charset="0"/>
                <a:cs typeface="Calibri" panose="020F0502020204030204" pitchFamily="34" charset="0"/>
              </a:rPr>
              <a:t>k</a:t>
            </a:r>
            <a:r>
              <a:rPr lang="en-US" altLang="tr-TR" dirty="0" err="1">
                <a:latin typeface="Calibri" panose="020F0502020204030204" pitchFamily="34" charset="0"/>
                <a:cs typeface="Calibri" panose="020F0502020204030204" pitchFamily="34" charset="0"/>
              </a:rPr>
              <a:t>alite</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çevre</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ve</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i</a:t>
            </a:r>
            <a:r>
              <a:rPr lang="tr-TR" altLang="tr-TR" dirty="0">
                <a:latin typeface="Calibri" panose="020F0502020204030204" pitchFamily="34" charset="0"/>
                <a:cs typeface="Calibri" panose="020F0502020204030204" pitchFamily="34" charset="0"/>
              </a:rPr>
              <a:t>ş</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sağl</a:t>
            </a:r>
            <a:r>
              <a:rPr lang="tr-TR" altLang="tr-TR" dirty="0">
                <a:latin typeface="Calibri" panose="020F0502020204030204" pitchFamily="34" charset="0"/>
                <a:cs typeface="Calibri" panose="020F0502020204030204" pitchFamily="34" charset="0"/>
              </a:rPr>
              <a:t>ı</a:t>
            </a:r>
            <a:r>
              <a:rPr lang="en-US" altLang="tr-TR" dirty="0">
                <a:latin typeface="Calibri" panose="020F0502020204030204" pitchFamily="34" charset="0"/>
                <a:cs typeface="Calibri" panose="020F0502020204030204" pitchFamily="34" charset="0"/>
              </a:rPr>
              <a:t>ğ</a:t>
            </a:r>
            <a:r>
              <a:rPr lang="tr-TR" altLang="tr-TR" dirty="0">
                <a:latin typeface="Calibri" panose="020F0502020204030204" pitchFamily="34" charset="0"/>
                <a:cs typeface="Calibri" panose="020F0502020204030204" pitchFamily="34" charset="0"/>
              </a:rPr>
              <a:t>ı</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ve</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güvenliği</a:t>
            </a:r>
            <a:r>
              <a:rPr lang="en-US" altLang="tr-TR" dirty="0">
                <a:latin typeface="Calibri" panose="020F0502020204030204" pitchFamily="34" charset="0"/>
                <a:cs typeface="Calibri" panose="020F0502020204030204" pitchFamily="34" charset="0"/>
              </a:rPr>
              <a:t> vb. </a:t>
            </a:r>
            <a:r>
              <a:rPr lang="en-US" altLang="tr-TR" dirty="0" err="1">
                <a:latin typeface="Calibri" panose="020F0502020204030204" pitchFamily="34" charset="0"/>
                <a:cs typeface="Calibri" panose="020F0502020204030204" pitchFamily="34" charset="0"/>
              </a:rPr>
              <a:t>konulardaki</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yönetim</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sistemlerinin</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tek</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bir</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çat</a:t>
            </a:r>
            <a:r>
              <a:rPr lang="tr-TR" altLang="tr-TR" dirty="0">
                <a:latin typeface="Calibri" panose="020F0502020204030204" pitchFamily="34" charset="0"/>
                <a:cs typeface="Calibri" panose="020F0502020204030204" pitchFamily="34" charset="0"/>
              </a:rPr>
              <a:t>ı</a:t>
            </a:r>
            <a:r>
              <a:rPr lang="en-US" altLang="tr-TR" dirty="0">
                <a:latin typeface="Calibri" panose="020F0502020204030204" pitchFamily="34" charset="0"/>
                <a:cs typeface="Calibri" panose="020F0502020204030204" pitchFamily="34" charset="0"/>
              </a:rPr>
              <a:t> alt</a:t>
            </a:r>
            <a:r>
              <a:rPr lang="tr-TR" altLang="tr-TR" dirty="0">
                <a:latin typeface="Calibri" panose="020F0502020204030204" pitchFamily="34" charset="0"/>
                <a:cs typeface="Calibri" panose="020F0502020204030204" pitchFamily="34" charset="0"/>
              </a:rPr>
              <a:t>ı</a:t>
            </a:r>
            <a:r>
              <a:rPr lang="en-US" altLang="tr-TR" dirty="0" err="1">
                <a:latin typeface="Calibri" panose="020F0502020204030204" pitchFamily="34" charset="0"/>
                <a:cs typeface="Calibri" panose="020F0502020204030204" pitchFamily="34" charset="0"/>
              </a:rPr>
              <a:t>nda</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toplanarak</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bir</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bütünlük</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içinde</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yönetilmesi</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amac</a:t>
            </a:r>
            <a:r>
              <a:rPr lang="tr-TR" altLang="tr-TR" dirty="0">
                <a:latin typeface="Calibri" panose="020F0502020204030204" pitchFamily="34" charset="0"/>
                <a:cs typeface="Calibri" panose="020F0502020204030204" pitchFamily="34" charset="0"/>
              </a:rPr>
              <a:t>ı</a:t>
            </a:r>
            <a:r>
              <a:rPr lang="en-US" altLang="tr-TR" dirty="0" err="1">
                <a:latin typeface="Calibri" panose="020F0502020204030204" pitchFamily="34" charset="0"/>
                <a:cs typeface="Calibri" panose="020F0502020204030204" pitchFamily="34" charset="0"/>
              </a:rPr>
              <a:t>yla</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kurulan</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sistemlerdir</a:t>
            </a:r>
            <a:r>
              <a:rPr lang="en-US" altLang="tr-TR" dirty="0">
                <a:latin typeface="Calibri" panose="020F0502020204030204" pitchFamily="34" charset="0"/>
                <a:cs typeface="Calibri" panose="020F0502020204030204" pitchFamily="34" charset="0"/>
              </a:rPr>
              <a:t>. </a:t>
            </a:r>
            <a:endParaRPr lang="tr-TR" altLang="tr-TR" dirty="0">
              <a:latin typeface="Calibri" panose="020F0502020204030204" pitchFamily="34" charset="0"/>
              <a:cs typeface="Calibri" panose="020F0502020204030204" pitchFamily="34" charset="0"/>
            </a:endParaRPr>
          </a:p>
          <a:p>
            <a:pPr algn="just" eaLnBrk="1" hangingPunct="1">
              <a:spcBef>
                <a:spcPct val="50000"/>
              </a:spcBef>
              <a:buClrTx/>
              <a:buSzTx/>
              <a:buFontTx/>
              <a:buNone/>
              <a:defRPr/>
            </a:pPr>
            <a:r>
              <a:rPr lang="tr-TR" altLang="tr-TR" b="1" dirty="0">
                <a:solidFill>
                  <a:srgbClr val="C00000"/>
                </a:solidFill>
                <a:latin typeface="Calibri" panose="020F0502020204030204" pitchFamily="34" charset="0"/>
                <a:cs typeface="Calibri" panose="020F0502020204030204" pitchFamily="34" charset="0"/>
              </a:rPr>
              <a:t>PAS (</a:t>
            </a:r>
            <a:r>
              <a:rPr lang="tr-TR" altLang="tr-TR" b="1" dirty="0" err="1">
                <a:solidFill>
                  <a:srgbClr val="C00000"/>
                </a:solidFill>
                <a:latin typeface="Calibri" panose="020F0502020204030204" pitchFamily="34" charset="0"/>
                <a:cs typeface="Calibri" panose="020F0502020204030204" pitchFamily="34" charset="0"/>
              </a:rPr>
              <a:t>Publicly</a:t>
            </a:r>
            <a:r>
              <a:rPr lang="tr-TR" altLang="tr-TR" b="1" dirty="0">
                <a:solidFill>
                  <a:srgbClr val="C00000"/>
                </a:solidFill>
                <a:latin typeface="Calibri" panose="020F0502020204030204" pitchFamily="34" charset="0"/>
                <a:cs typeface="Calibri" panose="020F0502020204030204" pitchFamily="34" charset="0"/>
              </a:rPr>
              <a:t> </a:t>
            </a:r>
            <a:r>
              <a:rPr lang="tr-TR" altLang="tr-TR" b="1" dirty="0" err="1">
                <a:solidFill>
                  <a:srgbClr val="C00000"/>
                </a:solidFill>
                <a:latin typeface="Calibri" panose="020F0502020204030204" pitchFamily="34" charset="0"/>
                <a:cs typeface="Calibri" panose="020F0502020204030204" pitchFamily="34" charset="0"/>
              </a:rPr>
              <a:t>Available</a:t>
            </a:r>
            <a:r>
              <a:rPr lang="tr-TR" altLang="tr-TR" b="1" dirty="0">
                <a:solidFill>
                  <a:srgbClr val="C00000"/>
                </a:solidFill>
                <a:latin typeface="Calibri" panose="020F0502020204030204" pitchFamily="34" charset="0"/>
                <a:cs typeface="Calibri" panose="020F0502020204030204" pitchFamily="34" charset="0"/>
              </a:rPr>
              <a:t> </a:t>
            </a:r>
            <a:r>
              <a:rPr lang="tr-TR" altLang="tr-TR" b="1" dirty="0" err="1">
                <a:solidFill>
                  <a:srgbClr val="C00000"/>
                </a:solidFill>
                <a:latin typeface="Calibri" panose="020F0502020204030204" pitchFamily="34" charset="0"/>
                <a:cs typeface="Calibri" panose="020F0502020204030204" pitchFamily="34" charset="0"/>
              </a:rPr>
              <a:t>Specifications</a:t>
            </a:r>
            <a:r>
              <a:rPr lang="tr-TR" altLang="tr-TR" b="1" dirty="0">
                <a:solidFill>
                  <a:srgbClr val="C00000"/>
                </a:solidFill>
                <a:latin typeface="Calibri" panose="020F0502020204030204" pitchFamily="34" charset="0"/>
                <a:cs typeface="Calibri" panose="020F0502020204030204" pitchFamily="34" charset="0"/>
              </a:rPr>
              <a:t>) 99</a:t>
            </a:r>
            <a:r>
              <a:rPr lang="tr-TR" altLang="tr-TR" dirty="0">
                <a:latin typeface="Calibri" panose="020F0502020204030204" pitchFamily="34" charset="0"/>
                <a:cs typeface="Calibri" panose="020F0502020204030204" pitchFamily="34" charset="0"/>
              </a:rPr>
              <a:t>, ISO GUIDE 72’nin (</a:t>
            </a:r>
            <a:r>
              <a:rPr lang="en-US" altLang="tr-TR" dirty="0">
                <a:latin typeface="Calibri" panose="020F0502020204030204" pitchFamily="34" charset="0"/>
                <a:cs typeface="Calibri" panose="020F0502020204030204" pitchFamily="34" charset="0"/>
              </a:rPr>
              <a:t>Guidelines for the justification and development of management system standards</a:t>
            </a:r>
            <a:r>
              <a:rPr lang="tr-TR" altLang="tr-TR" dirty="0">
                <a:latin typeface="Calibri" panose="020F0502020204030204" pitchFamily="34" charset="0"/>
                <a:cs typeface="Calibri" panose="020F0502020204030204" pitchFamily="34" charset="0"/>
              </a:rPr>
              <a:t>) (Yönetim Sistemi Standartları Yazma Kılavuzunun) altı genel şartını temel alan dünyanın ilk ENTEGRE YÖNETİM SİSTEMİ standardıdır.</a:t>
            </a:r>
            <a:endParaRPr lang="en-US" altLang="tr-T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525647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Text Box 2">
            <a:extLst>
              <a:ext uri="{FF2B5EF4-FFF2-40B4-BE49-F238E27FC236}">
                <a16:creationId xmlns:a16="http://schemas.microsoft.com/office/drawing/2014/main" id="{8409A7D3-089B-474B-AE0C-43E54DCB0FCC}"/>
              </a:ext>
            </a:extLst>
          </p:cNvPr>
          <p:cNvSpPr txBox="1">
            <a:spLocks noChangeArrowheads="1"/>
          </p:cNvSpPr>
          <p:nvPr/>
        </p:nvSpPr>
        <p:spPr bwMode="auto">
          <a:xfrm>
            <a:off x="320675" y="664122"/>
            <a:ext cx="8428038" cy="272415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spcBef>
                <a:spcPct val="20000"/>
              </a:spcBef>
              <a:buClr>
                <a:srgbClr val="0BD0D9"/>
              </a:buClr>
              <a:buSzPct val="95000"/>
              <a:buFont typeface="Wingdings 2" pitchFamily="18" charset="2"/>
              <a:buChar char=""/>
              <a:defRPr sz="2600">
                <a:solidFill>
                  <a:schemeClr val="tx1"/>
                </a:solidFill>
                <a:latin typeface="Cambr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ambr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ambr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ambr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ambr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9pPr>
          </a:lstStyle>
          <a:p>
            <a:pPr algn="ctr" eaLnBrk="1" hangingPunct="1">
              <a:spcBef>
                <a:spcPct val="50000"/>
              </a:spcBef>
              <a:buClrTx/>
              <a:buSzTx/>
              <a:buFont typeface="Wingdings 2" pitchFamily="18" charset="2"/>
              <a:buNone/>
              <a:defRPr/>
            </a:pPr>
            <a:r>
              <a:rPr lang="tr-TR" altLang="tr-TR" sz="2800" b="1" dirty="0">
                <a:solidFill>
                  <a:srgbClr val="C00000"/>
                </a:solidFill>
                <a:latin typeface="Calibri" panose="020F0502020204030204" pitchFamily="34" charset="0"/>
                <a:cs typeface="Calibri" panose="020F0502020204030204" pitchFamily="34" charset="0"/>
              </a:rPr>
              <a:t>ÜST YÖNETİMİN DESTEĞİ</a:t>
            </a:r>
            <a:endParaRPr lang="en-US" altLang="tr-TR" sz="2800" b="1" dirty="0">
              <a:solidFill>
                <a:srgbClr val="C00000"/>
              </a:solidFill>
              <a:latin typeface="Calibri" panose="020F0502020204030204" pitchFamily="34" charset="0"/>
              <a:cs typeface="Calibri" panose="020F0502020204030204" pitchFamily="34" charset="0"/>
            </a:endParaRPr>
          </a:p>
          <a:p>
            <a:pPr algn="just" eaLnBrk="1" hangingPunct="1">
              <a:spcBef>
                <a:spcPct val="50000"/>
              </a:spcBef>
              <a:buClrTx/>
              <a:buSzTx/>
              <a:buFontTx/>
              <a:buNone/>
              <a:defRPr/>
            </a:pPr>
            <a:r>
              <a:rPr lang="tr-TR" altLang="tr-TR" sz="2400" dirty="0">
                <a:latin typeface="Calibri" panose="020F0502020204030204" pitchFamily="34" charset="0"/>
                <a:cs typeface="Calibri" panose="020F0502020204030204" pitchFamily="34" charset="0"/>
              </a:rPr>
              <a:t>Hiç bir sistem üst yönetimin desteği olmadan kurulamaz, kurulsa bile sürdürülemez.</a:t>
            </a:r>
          </a:p>
          <a:p>
            <a:pPr algn="just" eaLnBrk="1" hangingPunct="1">
              <a:spcBef>
                <a:spcPct val="50000"/>
              </a:spcBef>
              <a:buClrTx/>
              <a:buSzTx/>
              <a:buFontTx/>
              <a:buNone/>
              <a:defRPr/>
            </a:pPr>
            <a:r>
              <a:rPr lang="tr-TR" altLang="tr-TR" sz="2400" dirty="0">
                <a:latin typeface="Calibri" panose="020F0502020204030204" pitchFamily="34" charset="0"/>
                <a:cs typeface="Calibri" panose="020F0502020204030204" pitchFamily="34" charset="0"/>
              </a:rPr>
              <a:t>O nedenle, Yönetim Sistemi kurulmadan önce, </a:t>
            </a:r>
            <a:r>
              <a:rPr lang="tr-TR" altLang="tr-TR" sz="2400" b="1" dirty="0">
                <a:latin typeface="Calibri" panose="020F0502020204030204" pitchFamily="34" charset="0"/>
                <a:cs typeface="Calibri" panose="020F0502020204030204" pitchFamily="34" charset="0"/>
              </a:rPr>
              <a:t>SİSTEMİN ÖNEMİ VE ÜST YÖNETİMİN SORUMLULUKLARI </a:t>
            </a:r>
            <a:r>
              <a:rPr lang="tr-TR" altLang="tr-TR" sz="2400" dirty="0">
                <a:latin typeface="Calibri" panose="020F0502020204030204" pitchFamily="34" charset="0"/>
                <a:cs typeface="Calibri" panose="020F0502020204030204" pitchFamily="34" charset="0"/>
              </a:rPr>
              <a:t>konusunda üst yönetimin ayrıntılı bir biçimde bilgilendirilmesi gereklidir. </a:t>
            </a:r>
            <a:endParaRPr lang="en-US" altLang="tr-TR" sz="2400" dirty="0">
              <a:latin typeface="Calibri" panose="020F0502020204030204" pitchFamily="34" charset="0"/>
              <a:cs typeface="Calibri" panose="020F0502020204030204" pitchFamily="34" charset="0"/>
            </a:endParaRPr>
          </a:p>
        </p:txBody>
      </p:sp>
      <p:sp>
        <p:nvSpPr>
          <p:cNvPr id="7" name="Text Box 2">
            <a:extLst>
              <a:ext uri="{FF2B5EF4-FFF2-40B4-BE49-F238E27FC236}">
                <a16:creationId xmlns:a16="http://schemas.microsoft.com/office/drawing/2014/main" id="{67398672-501C-459E-AB69-1289ADA0ED5A}"/>
              </a:ext>
            </a:extLst>
          </p:cNvPr>
          <p:cNvSpPr txBox="1">
            <a:spLocks noChangeArrowheads="1"/>
          </p:cNvSpPr>
          <p:nvPr/>
        </p:nvSpPr>
        <p:spPr bwMode="auto">
          <a:xfrm>
            <a:off x="320675" y="3712122"/>
            <a:ext cx="8428038" cy="2646878"/>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rgbClr val="0BD0D9"/>
              </a:buClr>
              <a:buSzPct val="95000"/>
              <a:buFont typeface="Wingdings 2" pitchFamily="18" charset="2"/>
              <a:buChar char=""/>
              <a:defRPr sz="2600">
                <a:solidFill>
                  <a:schemeClr val="tx1"/>
                </a:solidFill>
                <a:latin typeface="Cambr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ambr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ambr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ambr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ambr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9pPr>
          </a:lstStyle>
          <a:p>
            <a:pPr algn="ctr" eaLnBrk="1" hangingPunct="1">
              <a:spcBef>
                <a:spcPct val="50000"/>
              </a:spcBef>
              <a:buClrTx/>
              <a:buSzTx/>
              <a:buFont typeface="Wingdings 2" pitchFamily="18" charset="2"/>
              <a:buNone/>
              <a:defRPr/>
            </a:pPr>
            <a:r>
              <a:rPr lang="tr-TR" altLang="tr-TR" sz="2800" b="1" dirty="0">
                <a:solidFill>
                  <a:srgbClr val="C00000"/>
                </a:solidFill>
                <a:latin typeface="Calibri" panose="020F0502020204030204" pitchFamily="34" charset="0"/>
                <a:cs typeface="Calibri" panose="020F0502020204030204" pitchFamily="34" charset="0"/>
              </a:rPr>
              <a:t>ÇALIŞANLARIN KATILIMI</a:t>
            </a:r>
            <a:endParaRPr lang="en-US" altLang="tr-TR" sz="2800" b="1" dirty="0">
              <a:solidFill>
                <a:srgbClr val="C00000"/>
              </a:solidFill>
              <a:latin typeface="Calibri" panose="020F0502020204030204" pitchFamily="34" charset="0"/>
              <a:cs typeface="Calibri" panose="020F0502020204030204" pitchFamily="34" charset="0"/>
            </a:endParaRPr>
          </a:p>
          <a:p>
            <a:pPr algn="just" eaLnBrk="1" hangingPunct="1">
              <a:spcBef>
                <a:spcPct val="50000"/>
              </a:spcBef>
              <a:buClrTx/>
              <a:buSzTx/>
              <a:buFontTx/>
              <a:buNone/>
              <a:defRPr/>
            </a:pPr>
            <a:r>
              <a:rPr lang="tr-TR" altLang="tr-TR" sz="2300" dirty="0">
                <a:latin typeface="Calibri" panose="020F0502020204030204" pitchFamily="34" charset="0"/>
                <a:cs typeface="Calibri" panose="020F0502020204030204" pitchFamily="34" charset="0"/>
              </a:rPr>
              <a:t>Yönetim sistemi sadece bir kaç kişinin (yönetim temsilcisi, proje ekibi, vb.) omuzlarına yüklenerek gerçekleştirilecek bir olgu değildir.</a:t>
            </a:r>
          </a:p>
          <a:p>
            <a:pPr algn="just" eaLnBrk="1" hangingPunct="1">
              <a:spcBef>
                <a:spcPct val="50000"/>
              </a:spcBef>
              <a:buClrTx/>
              <a:buSzTx/>
              <a:buFontTx/>
              <a:buNone/>
              <a:defRPr/>
            </a:pPr>
            <a:r>
              <a:rPr lang="tr-TR" altLang="tr-TR" sz="2300" dirty="0">
                <a:latin typeface="Calibri" panose="020F0502020204030204" pitchFamily="34" charset="0"/>
                <a:cs typeface="Calibri" panose="020F0502020204030204" pitchFamily="34" charset="0"/>
              </a:rPr>
              <a:t>Kuruluştaki tüm çalışanlara sistemin birlikte yürütüleceğinin (yönetileceğinin) anlatılması, dolayısıyla, </a:t>
            </a:r>
            <a:r>
              <a:rPr lang="tr-TR" altLang="tr-TR" sz="2300" b="1" dirty="0">
                <a:latin typeface="Calibri" panose="020F0502020204030204" pitchFamily="34" charset="0"/>
                <a:cs typeface="Calibri" panose="020F0502020204030204" pitchFamily="34" charset="0"/>
              </a:rPr>
              <a:t>ÇALIŞANLARIN SİSTEMİN İÇİNE ÇEKİLMESİ</a:t>
            </a:r>
            <a:r>
              <a:rPr lang="tr-TR" altLang="tr-TR" sz="2300" dirty="0">
                <a:latin typeface="Calibri" panose="020F0502020204030204" pitchFamily="34" charset="0"/>
                <a:cs typeface="Calibri" panose="020F0502020204030204" pitchFamily="34" charset="0"/>
              </a:rPr>
              <a:t> önemlidir. </a:t>
            </a:r>
            <a:endParaRPr lang="en-US" altLang="tr-TR" sz="2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948379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87138"/>
                                        </p:tgtEl>
                                        <p:attrNameLst>
                                          <p:attrName>style.visibility</p:attrName>
                                        </p:attrNameLst>
                                      </p:cBhvr>
                                      <p:to>
                                        <p:strVal val="visible"/>
                                      </p:to>
                                    </p:set>
                                    <p:animEffect transition="in" filter="strips(downRight)">
                                      <p:cBhvr>
                                        <p:cTn id="7" dur="500"/>
                                        <p:tgtEl>
                                          <p:spTgt spid="9871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38" grpId="0" animBg="1" autoUpdateAnimBg="0"/>
      <p:bldP spid="7" grpId="0" animBg="1"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Text Box 2">
            <a:extLst>
              <a:ext uri="{FF2B5EF4-FFF2-40B4-BE49-F238E27FC236}">
                <a16:creationId xmlns:a16="http://schemas.microsoft.com/office/drawing/2014/main" id="{5987A4DC-3E1D-4A5A-BBC2-8D3E33B72323}"/>
              </a:ext>
            </a:extLst>
          </p:cNvPr>
          <p:cNvSpPr txBox="1">
            <a:spLocks noChangeArrowheads="1"/>
          </p:cNvSpPr>
          <p:nvPr/>
        </p:nvSpPr>
        <p:spPr bwMode="auto">
          <a:xfrm>
            <a:off x="484211" y="361407"/>
            <a:ext cx="8107363" cy="170816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spcBef>
                <a:spcPct val="20000"/>
              </a:spcBef>
              <a:buClr>
                <a:srgbClr val="0BD0D9"/>
              </a:buClr>
              <a:buSzPct val="95000"/>
              <a:buFont typeface="Wingdings 2" pitchFamily="18" charset="2"/>
              <a:buChar char=""/>
              <a:defRPr sz="2600">
                <a:solidFill>
                  <a:schemeClr val="tx1"/>
                </a:solidFill>
                <a:latin typeface="Cambr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ambr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ambr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ambr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ambr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9pPr>
          </a:lstStyle>
          <a:p>
            <a:pPr algn="ctr" eaLnBrk="1" hangingPunct="1">
              <a:spcBef>
                <a:spcPct val="50000"/>
              </a:spcBef>
              <a:buClrTx/>
              <a:buSzTx/>
              <a:buFont typeface="Wingdings 2" pitchFamily="18" charset="2"/>
              <a:buNone/>
              <a:defRPr/>
            </a:pPr>
            <a:r>
              <a:rPr lang="tr-TR" altLang="tr-TR" sz="2100" b="1" dirty="0">
                <a:solidFill>
                  <a:srgbClr val="C00000"/>
                </a:solidFill>
                <a:latin typeface="Calibri" panose="020F0502020204030204" pitchFamily="34" charset="0"/>
                <a:cs typeface="Calibri" panose="020F0502020204030204" pitchFamily="34" charset="0"/>
              </a:rPr>
              <a:t>EĞİTİMLERİN ETKİNLİĞİ</a:t>
            </a:r>
            <a:endParaRPr lang="en-US" altLang="tr-TR" sz="2100" b="1" dirty="0">
              <a:solidFill>
                <a:srgbClr val="C00000"/>
              </a:solidFill>
              <a:latin typeface="Calibri" panose="020F0502020204030204" pitchFamily="34" charset="0"/>
              <a:cs typeface="Calibri" panose="020F0502020204030204" pitchFamily="34" charset="0"/>
            </a:endParaRPr>
          </a:p>
          <a:p>
            <a:pPr algn="just" eaLnBrk="1" hangingPunct="1">
              <a:spcBef>
                <a:spcPct val="50000"/>
              </a:spcBef>
              <a:buClrTx/>
              <a:buSzTx/>
              <a:buFontTx/>
              <a:buNone/>
              <a:defRPr/>
            </a:pPr>
            <a:r>
              <a:rPr lang="tr-TR" altLang="tr-TR" sz="2100" dirty="0">
                <a:latin typeface="Calibri" panose="020F0502020204030204" pitchFamily="34" charset="0"/>
                <a:cs typeface="Calibri" panose="020F0502020204030204" pitchFamily="34" charset="0"/>
              </a:rPr>
              <a:t>Eğitimin ihtiyaçlara cevap verecek ve uygun bir zamanlamayla gerçekleştirilecek  biçimde belirlenmesi gereklidir.</a:t>
            </a:r>
          </a:p>
          <a:p>
            <a:pPr algn="just" eaLnBrk="1" hangingPunct="1">
              <a:spcBef>
                <a:spcPct val="50000"/>
              </a:spcBef>
              <a:buClrTx/>
              <a:buSzTx/>
              <a:buFontTx/>
              <a:buNone/>
              <a:defRPr/>
            </a:pPr>
            <a:r>
              <a:rPr lang="tr-TR" altLang="tr-TR" sz="2100" dirty="0">
                <a:latin typeface="Calibri" panose="020F0502020204030204" pitchFamily="34" charset="0"/>
                <a:cs typeface="Calibri" panose="020F0502020204030204" pitchFamily="34" charset="0"/>
              </a:rPr>
              <a:t>Üst yönetim için </a:t>
            </a:r>
            <a:r>
              <a:rPr lang="tr-TR" altLang="tr-TR" sz="2100" b="1" dirty="0">
                <a:solidFill>
                  <a:srgbClr val="C00000"/>
                </a:solidFill>
                <a:latin typeface="Calibri" panose="020F0502020204030204" pitchFamily="34" charset="0"/>
                <a:cs typeface="Calibri" panose="020F0502020204030204" pitchFamily="34" charset="0"/>
              </a:rPr>
              <a:t>‘EĞİTİM’ </a:t>
            </a:r>
            <a:r>
              <a:rPr lang="tr-TR" altLang="tr-TR" sz="2100" dirty="0">
                <a:latin typeface="Calibri" panose="020F0502020204030204" pitchFamily="34" charset="0"/>
                <a:cs typeface="Calibri" panose="020F0502020204030204" pitchFamily="34" charset="0"/>
              </a:rPr>
              <a:t>değil, </a:t>
            </a:r>
            <a:r>
              <a:rPr lang="tr-TR" altLang="tr-TR" sz="2100" b="1" dirty="0">
                <a:solidFill>
                  <a:srgbClr val="C00000"/>
                </a:solidFill>
                <a:latin typeface="Calibri" panose="020F0502020204030204" pitchFamily="34" charset="0"/>
                <a:cs typeface="Calibri" panose="020F0502020204030204" pitchFamily="34" charset="0"/>
              </a:rPr>
              <a:t>‘BİLGİLENDİRME’ </a:t>
            </a:r>
            <a:r>
              <a:rPr lang="tr-TR" altLang="tr-TR" sz="2100" dirty="0">
                <a:latin typeface="Calibri" panose="020F0502020204030204" pitchFamily="34" charset="0"/>
                <a:cs typeface="Calibri" panose="020F0502020204030204" pitchFamily="34" charset="0"/>
              </a:rPr>
              <a:t>toplantıları yapılabilir.</a:t>
            </a:r>
            <a:endParaRPr lang="en-US" altLang="tr-TR" sz="2100" dirty="0">
              <a:latin typeface="Calibri" panose="020F0502020204030204" pitchFamily="34" charset="0"/>
              <a:cs typeface="Calibri" panose="020F0502020204030204" pitchFamily="34" charset="0"/>
            </a:endParaRPr>
          </a:p>
        </p:txBody>
      </p:sp>
      <p:sp>
        <p:nvSpPr>
          <p:cNvPr id="7" name="Text Box 2">
            <a:extLst>
              <a:ext uri="{FF2B5EF4-FFF2-40B4-BE49-F238E27FC236}">
                <a16:creationId xmlns:a16="http://schemas.microsoft.com/office/drawing/2014/main" id="{4B1F5C66-6144-42DC-885C-E3EDBD514046}"/>
              </a:ext>
            </a:extLst>
          </p:cNvPr>
          <p:cNvSpPr txBox="1">
            <a:spLocks noChangeArrowheads="1"/>
          </p:cNvSpPr>
          <p:nvPr/>
        </p:nvSpPr>
        <p:spPr bwMode="auto">
          <a:xfrm>
            <a:off x="484211" y="2231195"/>
            <a:ext cx="8107363" cy="2031325"/>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rgbClr val="0BD0D9"/>
              </a:buClr>
              <a:buSzPct val="95000"/>
              <a:buFont typeface="Wingdings 2" pitchFamily="18" charset="2"/>
              <a:buChar char=""/>
              <a:defRPr sz="2600">
                <a:solidFill>
                  <a:schemeClr val="tx1"/>
                </a:solidFill>
                <a:latin typeface="Cambr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ambr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ambr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ambr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ambr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9pPr>
          </a:lstStyle>
          <a:p>
            <a:pPr algn="ctr" eaLnBrk="1" hangingPunct="1">
              <a:spcBef>
                <a:spcPct val="50000"/>
              </a:spcBef>
              <a:buClrTx/>
              <a:buSzTx/>
              <a:buFont typeface="Wingdings 2" pitchFamily="18" charset="2"/>
              <a:buNone/>
              <a:defRPr/>
            </a:pPr>
            <a:r>
              <a:rPr lang="tr-TR" altLang="tr-TR" sz="2100" b="1" dirty="0">
                <a:solidFill>
                  <a:srgbClr val="C00000"/>
                </a:solidFill>
                <a:latin typeface="Calibri" panose="020F0502020204030204" pitchFamily="34" charset="0"/>
                <a:cs typeface="Calibri" panose="020F0502020204030204" pitchFamily="34" charset="0"/>
              </a:rPr>
              <a:t>DOKÜMANLARIN HAZIRLANMASI</a:t>
            </a:r>
            <a:endParaRPr lang="en-US" altLang="tr-TR" sz="2100" b="1" dirty="0">
              <a:solidFill>
                <a:srgbClr val="C00000"/>
              </a:solidFill>
              <a:latin typeface="Calibri" panose="020F0502020204030204" pitchFamily="34" charset="0"/>
              <a:cs typeface="Calibri" panose="020F0502020204030204" pitchFamily="34" charset="0"/>
            </a:endParaRPr>
          </a:p>
          <a:p>
            <a:pPr algn="just" eaLnBrk="1" hangingPunct="1">
              <a:spcBef>
                <a:spcPct val="50000"/>
              </a:spcBef>
              <a:buClrTx/>
              <a:buSzTx/>
              <a:buFontTx/>
              <a:buNone/>
              <a:defRPr/>
            </a:pPr>
            <a:r>
              <a:rPr lang="tr-TR" altLang="tr-TR" sz="2100" dirty="0">
                <a:latin typeface="Calibri" panose="020F0502020204030204" pitchFamily="34" charset="0"/>
                <a:cs typeface="Calibri" panose="020F0502020204030204" pitchFamily="34" charset="0"/>
              </a:rPr>
              <a:t>Dokümanlar, rafları süslemek için değil, sistemin uygulanmasını sağlamak amacıyla hazırlanmaktadır. </a:t>
            </a:r>
          </a:p>
          <a:p>
            <a:pPr algn="just" eaLnBrk="1" hangingPunct="1">
              <a:spcBef>
                <a:spcPct val="50000"/>
              </a:spcBef>
              <a:buClrTx/>
              <a:buSzTx/>
              <a:buFontTx/>
              <a:buNone/>
              <a:defRPr/>
            </a:pPr>
            <a:r>
              <a:rPr lang="tr-TR" altLang="tr-TR" sz="2100" dirty="0">
                <a:latin typeface="Calibri" panose="020F0502020204030204" pitchFamily="34" charset="0"/>
                <a:cs typeface="Calibri" panose="020F0502020204030204" pitchFamily="34" charset="0"/>
              </a:rPr>
              <a:t>O nedenle, kuruluşun yapısına ve ihtiyacına uygun dokümanlar belirlenmeli, </a:t>
            </a:r>
            <a:r>
              <a:rPr lang="tr-TR" altLang="tr-TR" sz="2100" b="1" dirty="0">
                <a:latin typeface="Calibri" panose="020F0502020204030204" pitchFamily="34" charset="0"/>
                <a:cs typeface="Calibri" panose="020F0502020204030204" pitchFamily="34" charset="0"/>
              </a:rPr>
              <a:t>BASİT, KOLAY ve ANLAŞILIR OLMASI </a:t>
            </a:r>
            <a:r>
              <a:rPr lang="tr-TR" altLang="tr-TR" sz="2100" dirty="0">
                <a:latin typeface="Calibri" panose="020F0502020204030204" pitchFamily="34" charset="0"/>
                <a:cs typeface="Calibri" panose="020F0502020204030204" pitchFamily="34" charset="0"/>
              </a:rPr>
              <a:t>sağlanmalıdır.</a:t>
            </a:r>
            <a:endParaRPr lang="en-US" altLang="tr-TR" sz="2100" dirty="0">
              <a:latin typeface="Calibri" panose="020F0502020204030204" pitchFamily="34" charset="0"/>
              <a:cs typeface="Calibri" panose="020F0502020204030204" pitchFamily="34" charset="0"/>
            </a:endParaRPr>
          </a:p>
        </p:txBody>
      </p:sp>
      <p:sp>
        <p:nvSpPr>
          <p:cNvPr id="4" name="Text Box 2">
            <a:extLst>
              <a:ext uri="{FF2B5EF4-FFF2-40B4-BE49-F238E27FC236}">
                <a16:creationId xmlns:a16="http://schemas.microsoft.com/office/drawing/2014/main" id="{92D99EAD-0A62-4A91-82B4-48729B2D802F}"/>
              </a:ext>
            </a:extLst>
          </p:cNvPr>
          <p:cNvSpPr txBox="1">
            <a:spLocks noChangeArrowheads="1"/>
          </p:cNvSpPr>
          <p:nvPr/>
        </p:nvSpPr>
        <p:spPr bwMode="auto">
          <a:xfrm>
            <a:off x="484211" y="4410495"/>
            <a:ext cx="8107363" cy="2354491"/>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lr>
                <a:srgbClr val="0BD0D9"/>
              </a:buClr>
              <a:buSzPct val="95000"/>
              <a:buFont typeface="Wingdings 2" pitchFamily="18" charset="2"/>
              <a:buChar char=""/>
              <a:defRPr sz="2600">
                <a:solidFill>
                  <a:schemeClr val="tx1"/>
                </a:solidFill>
                <a:latin typeface="Cambr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ambr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ambr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ambr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ambr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9pPr>
          </a:lstStyle>
          <a:p>
            <a:pPr algn="ctr" eaLnBrk="1" hangingPunct="1">
              <a:spcBef>
                <a:spcPct val="50000"/>
              </a:spcBef>
              <a:buClrTx/>
              <a:buSzTx/>
              <a:buFont typeface="Wingdings 2" pitchFamily="18" charset="2"/>
              <a:buNone/>
              <a:defRPr/>
            </a:pPr>
            <a:r>
              <a:rPr lang="tr-TR" altLang="tr-TR" sz="2100" b="1" dirty="0">
                <a:solidFill>
                  <a:srgbClr val="C00000"/>
                </a:solidFill>
                <a:latin typeface="Calibri" panose="020F0502020204030204" pitchFamily="34" charset="0"/>
                <a:cs typeface="Calibri" panose="020F0502020204030204" pitchFamily="34" charset="0"/>
              </a:rPr>
              <a:t>SİSTEMİN ÇALIŞMASI</a:t>
            </a:r>
            <a:endParaRPr lang="en-US" altLang="tr-TR" sz="2100" b="1" dirty="0">
              <a:solidFill>
                <a:srgbClr val="C00000"/>
              </a:solidFill>
              <a:latin typeface="Calibri" panose="020F0502020204030204" pitchFamily="34" charset="0"/>
              <a:cs typeface="Calibri" panose="020F0502020204030204" pitchFamily="34" charset="0"/>
            </a:endParaRPr>
          </a:p>
          <a:p>
            <a:pPr algn="just" eaLnBrk="1" hangingPunct="1">
              <a:spcBef>
                <a:spcPct val="50000"/>
              </a:spcBef>
              <a:buClrTx/>
              <a:buSzTx/>
              <a:buFontTx/>
              <a:buNone/>
              <a:defRPr/>
            </a:pPr>
            <a:r>
              <a:rPr lang="tr-TR" altLang="tr-TR" sz="2100" dirty="0">
                <a:latin typeface="Calibri" panose="020F0502020204030204" pitchFamily="34" charset="0"/>
                <a:cs typeface="Calibri" panose="020F0502020204030204" pitchFamily="34" charset="0"/>
              </a:rPr>
              <a:t>Sistemin çalışması konusundaki, en büyük engel </a:t>
            </a:r>
            <a:r>
              <a:rPr lang="tr-TR" altLang="tr-TR" sz="2100" b="1" i="1" dirty="0">
                <a:latin typeface="Calibri" panose="020F0502020204030204" pitchFamily="34" charset="0"/>
                <a:cs typeface="Calibri" panose="020F0502020204030204" pitchFamily="34" charset="0"/>
              </a:rPr>
              <a:t>BELGELENDİRME </a:t>
            </a:r>
            <a:r>
              <a:rPr lang="tr-TR" altLang="tr-TR" sz="2100" dirty="0">
                <a:latin typeface="Calibri" panose="020F0502020204030204" pitchFamily="34" charset="0"/>
                <a:cs typeface="Calibri" panose="020F0502020204030204" pitchFamily="34" charset="0"/>
              </a:rPr>
              <a:t>faaliyetidir.</a:t>
            </a:r>
          </a:p>
          <a:p>
            <a:pPr algn="just" eaLnBrk="1" hangingPunct="1">
              <a:spcBef>
                <a:spcPct val="50000"/>
              </a:spcBef>
              <a:buClrTx/>
              <a:buSzTx/>
              <a:buFontTx/>
              <a:buNone/>
              <a:defRPr/>
            </a:pPr>
            <a:r>
              <a:rPr lang="tr-TR" altLang="tr-TR" sz="2100" dirty="0">
                <a:latin typeface="Calibri" panose="020F0502020204030204" pitchFamily="34" charset="0"/>
                <a:cs typeface="Calibri" panose="020F0502020204030204" pitchFamily="34" charset="0"/>
              </a:rPr>
              <a:t>Çünkü bir çok kuruluş ‘</a:t>
            </a:r>
            <a:r>
              <a:rPr lang="tr-TR" altLang="tr-TR" sz="2100" dirty="0" err="1">
                <a:latin typeface="Calibri" panose="020F0502020204030204" pitchFamily="34" charset="0"/>
                <a:cs typeface="Calibri" panose="020F0502020204030204" pitchFamily="34" charset="0"/>
              </a:rPr>
              <a:t>BELGE’yi</a:t>
            </a:r>
            <a:r>
              <a:rPr lang="tr-TR" altLang="tr-TR" sz="2100" dirty="0">
                <a:latin typeface="Calibri" panose="020F0502020204030204" pitchFamily="34" charset="0"/>
                <a:cs typeface="Calibri" panose="020F0502020204030204" pitchFamily="34" charset="0"/>
              </a:rPr>
              <a:t> alınca her şeyin bittiğini düşünmektedir. </a:t>
            </a:r>
            <a:r>
              <a:rPr lang="tr-TR" altLang="tr-TR" sz="2100" b="1" dirty="0">
                <a:latin typeface="Calibri" panose="020F0502020204030204" pitchFamily="34" charset="0"/>
                <a:cs typeface="Calibri" panose="020F0502020204030204" pitchFamily="34" charset="0"/>
              </a:rPr>
              <a:t>Hâlbuki, alınan belge sistemin varlığını göstermektedir. </a:t>
            </a:r>
            <a:r>
              <a:rPr lang="tr-TR" altLang="tr-TR" sz="2100" dirty="0">
                <a:latin typeface="Calibri" panose="020F0502020204030204" pitchFamily="34" charset="0"/>
                <a:cs typeface="Calibri" panose="020F0502020204030204" pitchFamily="34" charset="0"/>
              </a:rPr>
              <a:t>Sistemin çalışması ondan sonra yapılacak çalışmalara bağlıdır.  </a:t>
            </a:r>
            <a:endParaRPr lang="en-US" altLang="tr-TR" sz="2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390080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87138"/>
                                        </p:tgtEl>
                                        <p:attrNameLst>
                                          <p:attrName>style.visibility</p:attrName>
                                        </p:attrNameLst>
                                      </p:cBhvr>
                                      <p:to>
                                        <p:strVal val="visible"/>
                                      </p:to>
                                    </p:set>
                                    <p:animEffect transition="in" filter="strips(downRight)">
                                      <p:cBhvr>
                                        <p:cTn id="7" dur="500"/>
                                        <p:tgtEl>
                                          <p:spTgt spid="9871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Righ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38" grpId="0" animBg="1" autoUpdateAnimBg="0"/>
      <p:bldP spid="7" grpId="0" animBg="1" autoUpdateAnimBg="0"/>
      <p:bldP spid="4" grpId="0" animBg="1"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66A573A5-7B60-4B7E-997B-DA05792E8896}"/>
              </a:ext>
            </a:extLst>
          </p:cNvPr>
          <p:cNvSpPr txBox="1">
            <a:spLocks noChangeArrowheads="1"/>
          </p:cNvSpPr>
          <p:nvPr/>
        </p:nvSpPr>
        <p:spPr bwMode="auto">
          <a:xfrm>
            <a:off x="0" y="2459504"/>
            <a:ext cx="9144000" cy="1938992"/>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defRPr/>
            </a:pPr>
            <a:r>
              <a:rPr lang="tr-TR" altLang="tr-TR" sz="6000" b="1">
                <a:solidFill>
                  <a:srgbClr val="C00000"/>
                </a:solidFill>
                <a:latin typeface="Trebuchet MS" panose="020B0603020202020204" pitchFamily="34" charset="0"/>
              </a:rPr>
              <a:t>EK BİLGİLER</a:t>
            </a:r>
          </a:p>
          <a:p>
            <a:pPr algn="ctr" eaLnBrk="1" hangingPunct="1">
              <a:spcBef>
                <a:spcPct val="50000"/>
              </a:spcBef>
              <a:defRPr/>
            </a:pPr>
            <a:r>
              <a:rPr lang="tr-TR" altLang="tr-TR" sz="4000" b="1">
                <a:solidFill>
                  <a:srgbClr val="C00000"/>
                </a:solidFill>
                <a:latin typeface="Trebuchet MS" panose="020B0603020202020204" pitchFamily="34" charset="0"/>
              </a:rPr>
              <a:t>YÖNETİM ANLAYIŞININ DEĞİŞİMİ</a:t>
            </a:r>
            <a:endParaRPr lang="tr-TR" altLang="tr-TR" sz="4000" b="1" dirty="0">
              <a:solidFill>
                <a:srgbClr val="C00000"/>
              </a:solidFill>
              <a:latin typeface="Trebuchet MS" panose="020B0603020202020204" pitchFamily="34" charset="0"/>
            </a:endParaRPr>
          </a:p>
        </p:txBody>
      </p:sp>
    </p:spTree>
    <p:extLst>
      <p:ext uri="{BB962C8B-B14F-4D97-AF65-F5344CB8AC3E}">
        <p14:creationId xmlns:p14="http://schemas.microsoft.com/office/powerpoint/2010/main" val="5521380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95536" y="2051889"/>
            <a:ext cx="8352928" cy="350865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lnSpc>
                <a:spcPct val="150000"/>
              </a:lnSpc>
            </a:pPr>
            <a:r>
              <a:rPr lang="tr-TR" sz="2800" b="1" dirty="0">
                <a:latin typeface="Calibri" panose="020F0502020204030204" pitchFamily="34" charset="0"/>
                <a:cs typeface="Calibri" panose="020F0502020204030204" pitchFamily="34" charset="0"/>
              </a:rPr>
              <a:t>1910-1940’LI YILLAR </a:t>
            </a:r>
          </a:p>
          <a:p>
            <a:pPr marL="285750" indent="-285750" algn="just">
              <a:lnSpc>
                <a:spcPct val="150000"/>
              </a:lnSpc>
              <a:buFont typeface="Arial" panose="020B0604020202020204" pitchFamily="34" charset="0"/>
              <a:buChar char="•"/>
            </a:pPr>
            <a:r>
              <a:rPr lang="tr-TR" sz="2000" dirty="0">
                <a:latin typeface="Calibri" panose="020F0502020204030204" pitchFamily="34" charset="0"/>
                <a:cs typeface="Calibri" panose="020F0502020204030204" pitchFamily="34" charset="0"/>
              </a:rPr>
              <a:t>Yönetime </a:t>
            </a:r>
            <a:r>
              <a:rPr lang="tr-TR" sz="2000" b="1" dirty="0">
                <a:latin typeface="Calibri" panose="020F0502020204030204" pitchFamily="34" charset="0"/>
                <a:cs typeface="Calibri" panose="020F0502020204030204" pitchFamily="34" charset="0"/>
              </a:rPr>
              <a:t>bilimsel bakış</a:t>
            </a:r>
            <a:r>
              <a:rPr lang="tr-TR" sz="2000" dirty="0">
                <a:latin typeface="Calibri" panose="020F0502020204030204" pitchFamily="34" charset="0"/>
                <a:cs typeface="Calibri" panose="020F0502020204030204" pitchFamily="34" charset="0"/>
              </a:rPr>
              <a:t>ın olduğu yıllardır. </a:t>
            </a:r>
          </a:p>
          <a:p>
            <a:pPr marL="285750" indent="-285750" algn="just">
              <a:lnSpc>
                <a:spcPct val="150000"/>
              </a:lnSpc>
              <a:buFont typeface="Arial" panose="020B0604020202020204" pitchFamily="34" charset="0"/>
              <a:buChar char="•"/>
            </a:pPr>
            <a:r>
              <a:rPr lang="tr-TR" sz="2000" b="1" dirty="0">
                <a:solidFill>
                  <a:srgbClr val="C00000"/>
                </a:solidFill>
                <a:latin typeface="Calibri" panose="020F0502020204030204" pitchFamily="34" charset="0"/>
                <a:cs typeface="Calibri" panose="020F0502020204030204" pitchFamily="34" charset="0"/>
              </a:rPr>
              <a:t>Bilimsel deneylere dayalı yönetim modelleri</a:t>
            </a:r>
          </a:p>
          <a:p>
            <a:pPr marL="285750" indent="-285750" algn="just">
              <a:lnSpc>
                <a:spcPct val="150000"/>
              </a:lnSpc>
              <a:buFont typeface="Arial" panose="020B0604020202020204" pitchFamily="34" charset="0"/>
              <a:buChar char="•"/>
            </a:pPr>
            <a:r>
              <a:rPr lang="tr-TR" sz="2000" b="1" dirty="0">
                <a:latin typeface="Calibri" panose="020F0502020204030204" pitchFamily="34" charset="0"/>
                <a:cs typeface="Calibri" panose="020F0502020204030204" pitchFamily="34" charset="0"/>
              </a:rPr>
              <a:t>İşlerin standardizasyonu, iş bölümü, uzmanlaşma, merkeziyetçi yönetim</a:t>
            </a:r>
            <a:r>
              <a:rPr lang="tr-TR" sz="2000" dirty="0">
                <a:latin typeface="Calibri" panose="020F0502020204030204" pitchFamily="34" charset="0"/>
                <a:cs typeface="Calibri" panose="020F0502020204030204" pitchFamily="34" charset="0"/>
              </a:rPr>
              <a:t> gibi kavramlar ile verimlilik ve üretkenlik artırılmaya çalışılıyordu. </a:t>
            </a:r>
          </a:p>
          <a:p>
            <a:pPr marL="285750" indent="-285750" algn="just">
              <a:lnSpc>
                <a:spcPct val="150000"/>
              </a:lnSpc>
              <a:buFont typeface="Arial" panose="020B0604020202020204" pitchFamily="34" charset="0"/>
              <a:buChar char="•"/>
            </a:pPr>
            <a:r>
              <a:rPr lang="tr-TR" sz="2000" b="1" dirty="0">
                <a:solidFill>
                  <a:srgbClr val="C00000"/>
                </a:solidFill>
                <a:latin typeface="Calibri" panose="020F0502020204030204" pitchFamily="34" charset="0"/>
                <a:cs typeface="Calibri" panose="020F0502020204030204" pitchFamily="34" charset="0"/>
              </a:rPr>
              <a:t>Süreçler ve insanlar üzerinde yukarıdan aşağıya sıkı bir kontrol </a:t>
            </a:r>
            <a:r>
              <a:rPr lang="tr-TR" sz="2000" dirty="0">
                <a:solidFill>
                  <a:srgbClr val="C00000"/>
                </a:solidFill>
                <a:latin typeface="Calibri" panose="020F0502020204030204" pitchFamily="34" charset="0"/>
                <a:cs typeface="Calibri" panose="020F0502020204030204" pitchFamily="34" charset="0"/>
              </a:rPr>
              <a:t>anlayışı uygulanmaktaydı.</a:t>
            </a:r>
          </a:p>
        </p:txBody>
      </p:sp>
      <p:sp>
        <p:nvSpPr>
          <p:cNvPr id="5" name="Başlık 1"/>
          <p:cNvSpPr>
            <a:spLocks noGrp="1"/>
          </p:cNvSpPr>
          <p:nvPr>
            <p:ph type="title"/>
          </p:nvPr>
        </p:nvSpPr>
        <p:spPr>
          <a:xfrm>
            <a:off x="395536" y="712953"/>
            <a:ext cx="8352928" cy="1143000"/>
          </a:xfrm>
        </p:spPr>
        <p:txBody>
          <a:bodyPr>
            <a:noAutofit/>
          </a:bodyPr>
          <a:lstStyle/>
          <a:p>
            <a:pPr algn="ctr"/>
            <a:r>
              <a:rPr lang="tr-TR" sz="3200" b="1" dirty="0">
                <a:solidFill>
                  <a:srgbClr val="C00000"/>
                </a:solidFill>
                <a:latin typeface="Calibri" panose="020F0502020204030204" pitchFamily="34" charset="0"/>
                <a:cs typeface="Calibri" panose="020F0502020204030204" pitchFamily="34" charset="0"/>
              </a:rPr>
              <a:t>YÖNETİM ANLAYIŞININ DEĞİŞİMİ</a:t>
            </a:r>
            <a:r>
              <a:rPr lang="tr-TR" sz="3200" dirty="0">
                <a:solidFill>
                  <a:srgbClr val="C00000"/>
                </a:solidFill>
                <a:latin typeface="Calibri" panose="020F0502020204030204" pitchFamily="34" charset="0"/>
                <a:cs typeface="Calibri" panose="020F0502020204030204" pitchFamily="34" charset="0"/>
              </a:rPr>
              <a:t/>
            </a:r>
            <a:br>
              <a:rPr lang="tr-TR" sz="3200" dirty="0">
                <a:solidFill>
                  <a:srgbClr val="C00000"/>
                </a:solidFill>
                <a:latin typeface="Calibri" panose="020F0502020204030204" pitchFamily="34" charset="0"/>
                <a:cs typeface="Calibri" panose="020F0502020204030204" pitchFamily="34" charset="0"/>
              </a:rPr>
            </a:br>
            <a:r>
              <a:rPr lang="tr-TR" sz="2400" b="1" i="1" dirty="0">
                <a:solidFill>
                  <a:srgbClr val="C00000"/>
                </a:solidFill>
                <a:latin typeface="Calibri" panose="020F0502020204030204" pitchFamily="34" charset="0"/>
                <a:cs typeface="Calibri" panose="020F0502020204030204" pitchFamily="34" charset="0"/>
              </a:rPr>
              <a:t>1900′lerin Başından Günümüze Yönetim Model ve Araçları</a:t>
            </a:r>
          </a:p>
        </p:txBody>
      </p:sp>
    </p:spTree>
    <p:extLst>
      <p:ext uri="{BB962C8B-B14F-4D97-AF65-F5344CB8AC3E}">
        <p14:creationId xmlns:p14="http://schemas.microsoft.com/office/powerpoint/2010/main" val="9260730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01577" y="2425996"/>
            <a:ext cx="7676149" cy="298543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tr-TR" sz="2800" b="1" dirty="0">
                <a:latin typeface="Calibri" panose="020F0502020204030204" pitchFamily="34" charset="0"/>
                <a:cs typeface="Calibri" panose="020F0502020204030204" pitchFamily="34" charset="0"/>
              </a:rPr>
              <a:t>1950-1960’LI YILLAR </a:t>
            </a:r>
          </a:p>
          <a:p>
            <a:pPr marL="285750" indent="-285750" algn="just">
              <a:buFont typeface="Arial" panose="020B0604020202020204" pitchFamily="34" charset="0"/>
              <a:buChar char="•"/>
            </a:pPr>
            <a:r>
              <a:rPr lang="tr-TR" sz="2000" dirty="0">
                <a:latin typeface="Calibri" panose="020F0502020204030204" pitchFamily="34" charset="0"/>
                <a:cs typeface="Calibri" panose="020F0502020204030204" pitchFamily="34" charset="0"/>
              </a:rPr>
              <a:t>Organizasyon yapılarının gittikçe büyümesi ve karmaşıklaşması nedeni ile farklı bir yönetim felsefesinin hız kazandığı dönemlerdir. </a:t>
            </a:r>
          </a:p>
          <a:p>
            <a:pPr marL="285750" indent="-285750" algn="just">
              <a:buFont typeface="Arial" panose="020B0604020202020204" pitchFamily="34" charset="0"/>
              <a:buChar char="•"/>
            </a:pPr>
            <a:r>
              <a:rPr lang="tr-TR" sz="2000" dirty="0">
                <a:solidFill>
                  <a:srgbClr val="C00000"/>
                </a:solidFill>
                <a:latin typeface="Calibri" panose="020F0502020204030204" pitchFamily="34" charset="0"/>
                <a:cs typeface="Calibri" panose="020F0502020204030204" pitchFamily="34" charset="0"/>
              </a:rPr>
              <a:t>Bu dönemlerde, </a:t>
            </a:r>
            <a:r>
              <a:rPr lang="tr-TR" sz="2000" b="1" dirty="0">
                <a:solidFill>
                  <a:srgbClr val="C00000"/>
                </a:solidFill>
                <a:latin typeface="Calibri" panose="020F0502020204030204" pitchFamily="34" charset="0"/>
                <a:cs typeface="Calibri" panose="020F0502020204030204" pitchFamily="34" charset="0"/>
              </a:rPr>
              <a:t>fonksiyonel örgütlenme </a:t>
            </a:r>
            <a:r>
              <a:rPr lang="tr-TR" sz="2000" dirty="0">
                <a:solidFill>
                  <a:srgbClr val="C00000"/>
                </a:solidFill>
                <a:latin typeface="Calibri" panose="020F0502020204030204" pitchFamily="34" charset="0"/>
                <a:cs typeface="Calibri" panose="020F0502020204030204" pitchFamily="34" charset="0"/>
              </a:rPr>
              <a:t>ve </a:t>
            </a:r>
            <a:r>
              <a:rPr lang="tr-TR" sz="2000" b="1" dirty="0">
                <a:solidFill>
                  <a:srgbClr val="C00000"/>
                </a:solidFill>
                <a:latin typeface="Calibri" panose="020F0502020204030204" pitchFamily="34" charset="0"/>
                <a:cs typeface="Calibri" panose="020F0502020204030204" pitchFamily="34" charset="0"/>
              </a:rPr>
              <a:t>insan kaynakları </a:t>
            </a:r>
            <a:r>
              <a:rPr lang="tr-TR" sz="2000" dirty="0">
                <a:solidFill>
                  <a:srgbClr val="C00000"/>
                </a:solidFill>
                <a:latin typeface="Calibri" panose="020F0502020204030204" pitchFamily="34" charset="0"/>
                <a:cs typeface="Calibri" panose="020F0502020204030204" pitchFamily="34" charset="0"/>
              </a:rPr>
              <a:t>konuları ön plana çıkmıştır. </a:t>
            </a:r>
          </a:p>
          <a:p>
            <a:pPr marL="285750" indent="-285750" algn="just">
              <a:buFont typeface="Arial" panose="020B0604020202020204" pitchFamily="34" charset="0"/>
              <a:buChar char="•"/>
            </a:pPr>
            <a:r>
              <a:rPr lang="tr-TR" sz="2000" dirty="0">
                <a:latin typeface="Calibri" panose="020F0502020204030204" pitchFamily="34" charset="0"/>
                <a:cs typeface="Calibri" panose="020F0502020204030204" pitchFamily="34" charset="0"/>
              </a:rPr>
              <a:t>Bir önceki dönem insan faktörünü göz ardı etmiştir. Bu dönemde, insan fark edilmiştir. </a:t>
            </a:r>
          </a:p>
          <a:p>
            <a:pPr marL="285750" indent="-285750" algn="just">
              <a:buFont typeface="Arial" panose="020B0604020202020204" pitchFamily="34" charset="0"/>
              <a:buChar char="•"/>
            </a:pPr>
            <a:r>
              <a:rPr lang="tr-TR" sz="2000" b="1" dirty="0">
                <a:solidFill>
                  <a:srgbClr val="FF0000"/>
                </a:solidFill>
                <a:latin typeface="Calibri" panose="020F0502020204030204" pitchFamily="34" charset="0"/>
                <a:cs typeface="Calibri" panose="020F0502020204030204" pitchFamily="34" charset="0"/>
              </a:rPr>
              <a:t>İş ve görev tanımları</a:t>
            </a:r>
            <a:r>
              <a:rPr lang="tr-TR" sz="2000" dirty="0">
                <a:solidFill>
                  <a:srgbClr val="FF0000"/>
                </a:solidFill>
                <a:latin typeface="Calibri" panose="020F0502020204030204" pitchFamily="34" charset="0"/>
                <a:cs typeface="Calibri" panose="020F0502020204030204" pitchFamily="34" charset="0"/>
              </a:rPr>
              <a:t>, </a:t>
            </a:r>
            <a:r>
              <a:rPr lang="tr-TR" sz="2000" b="1" dirty="0">
                <a:solidFill>
                  <a:srgbClr val="FF0000"/>
                </a:solidFill>
                <a:latin typeface="Calibri" panose="020F0502020204030204" pitchFamily="34" charset="0"/>
                <a:cs typeface="Calibri" panose="020F0502020204030204" pitchFamily="34" charset="0"/>
              </a:rPr>
              <a:t>hedef belirleme </a:t>
            </a:r>
            <a:r>
              <a:rPr lang="tr-TR" sz="2000" dirty="0">
                <a:solidFill>
                  <a:srgbClr val="FF0000"/>
                </a:solidFill>
                <a:latin typeface="Calibri" panose="020F0502020204030204" pitchFamily="34" charset="0"/>
                <a:cs typeface="Calibri" panose="020F0502020204030204" pitchFamily="34" charset="0"/>
              </a:rPr>
              <a:t>ve</a:t>
            </a:r>
            <a:r>
              <a:rPr lang="tr-TR" sz="2000" b="1" dirty="0">
                <a:solidFill>
                  <a:srgbClr val="FF0000"/>
                </a:solidFill>
                <a:latin typeface="Calibri" panose="020F0502020204030204" pitchFamily="34" charset="0"/>
                <a:cs typeface="Calibri" panose="020F0502020204030204" pitchFamily="34" charset="0"/>
              </a:rPr>
              <a:t> performans değerlendirmeleri</a:t>
            </a:r>
            <a:r>
              <a:rPr lang="tr-TR" sz="2000" dirty="0">
                <a:solidFill>
                  <a:srgbClr val="FF0000"/>
                </a:solidFill>
                <a:latin typeface="Calibri" panose="020F0502020204030204" pitchFamily="34" charset="0"/>
                <a:cs typeface="Calibri" panose="020F0502020204030204" pitchFamily="34" charset="0"/>
              </a:rPr>
              <a:t> bu dönemin popüler araçları olmuştur.</a:t>
            </a:r>
          </a:p>
        </p:txBody>
      </p:sp>
      <p:sp>
        <p:nvSpPr>
          <p:cNvPr id="7" name="Başlık 1">
            <a:extLst>
              <a:ext uri="{FF2B5EF4-FFF2-40B4-BE49-F238E27FC236}">
                <a16:creationId xmlns:a16="http://schemas.microsoft.com/office/drawing/2014/main" id="{EAFBF4E1-2B90-4526-9EFB-FFA1B4F33695}"/>
              </a:ext>
            </a:extLst>
          </p:cNvPr>
          <p:cNvSpPr>
            <a:spLocks noGrp="1"/>
          </p:cNvSpPr>
          <p:nvPr>
            <p:ph type="title"/>
          </p:nvPr>
        </p:nvSpPr>
        <p:spPr>
          <a:xfrm>
            <a:off x="395536" y="917053"/>
            <a:ext cx="8352928" cy="1143000"/>
          </a:xfrm>
        </p:spPr>
        <p:txBody>
          <a:bodyPr>
            <a:noAutofit/>
          </a:bodyPr>
          <a:lstStyle/>
          <a:p>
            <a:pPr algn="ctr"/>
            <a:r>
              <a:rPr lang="tr-TR" sz="3200" b="1" dirty="0">
                <a:solidFill>
                  <a:srgbClr val="C00000"/>
                </a:solidFill>
                <a:latin typeface="Calibri" panose="020F0502020204030204" pitchFamily="34" charset="0"/>
                <a:cs typeface="Calibri" panose="020F0502020204030204" pitchFamily="34" charset="0"/>
              </a:rPr>
              <a:t>YÖNETİM ANLAYIŞININ DEĞİŞİMİ</a:t>
            </a:r>
            <a:r>
              <a:rPr lang="tr-TR" sz="3200" dirty="0">
                <a:solidFill>
                  <a:srgbClr val="C00000"/>
                </a:solidFill>
                <a:latin typeface="Calibri" panose="020F0502020204030204" pitchFamily="34" charset="0"/>
                <a:cs typeface="Calibri" panose="020F0502020204030204" pitchFamily="34" charset="0"/>
              </a:rPr>
              <a:t/>
            </a:r>
            <a:br>
              <a:rPr lang="tr-TR" sz="3200" dirty="0">
                <a:solidFill>
                  <a:srgbClr val="C00000"/>
                </a:solidFill>
                <a:latin typeface="Calibri" panose="020F0502020204030204" pitchFamily="34" charset="0"/>
                <a:cs typeface="Calibri" panose="020F0502020204030204" pitchFamily="34" charset="0"/>
              </a:rPr>
            </a:br>
            <a:r>
              <a:rPr lang="tr-TR" sz="2400" b="1" i="1" dirty="0">
                <a:solidFill>
                  <a:srgbClr val="C00000"/>
                </a:solidFill>
                <a:latin typeface="Calibri" panose="020F0502020204030204" pitchFamily="34" charset="0"/>
                <a:cs typeface="Calibri" panose="020F0502020204030204" pitchFamily="34" charset="0"/>
              </a:rPr>
              <a:t>1900′lerin Başından Günümüze Yönetim Model ve Araçları</a:t>
            </a:r>
          </a:p>
        </p:txBody>
      </p:sp>
    </p:spTree>
    <p:extLst>
      <p:ext uri="{BB962C8B-B14F-4D97-AF65-F5344CB8AC3E}">
        <p14:creationId xmlns:p14="http://schemas.microsoft.com/office/powerpoint/2010/main" val="10700104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93294" y="1467183"/>
            <a:ext cx="8109285" cy="30162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tr-TR" sz="2800" b="1" dirty="0">
                <a:latin typeface="Calibri" panose="020F0502020204030204" pitchFamily="34" charset="0"/>
                <a:cs typeface="Calibri" panose="020F0502020204030204" pitchFamily="34" charset="0"/>
              </a:rPr>
              <a:t>1970’LER… </a:t>
            </a:r>
          </a:p>
          <a:p>
            <a:pPr marL="342900" indent="-342900" algn="just">
              <a:buFont typeface="Arial" panose="020B0604020202020204" pitchFamily="34" charset="0"/>
              <a:buChar char="•"/>
            </a:pPr>
            <a:r>
              <a:rPr lang="tr-TR" b="1" dirty="0">
                <a:latin typeface="Calibri" panose="020F0502020204030204" pitchFamily="34" charset="0"/>
                <a:cs typeface="Calibri" panose="020F0502020204030204" pitchFamily="34" charset="0"/>
              </a:rPr>
              <a:t>Stratejik </a:t>
            </a:r>
            <a:r>
              <a:rPr lang="tr-TR" b="1" dirty="0" err="1">
                <a:latin typeface="Calibri" panose="020F0502020204030204" pitchFamily="34" charset="0"/>
                <a:cs typeface="Calibri" panose="020F0502020204030204" pitchFamily="34" charset="0"/>
              </a:rPr>
              <a:t>Planlama</a:t>
            </a:r>
            <a:r>
              <a:rPr lang="tr-TR" dirty="0" err="1">
                <a:latin typeface="Calibri" panose="020F0502020204030204" pitchFamily="34" charset="0"/>
                <a:cs typeface="Calibri" panose="020F0502020204030204" pitchFamily="34" charset="0"/>
              </a:rPr>
              <a:t>’nın</a:t>
            </a:r>
            <a:r>
              <a:rPr lang="tr-TR" dirty="0">
                <a:latin typeface="Calibri" panose="020F0502020204030204" pitchFamily="34" charset="0"/>
                <a:cs typeface="Calibri" panose="020F0502020204030204" pitchFamily="34" charset="0"/>
              </a:rPr>
              <a:t> ortaya atıldığı yıllar oldu. </a:t>
            </a:r>
          </a:p>
          <a:p>
            <a:pPr marL="342900" indent="-342900" algn="just">
              <a:buFont typeface="Arial" panose="020B0604020202020204" pitchFamily="34" charset="0"/>
              <a:buChar char="•"/>
            </a:pPr>
            <a:r>
              <a:rPr lang="tr-TR" dirty="0">
                <a:solidFill>
                  <a:srgbClr val="FF0000"/>
                </a:solidFill>
                <a:latin typeface="Calibri" panose="020F0502020204030204" pitchFamily="34" charset="0"/>
                <a:cs typeface="Calibri" panose="020F0502020204030204" pitchFamily="34" charset="0"/>
              </a:rPr>
              <a:t>Kurumlar, kaynak ve çabalarını bir odak doğrultusunda yönlendirmeye çalıştılar. </a:t>
            </a:r>
          </a:p>
          <a:p>
            <a:pPr marL="342900" indent="-342900" algn="just">
              <a:buFont typeface="Arial" panose="020B0604020202020204" pitchFamily="34" charset="0"/>
              <a:buChar char="•"/>
            </a:pPr>
            <a:r>
              <a:rPr lang="tr-TR" dirty="0">
                <a:latin typeface="Calibri" panose="020F0502020204030204" pitchFamily="34" charset="0"/>
                <a:cs typeface="Calibri" panose="020F0502020204030204" pitchFamily="34" charset="0"/>
              </a:rPr>
              <a:t>Stratejik planlar ile öncelikler belirlendi ve </a:t>
            </a:r>
            <a:r>
              <a:rPr lang="tr-TR" b="1" dirty="0">
                <a:latin typeface="Calibri" panose="020F0502020204030204" pitchFamily="34" charset="0"/>
                <a:cs typeface="Calibri" panose="020F0502020204030204" pitchFamily="34" charset="0"/>
              </a:rPr>
              <a:t>strateji savaşları </a:t>
            </a:r>
            <a:r>
              <a:rPr lang="tr-TR" dirty="0">
                <a:latin typeface="Calibri" panose="020F0502020204030204" pitchFamily="34" charset="0"/>
                <a:cs typeface="Calibri" panose="020F0502020204030204" pitchFamily="34" charset="0"/>
              </a:rPr>
              <a:t>başladı. </a:t>
            </a:r>
          </a:p>
          <a:p>
            <a:pPr marL="342900" indent="-342900" algn="just">
              <a:buFont typeface="Arial" panose="020B0604020202020204" pitchFamily="34" charset="0"/>
              <a:buChar char="•"/>
            </a:pPr>
            <a:r>
              <a:rPr lang="tr-TR" dirty="0">
                <a:solidFill>
                  <a:srgbClr val="FF0000"/>
                </a:solidFill>
                <a:latin typeface="Calibri" panose="020F0502020204030204" pitchFamily="34" charset="0"/>
                <a:cs typeface="Calibri" panose="020F0502020204030204" pitchFamily="34" charset="0"/>
              </a:rPr>
              <a:t>Ancak stratejik yönetimde, herkesin kendi yapısına uygun modeller değil, herkese uyabilecek ortak </a:t>
            </a:r>
            <a:r>
              <a:rPr lang="tr-TR" dirty="0" err="1">
                <a:solidFill>
                  <a:srgbClr val="FF0000"/>
                </a:solidFill>
                <a:latin typeface="Calibri" panose="020F0502020204030204" pitchFamily="34" charset="0"/>
                <a:cs typeface="Calibri" panose="020F0502020204030204" pitchFamily="34" charset="0"/>
              </a:rPr>
              <a:t>metedolojiler</a:t>
            </a:r>
            <a:r>
              <a:rPr lang="tr-TR" dirty="0">
                <a:solidFill>
                  <a:srgbClr val="FF0000"/>
                </a:solidFill>
                <a:latin typeface="Calibri" panose="020F0502020204030204" pitchFamily="34" charset="0"/>
                <a:cs typeface="Calibri" panose="020F0502020204030204" pitchFamily="34" charset="0"/>
              </a:rPr>
              <a:t> kullanıldı. </a:t>
            </a:r>
          </a:p>
          <a:p>
            <a:pPr marL="342900" indent="-342900" algn="just">
              <a:buFont typeface="Arial" panose="020B0604020202020204" pitchFamily="34" charset="0"/>
              <a:buChar char="•"/>
            </a:pPr>
            <a:r>
              <a:rPr lang="tr-TR" dirty="0">
                <a:latin typeface="Calibri" panose="020F0502020204030204" pitchFamily="34" charset="0"/>
                <a:cs typeface="Calibri" panose="020F0502020204030204" pitchFamily="34" charset="0"/>
              </a:rPr>
              <a:t>Bu durum, ileride </a:t>
            </a:r>
            <a:r>
              <a:rPr lang="tr-TR" b="1" u="sng" dirty="0" err="1">
                <a:solidFill>
                  <a:srgbClr val="FF0000"/>
                </a:solidFill>
                <a:latin typeface="Calibri" panose="020F0502020204030204" pitchFamily="34" charset="0"/>
                <a:cs typeface="Calibri" panose="020F0502020204030204" pitchFamily="34" charset="0"/>
              </a:rPr>
              <a:t>durumsallık</a:t>
            </a:r>
            <a:r>
              <a:rPr lang="tr-TR" b="1" u="sng" dirty="0">
                <a:solidFill>
                  <a:srgbClr val="FF0000"/>
                </a:solidFill>
                <a:latin typeface="Calibri" panose="020F0502020204030204" pitchFamily="34" charset="0"/>
                <a:cs typeface="Calibri" panose="020F0502020204030204" pitchFamily="34" charset="0"/>
              </a:rPr>
              <a:t> teorisinin</a:t>
            </a:r>
            <a:r>
              <a:rPr lang="tr-TR" b="1" dirty="0">
                <a:solidFill>
                  <a:srgbClr val="FF0000"/>
                </a:solidFill>
                <a:latin typeface="Calibri" panose="020F0502020204030204" pitchFamily="34" charset="0"/>
                <a:cs typeface="Calibri" panose="020F0502020204030204" pitchFamily="34" charset="0"/>
              </a:rPr>
              <a:t> </a:t>
            </a:r>
            <a:r>
              <a:rPr lang="tr-TR" dirty="0">
                <a:latin typeface="Calibri" panose="020F0502020204030204" pitchFamily="34" charset="0"/>
                <a:cs typeface="Calibri" panose="020F0502020204030204" pitchFamily="34" charset="0"/>
              </a:rPr>
              <a:t>ortaya çıkışı ile değişecek olmakla birlikte, o dönemde, herkese uyabilecek çözümler aranıyordu. </a:t>
            </a:r>
          </a:p>
          <a:p>
            <a:pPr marL="342900" indent="-342900" algn="just">
              <a:buFont typeface="Arial" panose="020B0604020202020204" pitchFamily="34" charset="0"/>
              <a:buChar char="•"/>
            </a:pPr>
            <a:r>
              <a:rPr lang="tr-TR" b="1" dirty="0">
                <a:solidFill>
                  <a:srgbClr val="FF0000"/>
                </a:solidFill>
                <a:latin typeface="Calibri" panose="020F0502020204030204" pitchFamily="34" charset="0"/>
                <a:cs typeface="Calibri" panose="020F0502020204030204" pitchFamily="34" charset="0"/>
              </a:rPr>
              <a:t>SWOT, BCG </a:t>
            </a:r>
            <a:r>
              <a:rPr lang="tr-TR" b="1" dirty="0" err="1">
                <a:solidFill>
                  <a:srgbClr val="FF0000"/>
                </a:solidFill>
                <a:latin typeface="Calibri" panose="020F0502020204030204" pitchFamily="34" charset="0"/>
                <a:cs typeface="Calibri" panose="020F0502020204030204" pitchFamily="34" charset="0"/>
              </a:rPr>
              <a:t>Growth</a:t>
            </a:r>
            <a:r>
              <a:rPr lang="tr-TR" b="1" dirty="0">
                <a:solidFill>
                  <a:srgbClr val="FF0000"/>
                </a:solidFill>
                <a:latin typeface="Calibri" panose="020F0502020204030204" pitchFamily="34" charset="0"/>
                <a:cs typeface="Calibri" panose="020F0502020204030204" pitchFamily="34" charset="0"/>
              </a:rPr>
              <a:t> </a:t>
            </a:r>
            <a:r>
              <a:rPr lang="tr-TR" b="1" dirty="0" err="1">
                <a:solidFill>
                  <a:srgbClr val="FF0000"/>
                </a:solidFill>
                <a:latin typeface="Calibri" panose="020F0502020204030204" pitchFamily="34" charset="0"/>
                <a:cs typeface="Calibri" panose="020F0502020204030204" pitchFamily="34" charset="0"/>
              </a:rPr>
              <a:t>Share</a:t>
            </a:r>
            <a:r>
              <a:rPr lang="tr-TR" b="1" dirty="0">
                <a:solidFill>
                  <a:srgbClr val="FF0000"/>
                </a:solidFill>
                <a:latin typeface="Calibri" panose="020F0502020204030204" pitchFamily="34" charset="0"/>
                <a:cs typeface="Calibri" panose="020F0502020204030204" pitchFamily="34" charset="0"/>
              </a:rPr>
              <a:t> </a:t>
            </a:r>
            <a:r>
              <a:rPr lang="tr-TR" b="1" dirty="0" err="1">
                <a:solidFill>
                  <a:srgbClr val="FF0000"/>
                </a:solidFill>
                <a:latin typeface="Calibri" panose="020F0502020204030204" pitchFamily="34" charset="0"/>
                <a:cs typeface="Calibri" panose="020F0502020204030204" pitchFamily="34" charset="0"/>
              </a:rPr>
              <a:t>Matrix</a:t>
            </a:r>
            <a:r>
              <a:rPr lang="tr-TR" b="1" dirty="0">
                <a:solidFill>
                  <a:srgbClr val="FF0000"/>
                </a:solidFill>
                <a:latin typeface="Calibri" panose="020F0502020204030204" pitchFamily="34" charset="0"/>
                <a:cs typeface="Calibri" panose="020F0502020204030204" pitchFamily="34" charset="0"/>
              </a:rPr>
              <a:t> </a:t>
            </a:r>
            <a:r>
              <a:rPr lang="tr-TR" dirty="0">
                <a:solidFill>
                  <a:srgbClr val="FF0000"/>
                </a:solidFill>
                <a:latin typeface="Calibri" panose="020F0502020204030204" pitchFamily="34" charset="0"/>
                <a:cs typeface="Calibri" panose="020F0502020204030204" pitchFamily="34" charset="0"/>
              </a:rPr>
              <a:t>gibi dönemin popüler yönetsel araçları sık kullanıldı.</a:t>
            </a:r>
          </a:p>
        </p:txBody>
      </p:sp>
      <p:sp>
        <p:nvSpPr>
          <p:cNvPr id="7" name="Başlık 1">
            <a:extLst>
              <a:ext uri="{FF2B5EF4-FFF2-40B4-BE49-F238E27FC236}">
                <a16:creationId xmlns:a16="http://schemas.microsoft.com/office/drawing/2014/main" id="{C619C199-D53D-4E8F-BD00-7BDF5605BF56}"/>
              </a:ext>
            </a:extLst>
          </p:cNvPr>
          <p:cNvSpPr>
            <a:spLocks noGrp="1"/>
          </p:cNvSpPr>
          <p:nvPr>
            <p:ph type="title"/>
          </p:nvPr>
        </p:nvSpPr>
        <p:spPr>
          <a:xfrm>
            <a:off x="395536" y="598657"/>
            <a:ext cx="8352928" cy="1143000"/>
          </a:xfrm>
        </p:spPr>
        <p:txBody>
          <a:bodyPr>
            <a:noAutofit/>
          </a:bodyPr>
          <a:lstStyle/>
          <a:p>
            <a:pPr algn="ctr"/>
            <a:r>
              <a:rPr lang="tr-TR" sz="3200" b="1" dirty="0">
                <a:solidFill>
                  <a:srgbClr val="C00000"/>
                </a:solidFill>
                <a:latin typeface="Calibri" panose="020F0502020204030204" pitchFamily="34" charset="0"/>
                <a:cs typeface="Calibri" panose="020F0502020204030204" pitchFamily="34" charset="0"/>
              </a:rPr>
              <a:t>YÖNETİM ANLAYIŞININ DEĞİŞİMİ</a:t>
            </a:r>
            <a:r>
              <a:rPr lang="tr-TR" sz="3200" dirty="0">
                <a:solidFill>
                  <a:srgbClr val="C00000"/>
                </a:solidFill>
                <a:latin typeface="Calibri" panose="020F0502020204030204" pitchFamily="34" charset="0"/>
                <a:cs typeface="Calibri" panose="020F0502020204030204" pitchFamily="34" charset="0"/>
              </a:rPr>
              <a:t/>
            </a:r>
            <a:br>
              <a:rPr lang="tr-TR" sz="3200" dirty="0">
                <a:solidFill>
                  <a:srgbClr val="C00000"/>
                </a:solidFill>
                <a:latin typeface="Calibri" panose="020F0502020204030204" pitchFamily="34" charset="0"/>
                <a:cs typeface="Calibri" panose="020F0502020204030204" pitchFamily="34" charset="0"/>
              </a:rPr>
            </a:br>
            <a:r>
              <a:rPr lang="tr-TR" sz="2400" b="1" i="1" dirty="0">
                <a:solidFill>
                  <a:srgbClr val="C00000"/>
                </a:solidFill>
                <a:latin typeface="Calibri" panose="020F0502020204030204" pitchFamily="34" charset="0"/>
                <a:cs typeface="Calibri" panose="020F0502020204030204" pitchFamily="34" charset="0"/>
              </a:rPr>
              <a:t>1900′lerin Başından Günümüze Yönetim Model ve Araçları</a:t>
            </a:r>
          </a:p>
        </p:txBody>
      </p:sp>
      <p:sp>
        <p:nvSpPr>
          <p:cNvPr id="5" name="Dikdörtgen 4">
            <a:extLst>
              <a:ext uri="{FF2B5EF4-FFF2-40B4-BE49-F238E27FC236}">
                <a16:creationId xmlns:a16="http://schemas.microsoft.com/office/drawing/2014/main" id="{7BE280DA-F5F8-4683-BD45-B774EB137332}"/>
              </a:ext>
            </a:extLst>
          </p:cNvPr>
          <p:cNvSpPr/>
          <p:nvPr/>
        </p:nvSpPr>
        <p:spPr>
          <a:xfrm>
            <a:off x="493293" y="4587078"/>
            <a:ext cx="8135626"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1600" b="1" i="1" dirty="0">
                <a:solidFill>
                  <a:srgbClr val="C00000"/>
                </a:solidFill>
                <a:latin typeface="Calibri" panose="020F0502020204030204" pitchFamily="34" charset="0"/>
              </a:rPr>
              <a:t> Boston Consulting Group (BGC) growth share matrix</a:t>
            </a:r>
            <a:r>
              <a:rPr lang="tr-TR" sz="1600" b="1" i="1" dirty="0">
                <a:solidFill>
                  <a:srgbClr val="C00000"/>
                </a:solidFill>
                <a:latin typeface="Calibri" panose="020F0502020204030204" pitchFamily="34" charset="0"/>
              </a:rPr>
              <a:t>: </a:t>
            </a:r>
            <a:r>
              <a:rPr lang="tr-TR" sz="1600" dirty="0">
                <a:latin typeface="Calibri" panose="020F0502020204030204" pitchFamily="34" charset="0"/>
              </a:rPr>
              <a:t>"</a:t>
            </a:r>
            <a:r>
              <a:rPr lang="tr-TR" sz="1600" dirty="0" err="1">
                <a:latin typeface="Calibri" panose="020F0502020204030204" pitchFamily="34" charset="0"/>
              </a:rPr>
              <a:t>The</a:t>
            </a:r>
            <a:r>
              <a:rPr lang="tr-TR" sz="1600" dirty="0">
                <a:latin typeface="Calibri" panose="020F0502020204030204" pitchFamily="34" charset="0"/>
              </a:rPr>
              <a:t> Boston </a:t>
            </a:r>
            <a:r>
              <a:rPr lang="tr-TR" sz="1600" dirty="0" err="1">
                <a:latin typeface="Calibri" panose="020F0502020204030204" pitchFamily="34" charset="0"/>
              </a:rPr>
              <a:t>Consulting</a:t>
            </a:r>
            <a:r>
              <a:rPr lang="tr-TR" sz="1600" dirty="0">
                <a:latin typeface="Calibri" panose="020F0502020204030204" pitchFamily="34" charset="0"/>
              </a:rPr>
              <a:t> </a:t>
            </a:r>
            <a:r>
              <a:rPr lang="tr-TR" sz="1600" dirty="0" err="1">
                <a:latin typeface="Calibri" panose="020F0502020204030204" pitchFamily="34" charset="0"/>
              </a:rPr>
              <a:t>Group</a:t>
            </a:r>
            <a:r>
              <a:rPr lang="tr-TR" sz="1600" dirty="0">
                <a:latin typeface="Calibri" panose="020F0502020204030204" pitchFamily="34" charset="0"/>
              </a:rPr>
              <a:t>" (BCG) matrisi; ürünlerin mevcut değerini, potansiyel pazar büyümesi ve pazar payı ile değerlendiren bir analiz aracıdır. Bu analiz, hangi ürün gruplarına daha fazla yatırım yapılması gerektiği ve hangi ürünlerin öncelikli olarak portföyden çıkarılabileceğinin görülmesine yardımcı olur.</a:t>
            </a:r>
            <a:r>
              <a:rPr lang="tr-TR" sz="1600" b="1" i="1" dirty="0">
                <a:solidFill>
                  <a:srgbClr val="C00000"/>
                </a:solidFill>
                <a:latin typeface="Calibri" panose="020F0502020204030204" pitchFamily="34" charset="0"/>
              </a:rPr>
              <a:t> </a:t>
            </a:r>
          </a:p>
        </p:txBody>
      </p:sp>
      <p:sp>
        <p:nvSpPr>
          <p:cNvPr id="2" name="Dikdörtgen 1"/>
          <p:cNvSpPr/>
          <p:nvPr/>
        </p:nvSpPr>
        <p:spPr>
          <a:xfrm>
            <a:off x="493294" y="5897722"/>
            <a:ext cx="8135625" cy="73866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tr-TR" sz="1400" b="1" u="sng" dirty="0" err="1">
                <a:solidFill>
                  <a:srgbClr val="FF0000"/>
                </a:solidFill>
                <a:latin typeface="Calibri" panose="020F0502020204030204" pitchFamily="34" charset="0"/>
                <a:cs typeface="Calibri" panose="020F0502020204030204" pitchFamily="34" charset="0"/>
              </a:rPr>
              <a:t>Durumsallık</a:t>
            </a:r>
            <a:r>
              <a:rPr lang="tr-TR" sz="1400" b="1" u="sng" dirty="0">
                <a:solidFill>
                  <a:srgbClr val="FF0000"/>
                </a:solidFill>
                <a:latin typeface="Calibri" panose="020F0502020204030204" pitchFamily="34" charset="0"/>
                <a:cs typeface="Calibri" panose="020F0502020204030204" pitchFamily="34" charset="0"/>
              </a:rPr>
              <a:t> Teorisi</a:t>
            </a:r>
            <a:r>
              <a:rPr lang="tr-TR" sz="1400" b="1" dirty="0">
                <a:solidFill>
                  <a:srgbClr val="FF0000"/>
                </a:solidFill>
                <a:latin typeface="Calibri" panose="020F0502020204030204" pitchFamily="34" charset="0"/>
                <a:cs typeface="Calibri" panose="020F0502020204030204" pitchFamily="34" charset="0"/>
              </a:rPr>
              <a:t>: </a:t>
            </a:r>
            <a:r>
              <a:rPr lang="tr-TR" sz="1400" dirty="0" err="1">
                <a:latin typeface="Calibri" panose="020F0502020204030204" pitchFamily="34" charset="0"/>
              </a:rPr>
              <a:t>Durumsallık</a:t>
            </a:r>
            <a:r>
              <a:rPr lang="tr-TR" sz="1400" dirty="0">
                <a:latin typeface="Calibri" panose="020F0502020204030204" pitchFamily="34" charset="0"/>
              </a:rPr>
              <a:t> Yaklaşımı en kısa şekilde şöyle tanımlanabilir: 1. Organizasyonlarda tek bir en iyi yol yoktur.  2. Organizasyonda kullanılan her bir yolun etki ve verimliliği farklıdır. 3- Organizasyonun  oluşturulması, içinde bulunduğu çevre koşullarına bağlıdır.</a:t>
            </a:r>
          </a:p>
        </p:txBody>
      </p:sp>
      <p:sp>
        <p:nvSpPr>
          <p:cNvPr id="4" name="Dikdörtgen 3"/>
          <p:cNvSpPr/>
          <p:nvPr/>
        </p:nvSpPr>
        <p:spPr>
          <a:xfrm>
            <a:off x="4547936" y="6435330"/>
            <a:ext cx="4114373" cy="261610"/>
          </a:xfrm>
          <a:prstGeom prst="rect">
            <a:avLst/>
          </a:prstGeom>
        </p:spPr>
        <p:txBody>
          <a:bodyPr wrap="square">
            <a:spAutoFit/>
          </a:bodyPr>
          <a:lstStyle/>
          <a:p>
            <a:pPr algn="r"/>
            <a:r>
              <a:rPr lang="tr-TR" sz="1100" i="1" dirty="0">
                <a:latin typeface="Calibri" panose="020F0502020204030204" pitchFamily="34" charset="0"/>
              </a:rPr>
              <a:t>http://www.ozyazilim.com/ozgur/marmara/orgut/teknoloji.htm</a:t>
            </a:r>
          </a:p>
        </p:txBody>
      </p:sp>
      <p:sp>
        <p:nvSpPr>
          <p:cNvPr id="6" name="Dikdörtgen 5"/>
          <p:cNvSpPr/>
          <p:nvPr/>
        </p:nvSpPr>
        <p:spPr>
          <a:xfrm>
            <a:off x="4090309" y="5620433"/>
            <a:ext cx="4572000" cy="261610"/>
          </a:xfrm>
          <a:prstGeom prst="rect">
            <a:avLst/>
          </a:prstGeom>
        </p:spPr>
        <p:txBody>
          <a:bodyPr>
            <a:spAutoFit/>
          </a:bodyPr>
          <a:lstStyle/>
          <a:p>
            <a:pPr algn="r"/>
            <a:r>
              <a:rPr lang="tr-TR" sz="1050" i="1" dirty="0"/>
              <a:t>http://consulta.com.tr/icerik/urun-portfoy-yonetimi-ve-bcg-matrisi/453</a:t>
            </a:r>
          </a:p>
        </p:txBody>
      </p:sp>
    </p:spTree>
    <p:extLst>
      <p:ext uri="{BB962C8B-B14F-4D97-AF65-F5344CB8AC3E}">
        <p14:creationId xmlns:p14="http://schemas.microsoft.com/office/powerpoint/2010/main" val="3932895293"/>
      </p:ext>
    </p:extLst>
  </p:cSld>
  <p:clrMapOvr>
    <a:masterClrMapping/>
  </p:clrMapOvr>
</p:sld>
</file>

<file path=ppt/theme/theme1.xml><?xml version="1.0" encoding="utf-8"?>
<a:theme xmlns:a="http://schemas.openxmlformats.org/drawingml/2006/main" name="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arrow"/>
        </a:ln>
      </a:spPr>
      <a:bodyPr/>
      <a:lstStyle/>
      <a:style>
        <a:lnRef idx="2">
          <a:schemeClr val="accent2"/>
        </a:lnRef>
        <a:fillRef idx="0">
          <a:schemeClr val="accent2"/>
        </a:fillRef>
        <a:effectRef idx="1">
          <a:schemeClr val="accent2"/>
        </a:effectRef>
        <a:fontRef idx="minor">
          <a:schemeClr val="tx1"/>
        </a:fontRef>
      </a:style>
    </a:lnDef>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TotalTime>
  <Words>7202</Words>
  <Application>Microsoft Office PowerPoint</Application>
  <PresentationFormat>Ekran Gösterisi (4:3)</PresentationFormat>
  <Paragraphs>836</Paragraphs>
  <Slides>116</Slides>
  <Notes>28</Notes>
  <HiddenSlides>0</HiddenSlides>
  <MMClips>0</MMClips>
  <ScaleCrop>false</ScaleCrop>
  <HeadingPairs>
    <vt:vector size="6" baseType="variant">
      <vt:variant>
        <vt:lpstr>Kullanılan Yazı Tipleri</vt:lpstr>
      </vt:variant>
      <vt:variant>
        <vt:i4>14</vt:i4>
      </vt:variant>
      <vt:variant>
        <vt:lpstr>Tema</vt:lpstr>
      </vt:variant>
      <vt:variant>
        <vt:i4>1</vt:i4>
      </vt:variant>
      <vt:variant>
        <vt:lpstr>Slayt Başlıkları</vt:lpstr>
      </vt:variant>
      <vt:variant>
        <vt:i4>116</vt:i4>
      </vt:variant>
    </vt:vector>
  </HeadingPairs>
  <TitlesOfParts>
    <vt:vector size="131" baseType="lpstr">
      <vt:lpstr>MS PGothic</vt:lpstr>
      <vt:lpstr>MS PGothic</vt:lpstr>
      <vt:lpstr>Arial</vt:lpstr>
      <vt:lpstr>Arial</vt:lpstr>
      <vt:lpstr>Calibri</vt:lpstr>
      <vt:lpstr>Lucida Grande</vt:lpstr>
      <vt:lpstr>Symbol</vt:lpstr>
      <vt:lpstr>Tahoma</vt:lpstr>
      <vt:lpstr>Times New Roman</vt:lpstr>
      <vt:lpstr>Traditional Arabic</vt:lpstr>
      <vt:lpstr>Trebuchet MS</vt:lpstr>
      <vt:lpstr>Verdana</vt:lpstr>
      <vt:lpstr>Wingdings</vt:lpstr>
      <vt:lpstr>Wingdings 2</vt:lpstr>
      <vt:lpstr>1_Standarddesign</vt:lpstr>
      <vt:lpstr>PowerPoint Sunusu</vt:lpstr>
      <vt:lpstr>PowerPoint Sunusu</vt:lpstr>
      <vt:lpstr>PowerPoint Sunusu</vt:lpstr>
      <vt:lpstr>PowerPoint Sunusu</vt:lpstr>
      <vt:lpstr>PowerPoint Sunusu</vt:lpstr>
      <vt:lpstr>PowerPoint Sunusu</vt:lpstr>
      <vt:lpstr>YÖNETİM KAVRAMI</vt:lpstr>
      <vt:lpstr>YÖNETİMİN 5 TEMEL ÖĞESİ</vt:lpstr>
      <vt:lpstr>SİSTEM VE ÖZELLİKLERİ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SÜREÇ YÖNETİMİ (PROCESS MANAGEMENT)</vt:lpstr>
      <vt:lpstr>SÜREÇ YÖNETİMİ (PROCESS MANAGEMENT)</vt:lpstr>
      <vt:lpstr>SÜREÇ YÖNETİMİ</vt:lpstr>
      <vt:lpstr>SÜREÇ YÖNETİMİ</vt:lpstr>
      <vt:lpstr>PowerPoint Sunusu</vt:lpstr>
      <vt:lpstr>Öğrenen Organizasyon</vt:lpstr>
      <vt:lpstr>Öğrenen Organizasyon</vt:lpstr>
      <vt:lpstr>Öğrenen Organizasyon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ISO 9001:2008  KALİTE YÖNETİM SİSTEMİ MODELİ</vt:lpstr>
      <vt:lpstr>ISO 9001:2008 KYS PRENSİPLERİ</vt:lpstr>
      <vt:lpstr>ISO 9001:2015 </vt:lpstr>
      <vt:lpstr>ISO-9001: 2015 KALİTE YÖNETİM SİSTEMİ</vt:lpstr>
      <vt:lpstr>EFQM Modeli</vt:lpstr>
      <vt:lpstr>EFQM Modeli</vt:lpstr>
      <vt:lpstr>PowerPoint Sunusu</vt:lpstr>
      <vt:lpstr>PowerPoint Sunusu</vt:lpstr>
      <vt:lpstr>PowerPoint Sunusu</vt:lpstr>
      <vt:lpstr>PowerPoint Sunusu</vt:lpstr>
      <vt:lpstr>PowerPoint Sunusu</vt:lpstr>
      <vt:lpstr>TS 18001 (OHSAS) SERİSİ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ISO 31000 RİSK YÖNETİMİ</vt:lpstr>
      <vt:lpstr>ISO 31000 RİSK YÖNETİMİ</vt:lpstr>
      <vt:lpstr>ISO 31000 RİSK YÖNETİMİ</vt:lpstr>
      <vt:lpstr>ULUSLARARASI STANDARTLAR ve RİSK YÖNETİMİ</vt:lpstr>
      <vt:lpstr>ULUSLARARASI YÖNETİM STANDARTLARI ISO 31000 RİSK YÖNETİMİ - PRENSİPLER VE KILAVUZLAR</vt:lpstr>
      <vt:lpstr>ULUSLARARASI YÖNETİM STANDARTLARI ISO 31000 RİSK YÖNETİMİ - PRENSİPLER VE KILAVUZLAR</vt:lpstr>
      <vt:lpstr>ULUSLARARASI YÖNETİM STANDARTLARI ISO 31000 RİSK YÖNETİMİ - PRENSİPLER VE KILAVUZLAR</vt:lpstr>
      <vt:lpstr>STRATEJİK YÖNETİM  (KAVRAMLARI ve TARİHÇESİ)</vt:lpstr>
      <vt:lpstr>PowerPoint Sunusu</vt:lpstr>
      <vt:lpstr>STRATEJİ YÖNETİM Dünyada Stratejik Yönetimin Kronolojisi</vt:lpstr>
      <vt:lpstr>STRATEJİK YÖNETİM Stratejik Yönetim Modeli</vt:lpstr>
      <vt:lpstr>STRATEJİK YÖNETİM MODELİ</vt:lpstr>
      <vt:lpstr>PowerPoint Sunusu</vt:lpstr>
      <vt:lpstr>STRATEJİK YÖNETİM VE RİSK YÖNETİMİ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YÖNETİM ANLAYIŞININ DEĞİŞİMİ 1900′lerin Başından Günümüze Yönetim Model ve Araçları</vt:lpstr>
      <vt:lpstr>YÖNETİM ANLAYIŞININ DEĞİŞİMİ 1900′lerin Başından Günümüze Yönetim Model ve Araçları</vt:lpstr>
      <vt:lpstr>YÖNETİM ANLAYIŞININ DEĞİŞİMİ 1900′lerin Başından Günümüze Yönetim Model ve Araçları</vt:lpstr>
      <vt:lpstr>YÖNETİM ANLAYIŞININ DEĞİŞİMİ 1900′lerin Başından Günümüze Yönetim Model ve Araçları</vt:lpstr>
      <vt:lpstr>YÖNETİM ANLAYIŞININ DEĞİŞİMİ 1900′lerin Başından Günümüze Yönetim Model ve Araçları</vt:lpstr>
      <vt:lpstr>YÖNETİM ANLAYIŞININ DEĞİŞİMİ 1900′lerin Başından Günümüze Yönetim Model ve Araçları</vt:lpstr>
      <vt:lpstr>PowerPoint Sunusu</vt:lpstr>
      <vt:lpstr>YÖNETİM ANLAYIŞININ DEĞİŞİMİ 1900′lerin Başından Günümüze Yönetim Model ve Araçları</vt:lpstr>
      <vt:lpstr>YÖNETİM ANLAYIŞININ DEĞİŞİMİ 1900′lerin Başından Günümüze Yönetim Model ve Araçları</vt:lpstr>
      <vt:lpstr>PowerPoint Sunusu</vt:lpstr>
      <vt:lpstr>PowerPoint Sunusu</vt:lpstr>
      <vt:lpstr>YÖNETİM ANLAYIŞININ DEĞİŞİMİ</vt:lpstr>
      <vt:lpstr>YÖNETİM ANLAYIŞININ DEĞİŞİMİ</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Muhammed Tarık Demir</dc:creator>
  <cp:lastModifiedBy>dell</cp:lastModifiedBy>
  <cp:revision>52</cp:revision>
  <dcterms:modified xsi:type="dcterms:W3CDTF">2025-12-07T15:16:00Z</dcterms:modified>
</cp:coreProperties>
</file>